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834" r:id="rId1"/>
    <p:sldMasterId id="2147485875" r:id="rId2"/>
  </p:sldMasterIdLst>
  <p:notesMasterIdLst>
    <p:notesMasterId r:id="rId74"/>
  </p:notesMasterIdLst>
  <p:handoutMasterIdLst>
    <p:handoutMasterId r:id="rId75"/>
  </p:handoutMasterIdLst>
  <p:sldIdLst>
    <p:sldId id="330" r:id="rId3"/>
    <p:sldId id="343" r:id="rId4"/>
    <p:sldId id="374" r:id="rId5"/>
    <p:sldId id="373" r:id="rId6"/>
    <p:sldId id="285" r:id="rId7"/>
    <p:sldId id="344" r:id="rId8"/>
    <p:sldId id="340" r:id="rId9"/>
    <p:sldId id="345" r:id="rId10"/>
    <p:sldId id="346" r:id="rId11"/>
    <p:sldId id="305" r:id="rId12"/>
    <p:sldId id="306" r:id="rId13"/>
    <p:sldId id="281" r:id="rId14"/>
    <p:sldId id="347" r:id="rId15"/>
    <p:sldId id="289" r:id="rId16"/>
    <p:sldId id="282" r:id="rId17"/>
    <p:sldId id="336" r:id="rId18"/>
    <p:sldId id="310" r:id="rId19"/>
    <p:sldId id="311" r:id="rId20"/>
    <p:sldId id="312" r:id="rId21"/>
    <p:sldId id="313" r:id="rId22"/>
    <p:sldId id="291" r:id="rId23"/>
    <p:sldId id="275" r:id="rId24"/>
    <p:sldId id="375" r:id="rId25"/>
    <p:sldId id="348" r:id="rId26"/>
    <p:sldId id="316" r:id="rId27"/>
    <p:sldId id="317" r:id="rId28"/>
    <p:sldId id="292" r:id="rId29"/>
    <p:sldId id="318" r:id="rId30"/>
    <p:sldId id="319" r:id="rId31"/>
    <p:sldId id="295" r:id="rId32"/>
    <p:sldId id="350" r:id="rId33"/>
    <p:sldId id="296" r:id="rId34"/>
    <p:sldId id="351" r:id="rId35"/>
    <p:sldId id="297" r:id="rId36"/>
    <p:sldId id="352" r:id="rId37"/>
    <p:sldId id="341" r:id="rId38"/>
    <p:sldId id="263" r:id="rId39"/>
    <p:sldId id="353" r:id="rId40"/>
    <p:sldId id="376" r:id="rId41"/>
    <p:sldId id="354" r:id="rId42"/>
    <p:sldId id="377" r:id="rId43"/>
    <p:sldId id="380" r:id="rId44"/>
    <p:sldId id="361" r:id="rId45"/>
    <p:sldId id="356" r:id="rId46"/>
    <p:sldId id="362" r:id="rId47"/>
    <p:sldId id="363" r:id="rId48"/>
    <p:sldId id="386" r:id="rId49"/>
    <p:sldId id="378" r:id="rId50"/>
    <p:sldId id="364" r:id="rId51"/>
    <p:sldId id="381" r:id="rId52"/>
    <p:sldId id="357" r:id="rId53"/>
    <p:sldId id="379" r:id="rId54"/>
    <p:sldId id="358" r:id="rId55"/>
    <p:sldId id="359" r:id="rId56"/>
    <p:sldId id="360" r:id="rId57"/>
    <p:sldId id="365" r:id="rId58"/>
    <p:sldId id="366" r:id="rId59"/>
    <p:sldId id="270" r:id="rId60"/>
    <p:sldId id="367" r:id="rId61"/>
    <p:sldId id="382" r:id="rId62"/>
    <p:sldId id="298" r:id="rId63"/>
    <p:sldId id="299" r:id="rId64"/>
    <p:sldId id="342" r:id="rId65"/>
    <p:sldId id="274" r:id="rId66"/>
    <p:sldId id="387" r:id="rId67"/>
    <p:sldId id="368" r:id="rId68"/>
    <p:sldId id="372" r:id="rId69"/>
    <p:sldId id="384" r:id="rId70"/>
    <p:sldId id="383" r:id="rId71"/>
    <p:sldId id="369" r:id="rId72"/>
    <p:sldId id="385" r:id="rId7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1178" autoAdjust="0"/>
  </p:normalViewPr>
  <p:slideViewPr>
    <p:cSldViewPr>
      <p:cViewPr varScale="1">
        <p:scale>
          <a:sx n="77" d="100"/>
          <a:sy n="77" d="100"/>
        </p:scale>
        <p:origin x="20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6.xml.rels><?xml version="1.0" encoding="UTF-8" standalone="yes"?>
<Relationships xmlns="http://schemas.openxmlformats.org/package/2006/relationships"><Relationship Id="rId1" Type="http://schemas.openxmlformats.org/officeDocument/2006/relationships/hyperlink" Target="https://www.kaspersky.com/resource-center/definitions/replay-attack" TargetMode="Externa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2" Type="http://schemas.openxmlformats.org/officeDocument/2006/relationships/hyperlink" Target="https://www.kaspersky.com/resource-center/definitions/replay-attack" TargetMode="External"/><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7974E-4399-F548-A0B8-9EB94BC4596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18A4174-A7E5-9F48-9C92-954100843372}">
      <dgm:prSet custT="1"/>
      <dgm:spPr/>
      <dgm:t>
        <a:bodyPr/>
        <a:lstStyle/>
        <a:p>
          <a:pPr rtl="0"/>
          <a:r>
            <a:rPr lang="en-US" sz="2400" dirty="0">
              <a:effectLst>
                <a:outerShdw blurRad="38100" dist="38100" dir="2700000" algn="tl">
                  <a:srgbClr val="000000">
                    <a:alpha val="43137"/>
                  </a:srgbClr>
                </a:outerShdw>
              </a:effectLst>
            </a:rPr>
            <a:t>Confidentiality</a:t>
          </a:r>
        </a:p>
      </dgm:t>
    </dgm:pt>
    <dgm:pt modelId="{40FB4427-3126-D944-B8DA-E500D87C2E12}" type="parTrans" cxnId="{40FF8A8E-A32D-3F40-A66A-FBEC46A44D72}">
      <dgm:prSet/>
      <dgm:spPr/>
      <dgm:t>
        <a:bodyPr/>
        <a:lstStyle/>
        <a:p>
          <a:endParaRPr lang="en-US"/>
        </a:p>
      </dgm:t>
    </dgm:pt>
    <dgm:pt modelId="{8F15643E-7BA4-D84A-963E-7FF978BFFDE9}" type="sibTrans" cxnId="{40FF8A8E-A32D-3F40-A66A-FBEC46A44D72}">
      <dgm:prSet/>
      <dgm:spPr/>
      <dgm:t>
        <a:bodyPr/>
        <a:lstStyle/>
        <a:p>
          <a:endParaRPr lang="en-US"/>
        </a:p>
      </dgm:t>
    </dgm:pt>
    <dgm:pt modelId="{21A9F706-8CA7-D446-8BEA-2B90D05E4FEB}">
      <dgm:prSet custT="1"/>
      <dgm:spPr/>
      <dgm:t>
        <a:bodyPr/>
        <a:lstStyle/>
        <a:p>
          <a:pPr rtl="0"/>
          <a:r>
            <a:rPr lang="en-US" sz="1800" dirty="0">
              <a:solidFill>
                <a:schemeClr val="tx2">
                  <a:lumMod val="10000"/>
                </a:schemeClr>
              </a:solidFill>
            </a:rPr>
            <a:t>Data confidentiality</a:t>
          </a:r>
          <a:r>
            <a:rPr lang="fa-IR" sz="1800" dirty="0">
              <a:solidFill>
                <a:schemeClr val="tx2">
                  <a:lumMod val="10000"/>
                </a:schemeClr>
              </a:solidFill>
            </a:rPr>
            <a:t>(محرمانگی داده)</a:t>
          </a:r>
          <a:endParaRPr lang="en-US" sz="1800" dirty="0">
            <a:solidFill>
              <a:schemeClr val="tx2">
                <a:lumMod val="10000"/>
              </a:schemeClr>
            </a:solidFill>
          </a:endParaRPr>
        </a:p>
      </dgm:t>
    </dgm:pt>
    <dgm:pt modelId="{ADE95395-6D54-1349-94BA-33C16F8584B2}" type="parTrans" cxnId="{59D0DD1D-922F-DE4F-8C7F-2663E70D41CE}">
      <dgm:prSet/>
      <dgm:spPr/>
      <dgm:t>
        <a:bodyPr/>
        <a:lstStyle/>
        <a:p>
          <a:endParaRPr lang="en-US"/>
        </a:p>
      </dgm:t>
    </dgm:pt>
    <dgm:pt modelId="{D4DDB567-C84F-1C44-B7A8-86024AD82621}" type="sibTrans" cxnId="{59D0DD1D-922F-DE4F-8C7F-2663E70D41CE}">
      <dgm:prSet/>
      <dgm:spPr/>
      <dgm:t>
        <a:bodyPr/>
        <a:lstStyle/>
        <a:p>
          <a:endParaRPr lang="en-US"/>
        </a:p>
      </dgm:t>
    </dgm:pt>
    <dgm:pt modelId="{B21E9014-F1B9-5E49-94EA-5CCB3041C961}">
      <dgm:prSet custT="1"/>
      <dgm:spPr/>
      <dgm:t>
        <a:bodyPr/>
        <a:lstStyle/>
        <a:p>
          <a:pPr rtl="0"/>
          <a:r>
            <a:rPr lang="en-US" sz="1600" dirty="0"/>
            <a:t>Assures that private or </a:t>
          </a:r>
          <a:r>
            <a:rPr lang="en-US" sz="1600" b="1" dirty="0"/>
            <a:t>confidential</a:t>
          </a:r>
          <a:r>
            <a:rPr lang="en-US" sz="1600" dirty="0"/>
            <a:t> </a:t>
          </a:r>
          <a:r>
            <a:rPr lang="en-US" sz="1600" b="1" dirty="0"/>
            <a:t>information</a:t>
          </a:r>
          <a:r>
            <a:rPr lang="en-US" sz="1600" dirty="0"/>
            <a:t> is </a:t>
          </a:r>
          <a:r>
            <a:rPr lang="en-US" sz="1600" b="1" dirty="0"/>
            <a:t>not</a:t>
          </a:r>
          <a:r>
            <a:rPr lang="en-US" sz="1600" dirty="0"/>
            <a:t> made </a:t>
          </a:r>
          <a:r>
            <a:rPr lang="en-US" sz="1600" b="1" dirty="0"/>
            <a:t>available</a:t>
          </a:r>
          <a:r>
            <a:rPr lang="en-US" sz="1600" dirty="0"/>
            <a:t> or disclosed to unauthorized individuals</a:t>
          </a:r>
        </a:p>
      </dgm:t>
    </dgm:pt>
    <dgm:pt modelId="{67DCBDF3-A0A9-6D4B-A351-488C0AF72F07}" type="parTrans" cxnId="{67B8EB2D-A751-1D4A-914D-D2AD4733CBBD}">
      <dgm:prSet/>
      <dgm:spPr/>
      <dgm:t>
        <a:bodyPr/>
        <a:lstStyle/>
        <a:p>
          <a:endParaRPr lang="en-US"/>
        </a:p>
      </dgm:t>
    </dgm:pt>
    <dgm:pt modelId="{B7B36CEC-824D-0D4D-93BF-4BDBA5F7D673}" type="sibTrans" cxnId="{67B8EB2D-A751-1D4A-914D-D2AD4733CBBD}">
      <dgm:prSet/>
      <dgm:spPr/>
      <dgm:t>
        <a:bodyPr/>
        <a:lstStyle/>
        <a:p>
          <a:endParaRPr lang="en-US"/>
        </a:p>
      </dgm:t>
    </dgm:pt>
    <dgm:pt modelId="{6035E519-D43A-9845-9BBF-8E7DF74F833D}">
      <dgm:prSet custT="1"/>
      <dgm:spPr/>
      <dgm:t>
        <a:bodyPr/>
        <a:lstStyle/>
        <a:p>
          <a:pPr rtl="0"/>
          <a:r>
            <a:rPr lang="en-US" sz="1800" dirty="0">
              <a:solidFill>
                <a:schemeClr val="tx2">
                  <a:lumMod val="10000"/>
                </a:schemeClr>
              </a:solidFill>
            </a:rPr>
            <a:t>Privacy</a:t>
          </a:r>
          <a:r>
            <a:rPr lang="fa-IR" sz="1800" dirty="0">
              <a:solidFill>
                <a:schemeClr val="tx2">
                  <a:lumMod val="10000"/>
                </a:schemeClr>
              </a:solidFill>
            </a:rPr>
            <a:t> (حریم خصوصی)</a:t>
          </a:r>
          <a:endParaRPr lang="en-US" sz="1800" dirty="0">
            <a:solidFill>
              <a:schemeClr val="tx2">
                <a:lumMod val="10000"/>
              </a:schemeClr>
            </a:solidFill>
          </a:endParaRPr>
        </a:p>
      </dgm:t>
    </dgm:pt>
    <dgm:pt modelId="{37E13955-F314-494E-ADAB-DC93BBB4BEE0}" type="parTrans" cxnId="{EB142F24-E3E0-AD4B-B2A0-95DF667E0C43}">
      <dgm:prSet/>
      <dgm:spPr/>
      <dgm:t>
        <a:bodyPr/>
        <a:lstStyle/>
        <a:p>
          <a:endParaRPr lang="en-US"/>
        </a:p>
      </dgm:t>
    </dgm:pt>
    <dgm:pt modelId="{B593D6B0-D808-2143-AB3A-690922D49438}" type="sibTrans" cxnId="{EB142F24-E3E0-AD4B-B2A0-95DF667E0C43}">
      <dgm:prSet/>
      <dgm:spPr/>
      <dgm:t>
        <a:bodyPr/>
        <a:lstStyle/>
        <a:p>
          <a:endParaRPr lang="en-US"/>
        </a:p>
      </dgm:t>
    </dgm:pt>
    <dgm:pt modelId="{69FCB829-A180-964B-A24B-0C706AD3D91E}">
      <dgm:prSet custT="1"/>
      <dgm:spPr/>
      <dgm:t>
        <a:bodyPr/>
        <a:lstStyle/>
        <a:p>
          <a:pPr rtl="0"/>
          <a:r>
            <a:rPr lang="en-US" sz="1600" dirty="0"/>
            <a:t>Assures that </a:t>
          </a:r>
          <a:r>
            <a:rPr lang="en-US" sz="1600" b="1" dirty="0"/>
            <a:t>individuals control or influence what information related to them may be collected</a:t>
          </a:r>
          <a:r>
            <a:rPr lang="en-US" sz="1600" dirty="0"/>
            <a:t> and stored and by whom and to whom that information may be disclosed</a:t>
          </a:r>
        </a:p>
      </dgm:t>
    </dgm:pt>
    <dgm:pt modelId="{2EF42A8E-639D-A34D-BC76-23FE2383B4D3}" type="parTrans" cxnId="{4A572C50-A751-FB40-A850-838F8C96B8CD}">
      <dgm:prSet/>
      <dgm:spPr/>
      <dgm:t>
        <a:bodyPr/>
        <a:lstStyle/>
        <a:p>
          <a:endParaRPr lang="en-US"/>
        </a:p>
      </dgm:t>
    </dgm:pt>
    <dgm:pt modelId="{142EA30A-FBF1-5643-A3DE-4F13F46C14CD}" type="sibTrans" cxnId="{4A572C50-A751-FB40-A850-838F8C96B8CD}">
      <dgm:prSet/>
      <dgm:spPr/>
      <dgm:t>
        <a:bodyPr/>
        <a:lstStyle/>
        <a:p>
          <a:endParaRPr lang="en-US"/>
        </a:p>
      </dgm:t>
    </dgm:pt>
    <dgm:pt modelId="{F3872A23-839C-1747-AB33-A007ED5DF65D}">
      <dgm:prSet custT="1"/>
      <dgm:spPr/>
      <dgm:t>
        <a:bodyPr/>
        <a:lstStyle/>
        <a:p>
          <a:pPr rtl="0"/>
          <a:r>
            <a:rPr lang="en-US" sz="2400" dirty="0">
              <a:effectLst>
                <a:outerShdw blurRad="38100" dist="38100" dir="2700000" algn="tl">
                  <a:srgbClr val="000000">
                    <a:alpha val="43137"/>
                  </a:srgbClr>
                </a:outerShdw>
              </a:effectLst>
            </a:rPr>
            <a:t>Integrity</a:t>
          </a:r>
        </a:p>
      </dgm:t>
    </dgm:pt>
    <dgm:pt modelId="{EEC11D0C-BB0A-F943-AF4F-730C5809D2BC}" type="parTrans" cxnId="{52862A91-4742-9046-AABC-1F22D701418F}">
      <dgm:prSet/>
      <dgm:spPr/>
      <dgm:t>
        <a:bodyPr/>
        <a:lstStyle/>
        <a:p>
          <a:endParaRPr lang="en-US"/>
        </a:p>
      </dgm:t>
    </dgm:pt>
    <dgm:pt modelId="{CDD11628-B4FB-FE42-B97F-A4ACD852F9CF}" type="sibTrans" cxnId="{52862A91-4742-9046-AABC-1F22D701418F}">
      <dgm:prSet/>
      <dgm:spPr/>
      <dgm:t>
        <a:bodyPr/>
        <a:lstStyle/>
        <a:p>
          <a:endParaRPr lang="en-US"/>
        </a:p>
      </dgm:t>
    </dgm:pt>
    <dgm:pt modelId="{8E786CE7-B556-B840-8BF5-6292FDE95AEE}">
      <dgm:prSet custT="1"/>
      <dgm:spPr/>
      <dgm:t>
        <a:bodyPr/>
        <a:lstStyle/>
        <a:p>
          <a:pPr rtl="0"/>
          <a:r>
            <a:rPr lang="en-US" sz="2400" dirty="0">
              <a:effectLst>
                <a:outerShdw blurRad="38100" dist="38100" dir="2700000" algn="tl">
                  <a:srgbClr val="000000">
                    <a:alpha val="43137"/>
                  </a:srgbClr>
                </a:outerShdw>
              </a:effectLst>
            </a:rPr>
            <a:t>Availability</a:t>
          </a:r>
        </a:p>
      </dgm:t>
    </dgm:pt>
    <dgm:pt modelId="{D7C53212-50CB-E041-B8A6-7C37BFF256F2}" type="parTrans" cxnId="{1A0C63BB-E837-FC47-BF44-A889B511BE1E}">
      <dgm:prSet/>
      <dgm:spPr/>
      <dgm:t>
        <a:bodyPr/>
        <a:lstStyle/>
        <a:p>
          <a:endParaRPr lang="en-US"/>
        </a:p>
      </dgm:t>
    </dgm:pt>
    <dgm:pt modelId="{00A03D01-DA6F-F048-BC29-58C578B54D42}" type="sibTrans" cxnId="{1A0C63BB-E837-FC47-BF44-A889B511BE1E}">
      <dgm:prSet/>
      <dgm:spPr/>
      <dgm:t>
        <a:bodyPr/>
        <a:lstStyle/>
        <a:p>
          <a:endParaRPr lang="en-US"/>
        </a:p>
      </dgm:t>
    </dgm:pt>
    <dgm:pt modelId="{A06EF79B-B678-0A4D-B154-D65B70B0BE8B}">
      <dgm:prSet custT="1"/>
      <dgm:spPr/>
      <dgm:t>
        <a:bodyPr/>
        <a:lstStyle/>
        <a:p>
          <a:pPr rtl="0"/>
          <a:r>
            <a:rPr lang="en-US" sz="1800" dirty="0"/>
            <a:t>Assures that systems work promptly and service is not denied to authorized users</a:t>
          </a:r>
        </a:p>
      </dgm:t>
    </dgm:pt>
    <dgm:pt modelId="{6FA206AC-30F8-C544-9604-2CA8E53FFCEF}" type="parTrans" cxnId="{C0ED1F73-19FA-4347-BFA9-88092C8EA421}">
      <dgm:prSet/>
      <dgm:spPr/>
      <dgm:t>
        <a:bodyPr/>
        <a:lstStyle/>
        <a:p>
          <a:endParaRPr lang="en-US"/>
        </a:p>
      </dgm:t>
    </dgm:pt>
    <dgm:pt modelId="{4467D7CD-857D-764C-811B-82D854FAD4EF}" type="sibTrans" cxnId="{C0ED1F73-19FA-4347-BFA9-88092C8EA421}">
      <dgm:prSet/>
      <dgm:spPr/>
      <dgm:t>
        <a:bodyPr/>
        <a:lstStyle/>
        <a:p>
          <a:endParaRPr lang="en-US"/>
        </a:p>
      </dgm:t>
    </dgm:pt>
    <dgm:pt modelId="{4CB84985-FB77-9F46-A053-B23E4ED6EAA5}">
      <dgm:prSet custT="1"/>
      <dgm:spPr/>
      <dgm:t>
        <a:bodyPr/>
        <a:lstStyle/>
        <a:p>
          <a:pPr rtl="0"/>
          <a:r>
            <a:rPr lang="en-US" sz="1600" dirty="0"/>
            <a:t>Assures that a system performs its intended function in an unimpaired manner, free from deliberate or inadvertent unauthorized manipulation of the system</a:t>
          </a:r>
        </a:p>
      </dgm:t>
    </dgm:pt>
    <dgm:pt modelId="{99C0CDBE-7000-E147-B141-77FBFC00B277}">
      <dgm:prSet custT="1"/>
      <dgm:spPr/>
      <dgm:t>
        <a:bodyPr/>
        <a:lstStyle/>
        <a:p>
          <a:pPr rtl="0"/>
          <a:r>
            <a:rPr lang="en-US" sz="1800" dirty="0">
              <a:solidFill>
                <a:schemeClr val="tx2">
                  <a:lumMod val="10000"/>
                </a:schemeClr>
              </a:solidFill>
            </a:rPr>
            <a:t>System integrity</a:t>
          </a:r>
        </a:p>
      </dgm:t>
    </dgm:pt>
    <dgm:pt modelId="{CE4224DA-4BFC-D447-9F60-37A065135669}" type="sibTrans" cxnId="{BD025F01-050B-2B4D-8EC1-B6B50D422BD2}">
      <dgm:prSet/>
      <dgm:spPr/>
      <dgm:t>
        <a:bodyPr/>
        <a:lstStyle/>
        <a:p>
          <a:endParaRPr lang="en-US"/>
        </a:p>
      </dgm:t>
    </dgm:pt>
    <dgm:pt modelId="{D346A79B-05B5-7149-AC3F-BC6AF45DD253}" type="parTrans" cxnId="{BD025F01-050B-2B4D-8EC1-B6B50D422BD2}">
      <dgm:prSet/>
      <dgm:spPr/>
      <dgm:t>
        <a:bodyPr/>
        <a:lstStyle/>
        <a:p>
          <a:endParaRPr lang="en-US"/>
        </a:p>
      </dgm:t>
    </dgm:pt>
    <dgm:pt modelId="{8C77420A-6DC8-9941-BB17-4E1A0249EBE1}" type="sibTrans" cxnId="{60C79975-4612-B84E-ADAE-E7D23679E458}">
      <dgm:prSet/>
      <dgm:spPr/>
      <dgm:t>
        <a:bodyPr/>
        <a:lstStyle/>
        <a:p>
          <a:endParaRPr lang="en-US"/>
        </a:p>
      </dgm:t>
    </dgm:pt>
    <dgm:pt modelId="{3B6A8F58-5086-FA4C-84B2-881E07C372DA}" type="parTrans" cxnId="{60C79975-4612-B84E-ADAE-E7D23679E458}">
      <dgm:prSet/>
      <dgm:spPr/>
      <dgm:t>
        <a:bodyPr/>
        <a:lstStyle/>
        <a:p>
          <a:endParaRPr lang="en-US"/>
        </a:p>
      </dgm:t>
    </dgm:pt>
    <dgm:pt modelId="{5EC57D55-CC39-D948-9995-0869E97B52DF}">
      <dgm:prSet custT="1"/>
      <dgm:spPr/>
      <dgm:t>
        <a:bodyPr/>
        <a:lstStyle/>
        <a:p>
          <a:pPr rtl="0"/>
          <a:r>
            <a:rPr lang="en-US" sz="1600" dirty="0"/>
            <a:t>Assures that information and programs are changed only in a specified and authorized manner</a:t>
          </a:r>
        </a:p>
      </dgm:t>
    </dgm:pt>
    <dgm:pt modelId="{30C38FF5-4429-4F4C-911B-2DB9C33D340B}">
      <dgm:prSet custT="1"/>
      <dgm:spPr/>
      <dgm:t>
        <a:bodyPr/>
        <a:lstStyle/>
        <a:p>
          <a:pPr rtl="0"/>
          <a:r>
            <a:rPr lang="en-US" sz="1800" dirty="0">
              <a:solidFill>
                <a:schemeClr val="tx2">
                  <a:lumMod val="10000"/>
                </a:schemeClr>
              </a:solidFill>
            </a:rPr>
            <a:t>Data integrity</a:t>
          </a:r>
        </a:p>
      </dgm:t>
    </dgm:pt>
    <dgm:pt modelId="{B9D7464F-75F1-024C-93FF-ED77A560A090}" type="sibTrans" cxnId="{8953D3BF-2230-534A-9B89-056768195C29}">
      <dgm:prSet/>
      <dgm:spPr/>
      <dgm:t>
        <a:bodyPr/>
        <a:lstStyle/>
        <a:p>
          <a:endParaRPr lang="en-US"/>
        </a:p>
      </dgm:t>
    </dgm:pt>
    <dgm:pt modelId="{8DBD0CAE-0231-974F-9D69-6657F24E7DCA}" type="parTrans" cxnId="{8953D3BF-2230-534A-9B89-056768195C29}">
      <dgm:prSet/>
      <dgm:spPr/>
      <dgm:t>
        <a:bodyPr/>
        <a:lstStyle/>
        <a:p>
          <a:endParaRPr lang="en-US"/>
        </a:p>
      </dgm:t>
    </dgm:pt>
    <dgm:pt modelId="{BB5E1D67-125C-674D-9A42-4609F9776AE3}" type="sibTrans" cxnId="{A19449C7-69B0-2245-9777-8722538727D4}">
      <dgm:prSet/>
      <dgm:spPr/>
      <dgm:t>
        <a:bodyPr/>
        <a:lstStyle/>
        <a:p>
          <a:endParaRPr lang="en-US"/>
        </a:p>
      </dgm:t>
    </dgm:pt>
    <dgm:pt modelId="{7C3D7C39-71A3-384D-AA17-F9AD29D02448}" type="parTrans" cxnId="{A19449C7-69B0-2245-9777-8722538727D4}">
      <dgm:prSet/>
      <dgm:spPr/>
      <dgm:t>
        <a:bodyPr/>
        <a:lstStyle/>
        <a:p>
          <a:endParaRPr lang="en-US"/>
        </a:p>
      </dgm:t>
    </dgm:pt>
    <dgm:pt modelId="{34173FFC-40F5-D74A-B8CF-1587B7364017}" type="pres">
      <dgm:prSet presAssocID="{2567974E-4399-F548-A0B8-9EB94BC45965}" presName="linear" presStyleCnt="0">
        <dgm:presLayoutVars>
          <dgm:dir/>
          <dgm:animLvl val="lvl"/>
          <dgm:resizeHandles val="exact"/>
        </dgm:presLayoutVars>
      </dgm:prSet>
      <dgm:spPr/>
    </dgm:pt>
    <dgm:pt modelId="{F2778957-62DF-9344-B516-61D513DAD32B}" type="pres">
      <dgm:prSet presAssocID="{318A4174-A7E5-9F48-9C92-954100843372}" presName="parentLin" presStyleCnt="0"/>
      <dgm:spPr/>
    </dgm:pt>
    <dgm:pt modelId="{51A02C84-5188-D145-814C-E8418EA6DECE}" type="pres">
      <dgm:prSet presAssocID="{318A4174-A7E5-9F48-9C92-954100843372}" presName="parentLeftMargin" presStyleLbl="node1" presStyleIdx="0" presStyleCnt="3"/>
      <dgm:spPr/>
    </dgm:pt>
    <dgm:pt modelId="{6049758F-6852-7E48-A5F6-439FA44B34F9}" type="pres">
      <dgm:prSet presAssocID="{318A4174-A7E5-9F48-9C92-954100843372}" presName="parentText" presStyleLbl="node1" presStyleIdx="0" presStyleCnt="3" custScaleX="45813" custScaleY="173222">
        <dgm:presLayoutVars>
          <dgm:chMax val="0"/>
          <dgm:bulletEnabled val="1"/>
        </dgm:presLayoutVars>
      </dgm:prSet>
      <dgm:spPr/>
    </dgm:pt>
    <dgm:pt modelId="{0F1C9714-B9E4-2444-8242-5DE4BF09B262}" type="pres">
      <dgm:prSet presAssocID="{318A4174-A7E5-9F48-9C92-954100843372}" presName="negativeSpace" presStyleCnt="0"/>
      <dgm:spPr/>
    </dgm:pt>
    <dgm:pt modelId="{5A498C14-EC1A-C044-AC9A-2483F9CB7F7A}" type="pres">
      <dgm:prSet presAssocID="{318A4174-A7E5-9F48-9C92-954100843372}" presName="childText" presStyleLbl="conFgAcc1" presStyleIdx="0" presStyleCnt="3">
        <dgm:presLayoutVars>
          <dgm:bulletEnabled val="1"/>
        </dgm:presLayoutVars>
      </dgm:prSet>
      <dgm:spPr/>
    </dgm:pt>
    <dgm:pt modelId="{90DA03B9-90CC-8D4F-907E-0596F46D16FC}" type="pres">
      <dgm:prSet presAssocID="{8F15643E-7BA4-D84A-963E-7FF978BFFDE9}" presName="spaceBetweenRectangles" presStyleCnt="0"/>
      <dgm:spPr/>
    </dgm:pt>
    <dgm:pt modelId="{29355B7F-2627-0D4A-9C3A-95C48F034156}" type="pres">
      <dgm:prSet presAssocID="{F3872A23-839C-1747-AB33-A007ED5DF65D}" presName="parentLin" presStyleCnt="0"/>
      <dgm:spPr/>
    </dgm:pt>
    <dgm:pt modelId="{45CC6D00-5084-F54C-BAB6-84E192FA5172}" type="pres">
      <dgm:prSet presAssocID="{F3872A23-839C-1747-AB33-A007ED5DF65D}" presName="parentLeftMargin" presStyleLbl="node1" presStyleIdx="0" presStyleCnt="3"/>
      <dgm:spPr/>
    </dgm:pt>
    <dgm:pt modelId="{D865B79C-0930-C042-ADB5-25A0D1DA2B7F}" type="pres">
      <dgm:prSet presAssocID="{F3872A23-839C-1747-AB33-A007ED5DF65D}" presName="parentText" presStyleLbl="node1" presStyleIdx="1" presStyleCnt="3" custScaleX="45813" custScaleY="174688">
        <dgm:presLayoutVars>
          <dgm:chMax val="0"/>
          <dgm:bulletEnabled val="1"/>
        </dgm:presLayoutVars>
      </dgm:prSet>
      <dgm:spPr/>
    </dgm:pt>
    <dgm:pt modelId="{743197F5-FBF3-E943-B6CF-FBF8CC91D332}" type="pres">
      <dgm:prSet presAssocID="{F3872A23-839C-1747-AB33-A007ED5DF65D}" presName="negativeSpace" presStyleCnt="0"/>
      <dgm:spPr/>
    </dgm:pt>
    <dgm:pt modelId="{4DA3C829-4C77-2E4B-ACF0-22E49FD0F419}" type="pres">
      <dgm:prSet presAssocID="{F3872A23-839C-1747-AB33-A007ED5DF65D}" presName="childText" presStyleLbl="conFgAcc1" presStyleIdx="1" presStyleCnt="3">
        <dgm:presLayoutVars>
          <dgm:bulletEnabled val="1"/>
        </dgm:presLayoutVars>
      </dgm:prSet>
      <dgm:spPr/>
    </dgm:pt>
    <dgm:pt modelId="{4E102965-0CE4-7648-BC6E-A7036732A0A2}" type="pres">
      <dgm:prSet presAssocID="{CDD11628-B4FB-FE42-B97F-A4ACD852F9CF}" presName="spaceBetweenRectangles" presStyleCnt="0"/>
      <dgm:spPr/>
    </dgm:pt>
    <dgm:pt modelId="{9D6EEB7C-6CF8-3F45-82A4-66F4F2BD0126}" type="pres">
      <dgm:prSet presAssocID="{8E786CE7-B556-B840-8BF5-6292FDE95AEE}" presName="parentLin" presStyleCnt="0"/>
      <dgm:spPr/>
    </dgm:pt>
    <dgm:pt modelId="{66FCA555-5B0A-5E4D-9599-E70C35274D14}" type="pres">
      <dgm:prSet presAssocID="{8E786CE7-B556-B840-8BF5-6292FDE95AEE}" presName="parentLeftMargin" presStyleLbl="node1" presStyleIdx="1" presStyleCnt="3"/>
      <dgm:spPr/>
    </dgm:pt>
    <dgm:pt modelId="{667DCDD7-116F-2549-8EDA-F2F25FC22E3F}" type="pres">
      <dgm:prSet presAssocID="{8E786CE7-B556-B840-8BF5-6292FDE95AEE}" presName="parentText" presStyleLbl="node1" presStyleIdx="2" presStyleCnt="3" custScaleX="45813" custScaleY="185170">
        <dgm:presLayoutVars>
          <dgm:chMax val="0"/>
          <dgm:bulletEnabled val="1"/>
        </dgm:presLayoutVars>
      </dgm:prSet>
      <dgm:spPr/>
    </dgm:pt>
    <dgm:pt modelId="{CC16871E-D7A3-A244-8DA3-5F2C4D567BEE}" type="pres">
      <dgm:prSet presAssocID="{8E786CE7-B556-B840-8BF5-6292FDE95AEE}" presName="negativeSpace" presStyleCnt="0"/>
      <dgm:spPr/>
    </dgm:pt>
    <dgm:pt modelId="{CC27436A-1E4D-D84D-A7FC-05F0DE392564}" type="pres">
      <dgm:prSet presAssocID="{8E786CE7-B556-B840-8BF5-6292FDE95AEE}" presName="childText" presStyleLbl="conFgAcc1" presStyleIdx="2" presStyleCnt="3">
        <dgm:presLayoutVars>
          <dgm:bulletEnabled val="1"/>
        </dgm:presLayoutVars>
      </dgm:prSet>
      <dgm:spPr/>
    </dgm:pt>
  </dgm:ptLst>
  <dgm:cxnLst>
    <dgm:cxn modelId="{BD025F01-050B-2B4D-8EC1-B6B50D422BD2}" srcId="{F3872A23-839C-1747-AB33-A007ED5DF65D}" destId="{99C0CDBE-7000-E147-B141-77FBFC00B277}" srcOrd="1" destOrd="0" parTransId="{D346A79B-05B5-7149-AC3F-BC6AF45DD253}" sibTransId="{CE4224DA-4BFC-D447-9F60-37A065135669}"/>
    <dgm:cxn modelId="{D1F11219-7725-4043-AE3C-5B5F02E8FC81}" type="presOf" srcId="{8E786CE7-B556-B840-8BF5-6292FDE95AEE}" destId="{667DCDD7-116F-2549-8EDA-F2F25FC22E3F}" srcOrd="1" destOrd="0" presId="urn:microsoft.com/office/officeart/2005/8/layout/list1"/>
    <dgm:cxn modelId="{59D0DD1D-922F-DE4F-8C7F-2663E70D41CE}" srcId="{318A4174-A7E5-9F48-9C92-954100843372}" destId="{21A9F706-8CA7-D446-8BEA-2B90D05E4FEB}" srcOrd="0" destOrd="0" parTransId="{ADE95395-6D54-1349-94BA-33C16F8584B2}" sibTransId="{D4DDB567-C84F-1C44-B7A8-86024AD82621}"/>
    <dgm:cxn modelId="{EB142F24-E3E0-AD4B-B2A0-95DF667E0C43}" srcId="{318A4174-A7E5-9F48-9C92-954100843372}" destId="{6035E519-D43A-9845-9BBF-8E7DF74F833D}" srcOrd="1" destOrd="0" parTransId="{37E13955-F314-494E-ADAB-DC93BBB4BEE0}" sibTransId="{B593D6B0-D808-2143-AB3A-690922D49438}"/>
    <dgm:cxn modelId="{DF55A227-0B8D-CC46-A878-14B8D8328FBB}" type="presOf" srcId="{99C0CDBE-7000-E147-B141-77FBFC00B277}" destId="{4DA3C829-4C77-2E4B-ACF0-22E49FD0F419}" srcOrd="0" destOrd="2" presId="urn:microsoft.com/office/officeart/2005/8/layout/list1"/>
    <dgm:cxn modelId="{51A15629-FA8A-7244-B187-D9C0566FD916}" type="presOf" srcId="{318A4174-A7E5-9F48-9C92-954100843372}" destId="{51A02C84-5188-D145-814C-E8418EA6DECE}" srcOrd="0" destOrd="0" presId="urn:microsoft.com/office/officeart/2005/8/layout/list1"/>
    <dgm:cxn modelId="{5BD4E129-3CEC-4541-9CD1-B76EBEEE39C3}" type="presOf" srcId="{69FCB829-A180-964B-A24B-0C706AD3D91E}" destId="{5A498C14-EC1A-C044-AC9A-2483F9CB7F7A}" srcOrd="0" destOrd="3" presId="urn:microsoft.com/office/officeart/2005/8/layout/list1"/>
    <dgm:cxn modelId="{67B8EB2D-A751-1D4A-914D-D2AD4733CBBD}" srcId="{21A9F706-8CA7-D446-8BEA-2B90D05E4FEB}" destId="{B21E9014-F1B9-5E49-94EA-5CCB3041C961}" srcOrd="0" destOrd="0" parTransId="{67DCBDF3-A0A9-6D4B-A351-488C0AF72F07}" sibTransId="{B7B36CEC-824D-0D4D-93BF-4BDBA5F7D673}"/>
    <dgm:cxn modelId="{643B5D38-BA06-5A44-BA87-2D540E23CFC2}" type="presOf" srcId="{F3872A23-839C-1747-AB33-A007ED5DF65D}" destId="{D865B79C-0930-C042-ADB5-25A0D1DA2B7F}" srcOrd="1" destOrd="0" presId="urn:microsoft.com/office/officeart/2005/8/layout/list1"/>
    <dgm:cxn modelId="{4A572C50-A751-FB40-A850-838F8C96B8CD}" srcId="{6035E519-D43A-9845-9BBF-8E7DF74F833D}" destId="{69FCB829-A180-964B-A24B-0C706AD3D91E}" srcOrd="0" destOrd="0" parTransId="{2EF42A8E-639D-A34D-BC76-23FE2383B4D3}" sibTransId="{142EA30A-FBF1-5643-A3DE-4F13F46C14CD}"/>
    <dgm:cxn modelId="{15CC8672-6574-BE41-9B5E-069B31AADE95}" type="presOf" srcId="{F3872A23-839C-1747-AB33-A007ED5DF65D}" destId="{45CC6D00-5084-F54C-BAB6-84E192FA5172}" srcOrd="0" destOrd="0" presId="urn:microsoft.com/office/officeart/2005/8/layout/list1"/>
    <dgm:cxn modelId="{C0ED1F73-19FA-4347-BFA9-88092C8EA421}" srcId="{8E786CE7-B556-B840-8BF5-6292FDE95AEE}" destId="{A06EF79B-B678-0A4D-B154-D65B70B0BE8B}" srcOrd="0" destOrd="0" parTransId="{6FA206AC-30F8-C544-9604-2CA8E53FFCEF}" sibTransId="{4467D7CD-857D-764C-811B-82D854FAD4EF}"/>
    <dgm:cxn modelId="{60C79975-4612-B84E-ADAE-E7D23679E458}" srcId="{99C0CDBE-7000-E147-B141-77FBFC00B277}" destId="{4CB84985-FB77-9F46-A053-B23E4ED6EAA5}" srcOrd="0" destOrd="0" parTransId="{3B6A8F58-5086-FA4C-84B2-881E07C372DA}" sibTransId="{8C77420A-6DC8-9941-BB17-4E1A0249EBE1}"/>
    <dgm:cxn modelId="{EF67737D-FF6F-A745-81F5-1BAD0AEDEF5A}" type="presOf" srcId="{8E786CE7-B556-B840-8BF5-6292FDE95AEE}" destId="{66FCA555-5B0A-5E4D-9599-E70C35274D14}" srcOrd="0" destOrd="0" presId="urn:microsoft.com/office/officeart/2005/8/layout/list1"/>
    <dgm:cxn modelId="{C1CD7A7F-D0F4-4F46-A8EF-C735967171BA}" type="presOf" srcId="{A06EF79B-B678-0A4D-B154-D65B70B0BE8B}" destId="{CC27436A-1E4D-D84D-A7FC-05F0DE392564}" srcOrd="0" destOrd="0" presId="urn:microsoft.com/office/officeart/2005/8/layout/list1"/>
    <dgm:cxn modelId="{B1D6768E-3282-0E46-8144-848C567F6B98}" type="presOf" srcId="{6035E519-D43A-9845-9BBF-8E7DF74F833D}" destId="{5A498C14-EC1A-C044-AC9A-2483F9CB7F7A}" srcOrd="0" destOrd="2" presId="urn:microsoft.com/office/officeart/2005/8/layout/list1"/>
    <dgm:cxn modelId="{40FF8A8E-A32D-3F40-A66A-FBEC46A44D72}" srcId="{2567974E-4399-F548-A0B8-9EB94BC45965}" destId="{318A4174-A7E5-9F48-9C92-954100843372}" srcOrd="0" destOrd="0" parTransId="{40FB4427-3126-D944-B8DA-E500D87C2E12}" sibTransId="{8F15643E-7BA4-D84A-963E-7FF978BFFDE9}"/>
    <dgm:cxn modelId="{52862A91-4742-9046-AABC-1F22D701418F}" srcId="{2567974E-4399-F548-A0B8-9EB94BC45965}" destId="{F3872A23-839C-1747-AB33-A007ED5DF65D}" srcOrd="1" destOrd="0" parTransId="{EEC11D0C-BB0A-F943-AF4F-730C5809D2BC}" sibTransId="{CDD11628-B4FB-FE42-B97F-A4ACD852F9CF}"/>
    <dgm:cxn modelId="{DCDDDDA8-4BA7-BA44-9B73-615AEEAA085D}" type="presOf" srcId="{318A4174-A7E5-9F48-9C92-954100843372}" destId="{6049758F-6852-7E48-A5F6-439FA44B34F9}" srcOrd="1" destOrd="0" presId="urn:microsoft.com/office/officeart/2005/8/layout/list1"/>
    <dgm:cxn modelId="{1A0C63BB-E837-FC47-BF44-A889B511BE1E}" srcId="{2567974E-4399-F548-A0B8-9EB94BC45965}" destId="{8E786CE7-B556-B840-8BF5-6292FDE95AEE}" srcOrd="2" destOrd="0" parTransId="{D7C53212-50CB-E041-B8A6-7C37BFF256F2}" sibTransId="{00A03D01-DA6F-F048-BC29-58C578B54D42}"/>
    <dgm:cxn modelId="{8953D3BF-2230-534A-9B89-056768195C29}" srcId="{F3872A23-839C-1747-AB33-A007ED5DF65D}" destId="{30C38FF5-4429-4F4C-911B-2DB9C33D340B}" srcOrd="0" destOrd="0" parTransId="{8DBD0CAE-0231-974F-9D69-6657F24E7DCA}" sibTransId="{B9D7464F-75F1-024C-93FF-ED77A560A090}"/>
    <dgm:cxn modelId="{A19449C7-69B0-2245-9777-8722538727D4}" srcId="{30C38FF5-4429-4F4C-911B-2DB9C33D340B}" destId="{5EC57D55-CC39-D948-9995-0869E97B52DF}" srcOrd="0" destOrd="0" parTransId="{7C3D7C39-71A3-384D-AA17-F9AD29D02448}" sibTransId="{BB5E1D67-125C-674D-9A42-4609F9776AE3}"/>
    <dgm:cxn modelId="{99391CC9-90D0-004D-8128-53218E850C58}" type="presOf" srcId="{21A9F706-8CA7-D446-8BEA-2B90D05E4FEB}" destId="{5A498C14-EC1A-C044-AC9A-2483F9CB7F7A}" srcOrd="0" destOrd="0" presId="urn:microsoft.com/office/officeart/2005/8/layout/list1"/>
    <dgm:cxn modelId="{33C906CA-41C3-2D49-B70C-1C505E8DDCF8}" type="presOf" srcId="{B21E9014-F1B9-5E49-94EA-5CCB3041C961}" destId="{5A498C14-EC1A-C044-AC9A-2483F9CB7F7A}" srcOrd="0" destOrd="1" presId="urn:microsoft.com/office/officeart/2005/8/layout/list1"/>
    <dgm:cxn modelId="{3CC676D0-C6D9-F149-A909-FC3FAC9D66CF}" type="presOf" srcId="{5EC57D55-CC39-D948-9995-0869E97B52DF}" destId="{4DA3C829-4C77-2E4B-ACF0-22E49FD0F419}" srcOrd="0" destOrd="1" presId="urn:microsoft.com/office/officeart/2005/8/layout/list1"/>
    <dgm:cxn modelId="{29A4BEE0-3860-E845-8295-4092E2C78FE6}" type="presOf" srcId="{30C38FF5-4429-4F4C-911B-2DB9C33D340B}" destId="{4DA3C829-4C77-2E4B-ACF0-22E49FD0F419}" srcOrd="0" destOrd="0" presId="urn:microsoft.com/office/officeart/2005/8/layout/list1"/>
    <dgm:cxn modelId="{3A4BC9E8-2AA0-8D44-9E65-6F2177668344}" type="presOf" srcId="{4CB84985-FB77-9F46-A053-B23E4ED6EAA5}" destId="{4DA3C829-4C77-2E4B-ACF0-22E49FD0F419}" srcOrd="0" destOrd="3" presId="urn:microsoft.com/office/officeart/2005/8/layout/list1"/>
    <dgm:cxn modelId="{CD00C9F5-9BD3-8540-AD8B-DF8D570BA78F}" type="presOf" srcId="{2567974E-4399-F548-A0B8-9EB94BC45965}" destId="{34173FFC-40F5-D74A-B8CF-1587B7364017}" srcOrd="0" destOrd="0" presId="urn:microsoft.com/office/officeart/2005/8/layout/list1"/>
    <dgm:cxn modelId="{B3B29D92-FA31-7043-8633-DDBC57EB1341}" type="presParOf" srcId="{34173FFC-40F5-D74A-B8CF-1587B7364017}" destId="{F2778957-62DF-9344-B516-61D513DAD32B}" srcOrd="0" destOrd="0" presId="urn:microsoft.com/office/officeart/2005/8/layout/list1"/>
    <dgm:cxn modelId="{E68F5379-6237-024F-9461-1C231CD265C6}" type="presParOf" srcId="{F2778957-62DF-9344-B516-61D513DAD32B}" destId="{51A02C84-5188-D145-814C-E8418EA6DECE}" srcOrd="0" destOrd="0" presId="urn:microsoft.com/office/officeart/2005/8/layout/list1"/>
    <dgm:cxn modelId="{2A54B24C-D351-084E-9A18-6D2B7DF0D514}" type="presParOf" srcId="{F2778957-62DF-9344-B516-61D513DAD32B}" destId="{6049758F-6852-7E48-A5F6-439FA44B34F9}" srcOrd="1" destOrd="0" presId="urn:microsoft.com/office/officeart/2005/8/layout/list1"/>
    <dgm:cxn modelId="{5248515E-AE95-E54F-A449-E01CCC92ADAD}" type="presParOf" srcId="{34173FFC-40F5-D74A-B8CF-1587B7364017}" destId="{0F1C9714-B9E4-2444-8242-5DE4BF09B262}" srcOrd="1" destOrd="0" presId="urn:microsoft.com/office/officeart/2005/8/layout/list1"/>
    <dgm:cxn modelId="{8DBE0762-0F64-2B46-93DD-AAD9669F7E41}" type="presParOf" srcId="{34173FFC-40F5-D74A-B8CF-1587B7364017}" destId="{5A498C14-EC1A-C044-AC9A-2483F9CB7F7A}" srcOrd="2" destOrd="0" presId="urn:microsoft.com/office/officeart/2005/8/layout/list1"/>
    <dgm:cxn modelId="{9EA428E3-C822-7A45-AA6E-C0CB1FC83CBE}" type="presParOf" srcId="{34173FFC-40F5-D74A-B8CF-1587B7364017}" destId="{90DA03B9-90CC-8D4F-907E-0596F46D16FC}" srcOrd="3" destOrd="0" presId="urn:microsoft.com/office/officeart/2005/8/layout/list1"/>
    <dgm:cxn modelId="{5DC4FFAF-E413-3F45-A80D-D7801486BDC7}" type="presParOf" srcId="{34173FFC-40F5-D74A-B8CF-1587B7364017}" destId="{29355B7F-2627-0D4A-9C3A-95C48F034156}" srcOrd="4" destOrd="0" presId="urn:microsoft.com/office/officeart/2005/8/layout/list1"/>
    <dgm:cxn modelId="{0C2ADE0E-BA3C-5147-AF28-10872B27789C}" type="presParOf" srcId="{29355B7F-2627-0D4A-9C3A-95C48F034156}" destId="{45CC6D00-5084-F54C-BAB6-84E192FA5172}" srcOrd="0" destOrd="0" presId="urn:microsoft.com/office/officeart/2005/8/layout/list1"/>
    <dgm:cxn modelId="{B13C3FF0-F306-6540-B142-6E9D98FE60C3}" type="presParOf" srcId="{29355B7F-2627-0D4A-9C3A-95C48F034156}" destId="{D865B79C-0930-C042-ADB5-25A0D1DA2B7F}" srcOrd="1" destOrd="0" presId="urn:microsoft.com/office/officeart/2005/8/layout/list1"/>
    <dgm:cxn modelId="{3181B6CC-FBE0-2346-9EB2-CB309CB0E4F0}" type="presParOf" srcId="{34173FFC-40F5-D74A-B8CF-1587B7364017}" destId="{743197F5-FBF3-E943-B6CF-FBF8CC91D332}" srcOrd="5" destOrd="0" presId="urn:microsoft.com/office/officeart/2005/8/layout/list1"/>
    <dgm:cxn modelId="{D09F867F-A87A-9F4C-9EA7-5C99198E15F0}" type="presParOf" srcId="{34173FFC-40F5-D74A-B8CF-1587B7364017}" destId="{4DA3C829-4C77-2E4B-ACF0-22E49FD0F419}" srcOrd="6" destOrd="0" presId="urn:microsoft.com/office/officeart/2005/8/layout/list1"/>
    <dgm:cxn modelId="{E29B0324-F559-5249-8950-9CF09D7F9AF0}" type="presParOf" srcId="{34173FFC-40F5-D74A-B8CF-1587B7364017}" destId="{4E102965-0CE4-7648-BC6E-A7036732A0A2}" srcOrd="7" destOrd="0" presId="urn:microsoft.com/office/officeart/2005/8/layout/list1"/>
    <dgm:cxn modelId="{17DAC9EC-207C-8A4F-AAFB-721D386B1B25}" type="presParOf" srcId="{34173FFC-40F5-D74A-B8CF-1587B7364017}" destId="{9D6EEB7C-6CF8-3F45-82A4-66F4F2BD0126}" srcOrd="8" destOrd="0" presId="urn:microsoft.com/office/officeart/2005/8/layout/list1"/>
    <dgm:cxn modelId="{EA7C1D96-9C2D-3140-9746-EFD9DC97C677}" type="presParOf" srcId="{9D6EEB7C-6CF8-3F45-82A4-66F4F2BD0126}" destId="{66FCA555-5B0A-5E4D-9599-E70C35274D14}" srcOrd="0" destOrd="0" presId="urn:microsoft.com/office/officeart/2005/8/layout/list1"/>
    <dgm:cxn modelId="{0D8AD8AB-8B8D-294E-A787-7FDF4C87C446}" type="presParOf" srcId="{9D6EEB7C-6CF8-3F45-82A4-66F4F2BD0126}" destId="{667DCDD7-116F-2549-8EDA-F2F25FC22E3F}" srcOrd="1" destOrd="0" presId="urn:microsoft.com/office/officeart/2005/8/layout/list1"/>
    <dgm:cxn modelId="{03239025-308D-C049-BEE9-969AC69BA401}" type="presParOf" srcId="{34173FFC-40F5-D74A-B8CF-1587B7364017}" destId="{CC16871E-D7A3-A244-8DA3-5F2C4D567BEE}" srcOrd="9" destOrd="0" presId="urn:microsoft.com/office/officeart/2005/8/layout/list1"/>
    <dgm:cxn modelId="{EA29DCB6-CD31-3F4F-83C0-58A70AB56CF5}" type="presParOf" srcId="{34173FFC-40F5-D74A-B8CF-1587B7364017}" destId="{CC27436A-1E4D-D84D-A7FC-05F0DE39256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66E38-49DC-D543-BBE6-E377CF7347F2}"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1C60744-F555-AF41-AD07-E5CCD8B230CB}">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Authenticity</a:t>
          </a:r>
        </a:p>
      </dgm:t>
    </dgm:pt>
    <dgm:pt modelId="{EEA241C8-64A3-024A-8EB8-29A343EF303A}" type="parTrans" cxnId="{C8D35B81-BDA6-6041-A868-26984813D94B}">
      <dgm:prSet/>
      <dgm:spPr/>
      <dgm:t>
        <a:bodyPr/>
        <a:lstStyle/>
        <a:p>
          <a:endParaRPr lang="en-US"/>
        </a:p>
      </dgm:t>
    </dgm:pt>
    <dgm:pt modelId="{4E409444-9A2C-754D-8292-DB5BA2267FB1}" type="sibTrans" cxnId="{C8D35B81-BDA6-6041-A868-26984813D94B}">
      <dgm:prSet/>
      <dgm:spPr/>
      <dgm:t>
        <a:bodyPr/>
        <a:lstStyle/>
        <a:p>
          <a:endParaRPr lang="en-US"/>
        </a:p>
      </dgm:t>
    </dgm:pt>
    <dgm:pt modelId="{A62CDBC3-B0ED-C243-8E38-805D5EFD90C9}">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Verifying that users are who they say they are and that each input arriving at the system came from a trusted source </a:t>
          </a:r>
        </a:p>
      </dgm:t>
    </dgm:pt>
    <dgm:pt modelId="{AFA653C5-812A-8344-927C-B5FEF312E872}" type="parTrans" cxnId="{2DC88FEF-C1D0-0448-8C04-782BE262DFD3}">
      <dgm:prSet/>
      <dgm:spPr/>
      <dgm:t>
        <a:bodyPr/>
        <a:lstStyle/>
        <a:p>
          <a:endParaRPr lang="en-US"/>
        </a:p>
      </dgm:t>
    </dgm:pt>
    <dgm:pt modelId="{91F7B72D-A86B-F543-9054-8B39FC610F2A}" type="sibTrans" cxnId="{2DC88FEF-C1D0-0448-8C04-782BE262DFD3}">
      <dgm:prSet/>
      <dgm:spPr/>
      <dgm:t>
        <a:bodyPr/>
        <a:lstStyle/>
        <a:p>
          <a:endParaRPr lang="en-US"/>
        </a:p>
      </dgm:t>
    </dgm:pt>
    <dgm:pt modelId="{60093497-5372-0A40-B15A-070FEF549396}">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Accountability</a:t>
          </a:r>
        </a:p>
      </dgm:t>
    </dgm:pt>
    <dgm:pt modelId="{FDFA94C8-97A3-1142-9C5E-2F7452723808}" type="parTrans" cxnId="{4EA8C8AD-DC24-A646-82BC-23B820FB713D}">
      <dgm:prSet/>
      <dgm:spPr/>
      <dgm:t>
        <a:bodyPr/>
        <a:lstStyle/>
        <a:p>
          <a:endParaRPr lang="en-US"/>
        </a:p>
      </dgm:t>
    </dgm:pt>
    <dgm:pt modelId="{422DDE06-BD72-CD48-89CA-FACCD285A618}" type="sibTrans" cxnId="{4EA8C8AD-DC24-A646-82BC-23B820FB713D}">
      <dgm:prSet/>
      <dgm:spPr/>
      <dgm:t>
        <a:bodyPr/>
        <a:lstStyle/>
        <a:p>
          <a:endParaRPr lang="en-US"/>
        </a:p>
      </dgm:t>
    </dgm:pt>
    <dgm:pt modelId="{B29ACCB8-FD3C-9C45-A718-D4E6C61E5750}">
      <dgm:prSet/>
      <dgm:spPr>
        <a:solidFill>
          <a:schemeClr val="accent1">
            <a:lumMod val="75000"/>
          </a:schemeClr>
        </a:solidFill>
        <a:ln>
          <a:solidFill>
            <a:schemeClr val="bg2"/>
          </a:solidFill>
        </a:ln>
      </dgm:spPr>
      <dgm:t>
        <a:bodyPr/>
        <a:lstStyle/>
        <a:p>
          <a:pPr rtl="0"/>
          <a:r>
            <a:rPr lang="en-US" dirty="0">
              <a:effectLst>
                <a:outerShdw blurRad="38100" dist="38100" dir="2700000" algn="tl">
                  <a:srgbClr val="000000">
                    <a:alpha val="43137"/>
                  </a:srgbClr>
                </a:outerShdw>
              </a:effectLst>
            </a:rPr>
            <a:t>The security goal that generates the requirement for actions of an entity to be traced uniquely to that entity</a:t>
          </a:r>
        </a:p>
      </dgm:t>
    </dgm:pt>
    <dgm:pt modelId="{B50AB5BA-04BA-4042-8FC4-F53B75ADB6B8}" type="parTrans" cxnId="{3617F752-DDC7-BA47-B4E2-0F2943F61ECF}">
      <dgm:prSet/>
      <dgm:spPr/>
      <dgm:t>
        <a:bodyPr/>
        <a:lstStyle/>
        <a:p>
          <a:endParaRPr lang="en-US"/>
        </a:p>
      </dgm:t>
    </dgm:pt>
    <dgm:pt modelId="{9B61FF8E-CEFB-3A4F-9676-637C5509C77C}" type="sibTrans" cxnId="{3617F752-DDC7-BA47-B4E2-0F2943F61ECF}">
      <dgm:prSet/>
      <dgm:spPr/>
      <dgm:t>
        <a:bodyPr/>
        <a:lstStyle/>
        <a:p>
          <a:endParaRPr lang="en-US"/>
        </a:p>
      </dgm:t>
    </dgm:pt>
    <dgm:pt modelId="{58DD0D4D-7725-A548-A8E1-CCD4839400AA}" type="pres">
      <dgm:prSet presAssocID="{ADC66E38-49DC-D543-BBE6-E377CF7347F2}" presName="Name0" presStyleCnt="0">
        <dgm:presLayoutVars>
          <dgm:dir/>
          <dgm:resizeHandles val="exact"/>
        </dgm:presLayoutVars>
      </dgm:prSet>
      <dgm:spPr/>
    </dgm:pt>
    <dgm:pt modelId="{0CD95006-FA94-7A4E-9FF4-7CC079766FD1}" type="pres">
      <dgm:prSet presAssocID="{01C60744-F555-AF41-AD07-E5CCD8B230CB}" presName="node" presStyleLbl="node1" presStyleIdx="0" presStyleCnt="2">
        <dgm:presLayoutVars>
          <dgm:bulletEnabled val="1"/>
        </dgm:presLayoutVars>
      </dgm:prSet>
      <dgm:spPr/>
    </dgm:pt>
    <dgm:pt modelId="{70A5C58A-4980-D348-AB76-8282E2D0D2F9}" type="pres">
      <dgm:prSet presAssocID="{4E409444-9A2C-754D-8292-DB5BA2267FB1}" presName="sibTrans" presStyleCnt="0"/>
      <dgm:spPr/>
    </dgm:pt>
    <dgm:pt modelId="{6FA73AC8-DAA8-CE41-8208-3A234E80FA0C}" type="pres">
      <dgm:prSet presAssocID="{60093497-5372-0A40-B15A-070FEF549396}" presName="node" presStyleLbl="node1" presStyleIdx="1" presStyleCnt="2">
        <dgm:presLayoutVars>
          <dgm:bulletEnabled val="1"/>
        </dgm:presLayoutVars>
      </dgm:prSet>
      <dgm:spPr/>
    </dgm:pt>
  </dgm:ptLst>
  <dgm:cxnLst>
    <dgm:cxn modelId="{EA393D00-259D-274E-B1E6-AAF5CB3552B0}" type="presOf" srcId="{A62CDBC3-B0ED-C243-8E38-805D5EFD90C9}" destId="{0CD95006-FA94-7A4E-9FF4-7CC079766FD1}" srcOrd="0" destOrd="1" presId="urn:microsoft.com/office/officeart/2005/8/layout/hList6"/>
    <dgm:cxn modelId="{B550BE00-9F7C-F04C-98C5-A5747AC672EA}" type="presOf" srcId="{01C60744-F555-AF41-AD07-E5CCD8B230CB}" destId="{0CD95006-FA94-7A4E-9FF4-7CC079766FD1}" srcOrd="0" destOrd="0" presId="urn:microsoft.com/office/officeart/2005/8/layout/hList6"/>
    <dgm:cxn modelId="{1DDE1F29-06BE-B346-9DCB-14F5BBB13351}" type="presOf" srcId="{60093497-5372-0A40-B15A-070FEF549396}" destId="{6FA73AC8-DAA8-CE41-8208-3A234E80FA0C}" srcOrd="0" destOrd="0" presId="urn:microsoft.com/office/officeart/2005/8/layout/hList6"/>
    <dgm:cxn modelId="{3617F752-DDC7-BA47-B4E2-0F2943F61ECF}" srcId="{60093497-5372-0A40-B15A-070FEF549396}" destId="{B29ACCB8-FD3C-9C45-A718-D4E6C61E5750}" srcOrd="0" destOrd="0" parTransId="{B50AB5BA-04BA-4042-8FC4-F53B75ADB6B8}" sibTransId="{9B61FF8E-CEFB-3A4F-9676-637C5509C77C}"/>
    <dgm:cxn modelId="{C8D35B81-BDA6-6041-A868-26984813D94B}" srcId="{ADC66E38-49DC-D543-BBE6-E377CF7347F2}" destId="{01C60744-F555-AF41-AD07-E5CCD8B230CB}" srcOrd="0" destOrd="0" parTransId="{EEA241C8-64A3-024A-8EB8-29A343EF303A}" sibTransId="{4E409444-9A2C-754D-8292-DB5BA2267FB1}"/>
    <dgm:cxn modelId="{E99476A8-B540-E544-9A98-14D64D721728}" type="presOf" srcId="{B29ACCB8-FD3C-9C45-A718-D4E6C61E5750}" destId="{6FA73AC8-DAA8-CE41-8208-3A234E80FA0C}" srcOrd="0" destOrd="1" presId="urn:microsoft.com/office/officeart/2005/8/layout/hList6"/>
    <dgm:cxn modelId="{3374CFAB-7FEC-6A4D-AD2D-AFE438B990EF}" type="presOf" srcId="{ADC66E38-49DC-D543-BBE6-E377CF7347F2}" destId="{58DD0D4D-7725-A548-A8E1-CCD4839400AA}" srcOrd="0" destOrd="0" presId="urn:microsoft.com/office/officeart/2005/8/layout/hList6"/>
    <dgm:cxn modelId="{4EA8C8AD-DC24-A646-82BC-23B820FB713D}" srcId="{ADC66E38-49DC-D543-BBE6-E377CF7347F2}" destId="{60093497-5372-0A40-B15A-070FEF549396}" srcOrd="1" destOrd="0" parTransId="{FDFA94C8-97A3-1142-9C5E-2F7452723808}" sibTransId="{422DDE06-BD72-CD48-89CA-FACCD285A618}"/>
    <dgm:cxn modelId="{2DC88FEF-C1D0-0448-8C04-782BE262DFD3}" srcId="{01C60744-F555-AF41-AD07-E5CCD8B230CB}" destId="{A62CDBC3-B0ED-C243-8E38-805D5EFD90C9}" srcOrd="0" destOrd="0" parTransId="{AFA653C5-812A-8344-927C-B5FEF312E872}" sibTransId="{91F7B72D-A86B-F543-9054-8B39FC610F2A}"/>
    <dgm:cxn modelId="{1B10350E-A407-FB42-BD1E-07CF28BD43C0}" type="presParOf" srcId="{58DD0D4D-7725-A548-A8E1-CCD4839400AA}" destId="{0CD95006-FA94-7A4E-9FF4-7CC079766FD1}" srcOrd="0" destOrd="0" presId="urn:microsoft.com/office/officeart/2005/8/layout/hList6"/>
    <dgm:cxn modelId="{DC3DFBA1-BE7F-494D-998A-BE965561078D}" type="presParOf" srcId="{58DD0D4D-7725-A548-A8E1-CCD4839400AA}" destId="{70A5C58A-4980-D348-AB76-8282E2D0D2F9}" srcOrd="1" destOrd="0" presId="urn:microsoft.com/office/officeart/2005/8/layout/hList6"/>
    <dgm:cxn modelId="{793DC99F-5293-3048-A7B7-A08BF6965E80}" type="presParOf" srcId="{58DD0D4D-7725-A548-A8E1-CCD4839400AA}" destId="{6FA73AC8-DAA8-CE41-8208-3A234E80FA0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6">
            <a:lumMod val="50000"/>
          </a:schemeClr>
        </a:solidFill>
        <a:ln>
          <a:solidFill>
            <a:schemeClr val="tx1"/>
          </a:solidFill>
        </a:ln>
      </dgm:spPr>
      <dgm:t>
        <a:bodyPr/>
        <a:lstStyle/>
        <a:p>
          <a:pPr rtl="0"/>
          <a:r>
            <a:rPr lang="en-US" sz="3400" dirty="0"/>
            <a:t>High</a:t>
          </a:r>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accent1"/>
          </a:solidFill>
        </a:ln>
      </dgm:spPr>
      <dgm:t>
        <a:bodyPr/>
        <a:lstStyle/>
        <a:p>
          <a:pPr rtl="0"/>
          <a:r>
            <a:rPr lang="en-US" dirty="0"/>
            <a:t>The loss could be expected to have a severe or catastrophic adverse effect on organizational operations, organizational assets, or individuals </a:t>
          </a:r>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dgm:spPr>
        <a:solidFill>
          <a:schemeClr val="accent2">
            <a:lumMod val="75000"/>
          </a:schemeClr>
        </a:solidFill>
        <a:ln>
          <a:solidFill>
            <a:schemeClr val="tx1"/>
          </a:solidFill>
        </a:ln>
      </dgm:spPr>
      <dgm:t>
        <a:bodyPr/>
        <a:lstStyle/>
        <a:p>
          <a:pPr rtl="0"/>
          <a:r>
            <a:rPr lang="en-US" dirty="0"/>
            <a:t>Moderate</a:t>
          </a:r>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accent1"/>
          </a:solidFill>
        </a:ln>
      </dgm:spPr>
      <dgm:t>
        <a:bodyPr/>
        <a:lstStyle/>
        <a:p>
          <a:pPr rtl="0"/>
          <a:r>
            <a:rPr lang="en-US" dirty="0"/>
            <a:t>The loss could be expected to have a serious adverse effect on organizational operations, organizational assets, or individuals</a:t>
          </a:r>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dgm:spPr>
        <a:solidFill>
          <a:schemeClr val="bg1">
            <a:lumMod val="50000"/>
          </a:schemeClr>
        </a:solidFill>
        <a:ln>
          <a:solidFill>
            <a:schemeClr val="tx1"/>
          </a:solidFill>
        </a:ln>
      </dgm:spPr>
      <dgm:t>
        <a:bodyPr/>
        <a:lstStyle/>
        <a:p>
          <a:pPr rtl="0"/>
          <a:r>
            <a:rPr lang="en-US" dirty="0"/>
            <a:t>Low</a:t>
          </a:r>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accent1"/>
          </a:solidFill>
        </a:ln>
      </dgm:spPr>
      <dgm:t>
        <a:bodyPr/>
        <a:lstStyle/>
        <a:p>
          <a:pPr rtl="0"/>
          <a:r>
            <a:rPr lang="en-US" dirty="0"/>
            <a:t>The loss could be expected to have a limited adverse effect on organizational operations, organizational assets, or individuals</a:t>
          </a:r>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accent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pt>
    <dgm:pt modelId="{B0EF3AC3-0F39-074F-B7E8-02C3FED0D751}" type="pres">
      <dgm:prSet presAssocID="{15A8F4FC-E29F-F745-BF04-26B1B4957E6E}" presName="acctTx" presStyleLbl="alignAcc1" presStyleIdx="0" presStyleCnt="3">
        <dgm:presLayoutVars>
          <dgm:bulletEnabled val="1"/>
        </dgm:presLayoutVars>
      </dgm:prSet>
      <dgm:spPr/>
    </dgm:pt>
    <dgm:pt modelId="{323F2C42-63B1-9D46-8116-55010DB641B3}" type="pres">
      <dgm:prSet presAssocID="{15A8F4FC-E29F-F745-BF04-26B1B4957E6E}" presName="level" presStyleLbl="node1" presStyleIdx="0" presStyleCnt="3" custScaleX="103046">
        <dgm:presLayoutVars>
          <dgm:chMax val="1"/>
          <dgm:bulletEnabled val="1"/>
        </dgm:presLayoutVars>
      </dgm:prSet>
      <dgm:spPr/>
    </dgm:pt>
    <dgm:pt modelId="{DCB840AC-C313-7A49-9DFD-68837E8E1465}" type="pres">
      <dgm:prSet presAssocID="{15A8F4FC-E29F-F745-BF04-26B1B4957E6E}" presName="levelTx" presStyleLbl="revTx" presStyleIdx="0" presStyleCnt="0">
        <dgm:presLayoutVars>
          <dgm:chMax val="1"/>
          <dgm:bulletEnabled val="1"/>
        </dgm:presLayoutVars>
      </dgm:prSet>
      <dgm:spPr/>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pt>
    <dgm:pt modelId="{4DD1200A-4316-184B-8D01-6D4B01BD8657}" type="pres">
      <dgm:prSet presAssocID="{70486C14-6AC6-BE4A-9FED-24933BA6770E}" presName="acctTx" presStyleLbl="alignAcc1" presStyleIdx="1" presStyleCnt="3">
        <dgm:presLayoutVars>
          <dgm:bulletEnabled val="1"/>
        </dgm:presLayoutVars>
      </dgm:prSet>
      <dgm:spPr/>
    </dgm:pt>
    <dgm:pt modelId="{BD8A4DA2-4774-2747-9C4E-431FEDEE116B}" type="pres">
      <dgm:prSet presAssocID="{70486C14-6AC6-BE4A-9FED-24933BA6770E}" presName="level" presStyleLbl="node1" presStyleIdx="1" presStyleCnt="3">
        <dgm:presLayoutVars>
          <dgm:chMax val="1"/>
          <dgm:bulletEnabled val="1"/>
        </dgm:presLayoutVars>
      </dgm:prSet>
      <dgm:spPr/>
    </dgm:pt>
    <dgm:pt modelId="{A86C6DF5-778F-4642-AF29-1D54919DAA9F}" type="pres">
      <dgm:prSet presAssocID="{70486C14-6AC6-BE4A-9FED-24933BA6770E}" presName="levelTx" presStyleLbl="revTx" presStyleIdx="0" presStyleCnt="0">
        <dgm:presLayoutVars>
          <dgm:chMax val="1"/>
          <dgm:bulletEnabled val="1"/>
        </dgm:presLayoutVars>
      </dgm:prSet>
      <dgm:spPr/>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pt>
    <dgm:pt modelId="{E4181917-BB74-094C-83B5-63AA39D3F980}" type="pres">
      <dgm:prSet presAssocID="{AA81E6F6-E0A3-174E-8666-60761A30BD21}" presName="acctTx" presStyleLbl="alignAcc1" presStyleIdx="2" presStyleCnt="3">
        <dgm:presLayoutVars>
          <dgm:bulletEnabled val="1"/>
        </dgm:presLayoutVars>
      </dgm:prSet>
      <dgm:spPr/>
    </dgm:pt>
    <dgm:pt modelId="{680880A8-997B-A541-ADD6-12677C70DBB4}" type="pres">
      <dgm:prSet presAssocID="{AA81E6F6-E0A3-174E-8666-60761A30BD21}" presName="level" presStyleLbl="node1" presStyleIdx="2" presStyleCnt="3">
        <dgm:presLayoutVars>
          <dgm:chMax val="1"/>
          <dgm:bulletEnabled val="1"/>
        </dgm:presLayoutVars>
      </dgm:prSet>
      <dgm:spPr/>
    </dgm:pt>
    <dgm:pt modelId="{41822CAB-1187-974C-A0B2-6CF6E1C887F7}" type="pres">
      <dgm:prSet presAssocID="{AA81E6F6-E0A3-174E-8666-60761A30BD21}" presName="levelTx" presStyleLbl="revTx" presStyleIdx="0" presStyleCnt="0">
        <dgm:presLayoutVars>
          <dgm:chMax val="1"/>
          <dgm:bulletEnabled val="1"/>
        </dgm:presLayoutVars>
      </dgm:prSet>
      <dgm:spPr/>
    </dgm:pt>
  </dgm:ptLst>
  <dgm:cxnLst>
    <dgm:cxn modelId="{8A98520A-060F-D240-9EA4-BBCF16D80237}" type="presOf" srcId="{649160E5-2920-2E43-AB10-2D83ADE19095}" destId="{09A7B802-5403-BD45-9DA3-6DE3D2A79C51}" srcOrd="0" destOrd="0" presId="urn:microsoft.com/office/officeart/2005/8/layout/pyramid1"/>
    <dgm:cxn modelId="{B625F910-3C0C-014E-8E02-6216D7DDBD58}" type="presOf" srcId="{70486C14-6AC6-BE4A-9FED-24933BA6770E}" destId="{BD8A4DA2-4774-2747-9C4E-431FEDEE116B}" srcOrd="0" destOrd="0" presId="urn:microsoft.com/office/officeart/2005/8/layout/pyramid1"/>
    <dgm:cxn modelId="{DE7A7C1A-54BD-3743-96D3-E10EEDCCF1E6}" srcId="{15A8F4FC-E29F-F745-BF04-26B1B4957E6E}" destId="{A7DC7081-8C22-7A4E-8F41-B490A54807C2}" srcOrd="0" destOrd="0" parTransId="{827A6233-D0A1-1148-A5E1-88F6AF8F8F2E}" sibTransId="{682886A0-47C9-694F-A5B9-36D711076620}"/>
    <dgm:cxn modelId="{C08E7E1C-169D-C147-B9AF-7B77B4E5573A}" srcId="{649160E5-2920-2E43-AB10-2D83ADE19095}" destId="{AA81E6F6-E0A3-174E-8666-60761A30BD21}" srcOrd="2" destOrd="0" parTransId="{06D768AF-EFA5-554D-A8A7-25801F95247C}" sibTransId="{75BB73CF-1C6A-0742-A6E8-75D0C56B7E3A}"/>
    <dgm:cxn modelId="{9FC76B28-CC81-084D-842F-191DE14780FA}" type="presOf" srcId="{59B27F22-6243-154D-AC39-BE6DB825FEB6}" destId="{E4181917-BB74-094C-83B5-63AA39D3F980}" srcOrd="1" destOrd="1"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C7C68675-E0D8-7B40-8D7D-02BE45F3A26B}" type="presOf" srcId="{70486C14-6AC6-BE4A-9FED-24933BA6770E}" destId="{A86C6DF5-778F-4642-AF29-1D54919DAA9F}" srcOrd="1" destOrd="0" presId="urn:microsoft.com/office/officeart/2005/8/layout/pyramid1"/>
    <dgm:cxn modelId="{0AD70557-B9EC-014E-9918-2DBE0C5ED503}" type="presOf" srcId="{15A8F4FC-E29F-F745-BF04-26B1B4957E6E}" destId="{DCB840AC-C313-7A49-9DFD-68837E8E1465}" srcOrd="1" destOrd="0" presId="urn:microsoft.com/office/officeart/2005/8/layout/pyramid1"/>
    <dgm:cxn modelId="{2E639D7F-1F8A-D341-BDB7-C7025F63603D}" srcId="{649160E5-2920-2E43-AB10-2D83ADE19095}" destId="{15A8F4FC-E29F-F745-BF04-26B1B4957E6E}" srcOrd="0" destOrd="0" parTransId="{DBE2BCEA-129D-FE4A-9BFD-F42EDFAAB571}" sibTransId="{A5409590-AEE1-A947-B90C-5F50D54C0DC4}"/>
    <dgm:cxn modelId="{3D1DB87F-5E46-D745-BE6B-3379C30975AF}" type="presOf" srcId="{362B8961-F804-9B48-A3F4-0871231080F5}" destId="{63798C49-604C-6D4F-B502-7E4BA45356A1}" srcOrd="0" destOrd="0" presId="urn:microsoft.com/office/officeart/2005/8/layout/pyramid1"/>
    <dgm:cxn modelId="{4C984981-A866-9144-88D6-1D8B2DB1508B}" type="presOf" srcId="{AA81E6F6-E0A3-174E-8666-60761A30BD21}" destId="{41822CAB-1187-974C-A0B2-6CF6E1C887F7}" srcOrd="1" destOrd="0" presId="urn:microsoft.com/office/officeart/2005/8/layout/pyramid1"/>
    <dgm:cxn modelId="{1DABE08E-26A1-1843-9C40-092085FF579F}" type="presOf" srcId="{AA81E6F6-E0A3-174E-8666-60761A30BD21}" destId="{680880A8-997B-A541-ADD6-12677C70DBB4}" srcOrd="0" destOrd="0" presId="urn:microsoft.com/office/officeart/2005/8/layout/pyramid1"/>
    <dgm:cxn modelId="{3E3ABD99-523C-FF43-8E6A-AC100DB83F62}" type="presOf" srcId="{A7DC7081-8C22-7A4E-8F41-B490A54807C2}" destId="{CD8DBAC6-25DB-7848-AE10-A620F7695C2D}" srcOrd="0" destOrd="0" presId="urn:microsoft.com/office/officeart/2005/8/layout/pyramid1"/>
    <dgm:cxn modelId="{9874919D-2322-2A46-9169-A5F60EE3D9A4}" type="presOf" srcId="{15A8F4FC-E29F-F745-BF04-26B1B4957E6E}" destId="{323F2C42-63B1-9D46-8116-55010DB641B3}" srcOrd="0" destOrd="0" presId="urn:microsoft.com/office/officeart/2005/8/layout/pyramid1"/>
    <dgm:cxn modelId="{5B3A03A0-33D6-8149-9E14-20AA887BB709}" type="presOf" srcId="{3EB87650-35A2-844B-9C3C-016B209CB90F}" destId="{EDEB3454-1F7E-594F-B14B-175BDB7A3CA0}" srcOrd="0" destOrd="0" presId="urn:microsoft.com/office/officeart/2005/8/layout/pyramid1"/>
    <dgm:cxn modelId="{F87716B9-CD5D-5641-A894-9D92EC4C1D9C}" type="presOf" srcId="{59B27F22-6243-154D-AC39-BE6DB825FEB6}" destId="{63798C49-604C-6D4F-B502-7E4BA45356A1}" srcOrd="0" destOrd="1" presId="urn:microsoft.com/office/officeart/2005/8/layout/pyramid1"/>
    <dgm:cxn modelId="{05378BC4-9AFE-1949-9483-E97DF70225B7}" srcId="{AA81E6F6-E0A3-174E-8666-60761A30BD21}" destId="{59B27F22-6243-154D-AC39-BE6DB825FEB6}" srcOrd="1" destOrd="0" parTransId="{F89BC193-CE00-8B46-847B-D49CC8B16571}" sibTransId="{7905585C-A24D-5349-B6E7-66000289BCCD}"/>
    <dgm:cxn modelId="{080D9ECC-A68A-DE47-81EA-5545E8DC511F}" srcId="{649160E5-2920-2E43-AB10-2D83ADE19095}" destId="{70486C14-6AC6-BE4A-9FED-24933BA6770E}" srcOrd="1" destOrd="0" parTransId="{104E6419-F7F4-8545-AC3D-82C43F9B8796}" sibTransId="{5CB8B94A-450A-F946-9E03-E75550EFA0F3}"/>
    <dgm:cxn modelId="{EAC231EA-DB5A-DE4B-975B-0D06BED0584B}" srcId="{70486C14-6AC6-BE4A-9FED-24933BA6770E}" destId="{3EB87650-35A2-844B-9C3C-016B209CB90F}" srcOrd="0" destOrd="0" parTransId="{69A124E5-BB8A-4546-9B9C-93CD70DE48D1}" sibTransId="{64EF014F-D53D-1548-AC0A-B14F06A26A96}"/>
    <dgm:cxn modelId="{1EB0CBF5-34C5-4648-940F-8A961B736FF3}" type="presOf" srcId="{3EB87650-35A2-844B-9C3C-016B209CB90F}" destId="{4DD1200A-4316-184B-8D01-6D4B01BD8657}" srcOrd="1" destOrd="0" presId="urn:microsoft.com/office/officeart/2005/8/layout/pyramid1"/>
    <dgm:cxn modelId="{457A92FA-226C-5848-830D-1696F5786E28}" type="presOf" srcId="{362B8961-F804-9B48-A3F4-0871231080F5}" destId="{E4181917-BB74-094C-83B5-63AA39D3F980}" srcOrd="1" destOrd="0" presId="urn:microsoft.com/office/officeart/2005/8/layout/pyramid1"/>
    <dgm:cxn modelId="{FD7774FE-887B-BF4B-88E1-13317432338A}" type="presOf" srcId="{A7DC7081-8C22-7A4E-8F41-B490A54807C2}" destId="{B0EF3AC3-0F39-074F-B7E8-02C3FED0D751}" srcOrd="1" destOrd="0" presId="urn:microsoft.com/office/officeart/2005/8/layout/pyramid1"/>
    <dgm:cxn modelId="{833F6EB8-FE11-2041-B3C5-0121C6C75EC3}" type="presParOf" srcId="{09A7B802-5403-BD45-9DA3-6DE3D2A79C51}" destId="{AC43E776-ED5C-1E44-A3EA-7E3D4E98FE0C}" srcOrd="0" destOrd="0" presId="urn:microsoft.com/office/officeart/2005/8/layout/pyramid1"/>
    <dgm:cxn modelId="{9A12FEFF-7179-954E-94A3-711767F9A16A}" type="presParOf" srcId="{AC43E776-ED5C-1E44-A3EA-7E3D4E98FE0C}" destId="{CD8DBAC6-25DB-7848-AE10-A620F7695C2D}" srcOrd="0" destOrd="0" presId="urn:microsoft.com/office/officeart/2005/8/layout/pyramid1"/>
    <dgm:cxn modelId="{09D6D5B0-FDD7-1E41-AEB9-E1123F9E70D7}" type="presParOf" srcId="{AC43E776-ED5C-1E44-A3EA-7E3D4E98FE0C}" destId="{B0EF3AC3-0F39-074F-B7E8-02C3FED0D751}" srcOrd="1" destOrd="0" presId="urn:microsoft.com/office/officeart/2005/8/layout/pyramid1"/>
    <dgm:cxn modelId="{27860275-1480-9644-90C1-5D9ECC0F40C9}" type="presParOf" srcId="{AC43E776-ED5C-1E44-A3EA-7E3D4E98FE0C}" destId="{323F2C42-63B1-9D46-8116-55010DB641B3}" srcOrd="2" destOrd="0" presId="urn:microsoft.com/office/officeart/2005/8/layout/pyramid1"/>
    <dgm:cxn modelId="{B135898E-94CD-854E-8680-4154BD796016}" type="presParOf" srcId="{AC43E776-ED5C-1E44-A3EA-7E3D4E98FE0C}" destId="{DCB840AC-C313-7A49-9DFD-68837E8E1465}" srcOrd="3" destOrd="0" presId="urn:microsoft.com/office/officeart/2005/8/layout/pyramid1"/>
    <dgm:cxn modelId="{1A529A27-E174-3943-8F4D-C83DBB44C513}" type="presParOf" srcId="{09A7B802-5403-BD45-9DA3-6DE3D2A79C51}" destId="{33F9B311-5F70-F340-87B1-8AD80491CB9C}" srcOrd="1" destOrd="0" presId="urn:microsoft.com/office/officeart/2005/8/layout/pyramid1"/>
    <dgm:cxn modelId="{70C39DA4-90FE-664F-8C7E-BD5C08888705}" type="presParOf" srcId="{33F9B311-5F70-F340-87B1-8AD80491CB9C}" destId="{EDEB3454-1F7E-594F-B14B-175BDB7A3CA0}" srcOrd="0" destOrd="0" presId="urn:microsoft.com/office/officeart/2005/8/layout/pyramid1"/>
    <dgm:cxn modelId="{FE8A9A57-7C65-3146-9BD4-2AC6A1FC907E}" type="presParOf" srcId="{33F9B311-5F70-F340-87B1-8AD80491CB9C}" destId="{4DD1200A-4316-184B-8D01-6D4B01BD8657}" srcOrd="1" destOrd="0" presId="urn:microsoft.com/office/officeart/2005/8/layout/pyramid1"/>
    <dgm:cxn modelId="{D77C4169-81D4-704E-91BB-9D3C8E7FBB8E}" type="presParOf" srcId="{33F9B311-5F70-F340-87B1-8AD80491CB9C}" destId="{BD8A4DA2-4774-2747-9C4E-431FEDEE116B}" srcOrd="2" destOrd="0" presId="urn:microsoft.com/office/officeart/2005/8/layout/pyramid1"/>
    <dgm:cxn modelId="{72FEFD93-41A3-1443-B8CC-705EEDD1441F}" type="presParOf" srcId="{33F9B311-5F70-F340-87B1-8AD80491CB9C}" destId="{A86C6DF5-778F-4642-AF29-1D54919DAA9F}" srcOrd="3" destOrd="0" presId="urn:microsoft.com/office/officeart/2005/8/layout/pyramid1"/>
    <dgm:cxn modelId="{6545DE02-D6FD-954E-8542-867D628589E1}" type="presParOf" srcId="{09A7B802-5403-BD45-9DA3-6DE3D2A79C51}" destId="{767D24E3-5775-B849-B09C-7604895582F2}" srcOrd="2" destOrd="0" presId="urn:microsoft.com/office/officeart/2005/8/layout/pyramid1"/>
    <dgm:cxn modelId="{C4446150-FA0E-2C41-86F3-515348D3B419}" type="presParOf" srcId="{767D24E3-5775-B849-B09C-7604895582F2}" destId="{63798C49-604C-6D4F-B502-7E4BA45356A1}" srcOrd="0" destOrd="0" presId="urn:microsoft.com/office/officeart/2005/8/layout/pyramid1"/>
    <dgm:cxn modelId="{24249DB4-B248-774D-8DDD-93F7950C11C8}" type="presParOf" srcId="{767D24E3-5775-B849-B09C-7604895582F2}" destId="{E4181917-BB74-094C-83B5-63AA39D3F980}" srcOrd="1" destOrd="0" presId="urn:microsoft.com/office/officeart/2005/8/layout/pyramid1"/>
    <dgm:cxn modelId="{3EDB855E-A25F-5742-898E-64DC09651632}" type="presParOf" srcId="{767D24E3-5775-B849-B09C-7604895582F2}" destId="{680880A8-997B-A541-ADD6-12677C70DBB4}" srcOrd="2" destOrd="0" presId="urn:microsoft.com/office/officeart/2005/8/layout/pyramid1"/>
    <dgm:cxn modelId="{4945E97C-735E-E243-9DD3-4F7E69251DEF}"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94A12-486A-BD4B-9D9C-BAF11D622A49}"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CEE83846-5B16-DC4A-8838-43F7F24A81D3}">
      <dgm:prSet custT="1"/>
      <dgm:spPr/>
      <dgm:t>
        <a:bodyPr/>
        <a:lstStyle/>
        <a:p>
          <a:pPr rtl="0"/>
          <a:r>
            <a:rPr lang="en-US" sz="2600" b="1" i="0" dirty="0"/>
            <a:t>Confidentiality</a:t>
          </a:r>
          <a:r>
            <a:rPr lang="en-US" sz="1400" dirty="0"/>
            <a:t> </a:t>
          </a:r>
        </a:p>
      </dgm:t>
    </dgm:pt>
    <dgm:pt modelId="{9975BC88-DAE3-C94F-859A-3F83FF5FD7F4}" type="parTrans" cxnId="{B2B3512E-0B9B-8644-926C-81297A3E98C4}">
      <dgm:prSet/>
      <dgm:spPr/>
      <dgm:t>
        <a:bodyPr/>
        <a:lstStyle/>
        <a:p>
          <a:endParaRPr lang="en-US"/>
        </a:p>
      </dgm:t>
    </dgm:pt>
    <dgm:pt modelId="{DF434A2E-243E-D94F-B120-7307862C420F}" type="sibTrans" cxnId="{B2B3512E-0B9B-8644-926C-81297A3E98C4}">
      <dgm:prSet/>
      <dgm:spPr/>
      <dgm:t>
        <a:bodyPr/>
        <a:lstStyle/>
        <a:p>
          <a:endParaRPr lang="en-US"/>
        </a:p>
      </dgm:t>
    </dgm:pt>
    <dgm:pt modelId="{C2B6F0B7-215C-704E-B592-77A94414EE43}">
      <dgm:prSet custT="1"/>
      <dgm:spPr/>
      <dgm:t>
        <a:bodyPr/>
        <a:lstStyle/>
        <a:p>
          <a:pPr rtl="0"/>
          <a:r>
            <a:rPr lang="en-US" sz="1600" dirty="0"/>
            <a:t>Student grade information is an asset whose confidentiality is considered to be highly important by students</a:t>
          </a:r>
        </a:p>
      </dgm:t>
    </dgm:pt>
    <dgm:pt modelId="{93469E97-A0DA-D747-9500-16B7076D980A}" type="parTrans" cxnId="{FB0B5E43-8856-4D46-A97A-307656A092E3}">
      <dgm:prSet/>
      <dgm:spPr/>
      <dgm:t>
        <a:bodyPr/>
        <a:lstStyle/>
        <a:p>
          <a:endParaRPr lang="en-US"/>
        </a:p>
      </dgm:t>
    </dgm:pt>
    <dgm:pt modelId="{79747BF2-B3DD-3340-B904-44179DA94E45}" type="sibTrans" cxnId="{FB0B5E43-8856-4D46-A97A-307656A092E3}">
      <dgm:prSet/>
      <dgm:spPr/>
      <dgm:t>
        <a:bodyPr/>
        <a:lstStyle/>
        <a:p>
          <a:endParaRPr lang="en-US"/>
        </a:p>
      </dgm:t>
    </dgm:pt>
    <dgm:pt modelId="{963203C2-9F70-104B-A277-EA054148B921}">
      <dgm:prSet custT="1"/>
      <dgm:spPr/>
      <dgm:t>
        <a:bodyPr/>
        <a:lstStyle/>
        <a:p>
          <a:pPr rtl="0"/>
          <a:r>
            <a:rPr lang="en-US" sz="2000" dirty="0"/>
            <a:t>Regulated by the Family Educational Rights and Privacy Act (FERPA)</a:t>
          </a:r>
        </a:p>
      </dgm:t>
    </dgm:pt>
    <dgm:pt modelId="{0BD1A170-C88A-9541-BF7D-8D4207554A8D}" type="parTrans" cxnId="{6C835FEA-705C-A04D-928D-05A401096D52}">
      <dgm:prSet/>
      <dgm:spPr/>
      <dgm:t>
        <a:bodyPr/>
        <a:lstStyle/>
        <a:p>
          <a:endParaRPr lang="en-US"/>
        </a:p>
      </dgm:t>
    </dgm:pt>
    <dgm:pt modelId="{C086E017-CA97-9A43-9DEC-99A41651C309}" type="sibTrans" cxnId="{6C835FEA-705C-A04D-928D-05A401096D52}">
      <dgm:prSet/>
      <dgm:spPr/>
      <dgm:t>
        <a:bodyPr/>
        <a:lstStyle/>
        <a:p>
          <a:endParaRPr lang="en-US"/>
        </a:p>
      </dgm:t>
    </dgm:pt>
    <dgm:pt modelId="{2A433D58-A534-A549-AAE1-C495A386F008}">
      <dgm:prSet custT="1"/>
      <dgm:spPr/>
      <dgm:t>
        <a:bodyPr/>
        <a:lstStyle/>
        <a:p>
          <a:pPr rtl="0"/>
          <a:r>
            <a:rPr lang="en-US" sz="2600" b="1" dirty="0"/>
            <a:t>Integrity</a:t>
          </a:r>
        </a:p>
      </dgm:t>
    </dgm:pt>
    <dgm:pt modelId="{23537A07-3CC2-3746-9BC4-458C39A6CD7E}" type="parTrans" cxnId="{982DBD62-00E3-4F46-89B1-8849CD48AFFD}">
      <dgm:prSet/>
      <dgm:spPr/>
      <dgm:t>
        <a:bodyPr/>
        <a:lstStyle/>
        <a:p>
          <a:endParaRPr lang="en-US"/>
        </a:p>
      </dgm:t>
    </dgm:pt>
    <dgm:pt modelId="{787CE5BD-6B18-FA44-9EE8-E70F2414CE73}" type="sibTrans" cxnId="{982DBD62-00E3-4F46-89B1-8849CD48AFFD}">
      <dgm:prSet/>
      <dgm:spPr/>
      <dgm:t>
        <a:bodyPr/>
        <a:lstStyle/>
        <a:p>
          <a:endParaRPr lang="en-US"/>
        </a:p>
      </dgm:t>
    </dgm:pt>
    <dgm:pt modelId="{226EFB0F-12A8-8445-9510-83F9B4A90FE0}">
      <dgm:prSet custT="1"/>
      <dgm:spPr/>
      <dgm:t>
        <a:bodyPr/>
        <a:lstStyle/>
        <a:p>
          <a:pPr rtl="0"/>
          <a:r>
            <a:rPr lang="en-US" sz="1600" dirty="0"/>
            <a:t>Patient information stored in a database – inaccurate information could result in serious harm or death to a patient and expose the hospital to massive liability</a:t>
          </a:r>
        </a:p>
      </dgm:t>
    </dgm:pt>
    <dgm:pt modelId="{12C4709E-713D-3449-BB83-C773643D72C7}" type="parTrans" cxnId="{F64C9110-1EC1-454B-A271-04A906453B6F}">
      <dgm:prSet/>
      <dgm:spPr/>
      <dgm:t>
        <a:bodyPr/>
        <a:lstStyle/>
        <a:p>
          <a:endParaRPr lang="en-US"/>
        </a:p>
      </dgm:t>
    </dgm:pt>
    <dgm:pt modelId="{1A2D05D8-4989-D145-B026-673EA2EDE00A}" type="sibTrans" cxnId="{F64C9110-1EC1-454B-A271-04A906453B6F}">
      <dgm:prSet/>
      <dgm:spPr/>
      <dgm:t>
        <a:bodyPr/>
        <a:lstStyle/>
        <a:p>
          <a:endParaRPr lang="en-US"/>
        </a:p>
      </dgm:t>
    </dgm:pt>
    <dgm:pt modelId="{86688F88-A7C0-2047-9FEA-FF84AAAAB4C5}">
      <dgm:prSet custT="1"/>
      <dgm:spPr/>
      <dgm:t>
        <a:bodyPr/>
        <a:lstStyle/>
        <a:p>
          <a:pPr rtl="0"/>
          <a:r>
            <a:rPr lang="en-US" sz="1400" dirty="0"/>
            <a:t>A Web site that offers a forum to registered users to discuss some specific topic would be assigned a moderate level of integrity</a:t>
          </a:r>
        </a:p>
      </dgm:t>
    </dgm:pt>
    <dgm:pt modelId="{FE91A2EC-6D5D-3449-870C-D4DD01D49DD0}" type="parTrans" cxnId="{47CCF038-5299-824A-92FD-5A074B8DC7AA}">
      <dgm:prSet/>
      <dgm:spPr/>
      <dgm:t>
        <a:bodyPr/>
        <a:lstStyle/>
        <a:p>
          <a:endParaRPr lang="en-US"/>
        </a:p>
      </dgm:t>
    </dgm:pt>
    <dgm:pt modelId="{A9887F89-6CF5-1746-BCD0-1E94F594067C}" type="sibTrans" cxnId="{47CCF038-5299-824A-92FD-5A074B8DC7AA}">
      <dgm:prSet/>
      <dgm:spPr/>
      <dgm:t>
        <a:bodyPr/>
        <a:lstStyle/>
        <a:p>
          <a:endParaRPr lang="en-US"/>
        </a:p>
      </dgm:t>
    </dgm:pt>
    <dgm:pt modelId="{034FBF72-5E4A-F147-AA29-7C1D3755292F}">
      <dgm:prSet custT="1"/>
      <dgm:spPr/>
      <dgm:t>
        <a:bodyPr/>
        <a:lstStyle/>
        <a:p>
          <a:pPr rtl="0"/>
          <a:r>
            <a:rPr lang="en-US" sz="1400" dirty="0"/>
            <a:t>An example of a low-integrity requirement is an anonymous online poll</a:t>
          </a:r>
        </a:p>
      </dgm:t>
    </dgm:pt>
    <dgm:pt modelId="{46C2BA37-6A92-0440-81BD-ACEB97715F7E}" type="parTrans" cxnId="{75F76FC4-D21F-8A45-858A-F0BD51619317}">
      <dgm:prSet/>
      <dgm:spPr/>
      <dgm:t>
        <a:bodyPr/>
        <a:lstStyle/>
        <a:p>
          <a:endParaRPr lang="en-US"/>
        </a:p>
      </dgm:t>
    </dgm:pt>
    <dgm:pt modelId="{E5FF3B80-53BA-C342-BAFD-EA684487F7EA}" type="sibTrans" cxnId="{75F76FC4-D21F-8A45-858A-F0BD51619317}">
      <dgm:prSet/>
      <dgm:spPr/>
      <dgm:t>
        <a:bodyPr/>
        <a:lstStyle/>
        <a:p>
          <a:endParaRPr lang="en-US"/>
        </a:p>
      </dgm:t>
    </dgm:pt>
    <dgm:pt modelId="{9F2C9523-7EFE-8045-A72C-43930C5D2446}">
      <dgm:prSet custT="1"/>
      <dgm:spPr/>
      <dgm:t>
        <a:bodyPr/>
        <a:lstStyle/>
        <a:p>
          <a:pPr rtl="0"/>
          <a:r>
            <a:rPr lang="en-US" sz="2600" b="1" i="0" dirty="0"/>
            <a:t>Availability</a:t>
          </a:r>
        </a:p>
      </dgm:t>
    </dgm:pt>
    <dgm:pt modelId="{AB1499F2-160F-8E49-B547-EB2701E0CCB3}" type="parTrans" cxnId="{44DF6120-93A0-604E-9A06-2FDF0EA7F7E6}">
      <dgm:prSet/>
      <dgm:spPr/>
      <dgm:t>
        <a:bodyPr/>
        <a:lstStyle/>
        <a:p>
          <a:endParaRPr lang="en-US"/>
        </a:p>
      </dgm:t>
    </dgm:pt>
    <dgm:pt modelId="{B56B498C-4249-E849-9494-1B2D602B8604}" type="sibTrans" cxnId="{44DF6120-93A0-604E-9A06-2FDF0EA7F7E6}">
      <dgm:prSet/>
      <dgm:spPr/>
      <dgm:t>
        <a:bodyPr/>
        <a:lstStyle/>
        <a:p>
          <a:endParaRPr lang="en-US"/>
        </a:p>
      </dgm:t>
    </dgm:pt>
    <dgm:pt modelId="{59D580C2-D51C-4946-80A2-13FBA42A934D}">
      <dgm:prSet custT="1"/>
      <dgm:spPr/>
      <dgm:t>
        <a:bodyPr/>
        <a:lstStyle/>
        <a:p>
          <a:pPr rtl="0"/>
          <a:r>
            <a:rPr lang="en-US" sz="1400" dirty="0"/>
            <a:t>The more critical a component or service, the higher the level of availability required</a:t>
          </a:r>
        </a:p>
      </dgm:t>
    </dgm:pt>
    <dgm:pt modelId="{188FA107-D78B-CA45-AF07-B20392695F09}" type="parTrans" cxnId="{C323D7B1-AE75-6B48-8CA6-A10E96B1A184}">
      <dgm:prSet/>
      <dgm:spPr/>
      <dgm:t>
        <a:bodyPr/>
        <a:lstStyle/>
        <a:p>
          <a:endParaRPr lang="en-US"/>
        </a:p>
      </dgm:t>
    </dgm:pt>
    <dgm:pt modelId="{4E86150A-47F0-824D-BE6A-857E822126ED}" type="sibTrans" cxnId="{C323D7B1-AE75-6B48-8CA6-A10E96B1A184}">
      <dgm:prSet/>
      <dgm:spPr/>
      <dgm:t>
        <a:bodyPr/>
        <a:lstStyle/>
        <a:p>
          <a:endParaRPr lang="en-US"/>
        </a:p>
      </dgm:t>
    </dgm:pt>
    <dgm:pt modelId="{C4A0DB89-7CC9-4045-B28F-308662009F9D}">
      <dgm:prSet custT="1"/>
      <dgm:spPr/>
      <dgm:t>
        <a:bodyPr/>
        <a:lstStyle/>
        <a:p>
          <a:pPr rtl="0"/>
          <a:r>
            <a:rPr lang="en-US" sz="1400" dirty="0"/>
            <a:t>A moderate availability requirement is a public Web site for a university</a:t>
          </a:r>
        </a:p>
      </dgm:t>
    </dgm:pt>
    <dgm:pt modelId="{DD04458C-D30E-B34E-A977-E579A16E937E}" type="parTrans" cxnId="{9A6AEFB6-FD52-CD4C-A0EB-DCBBCB483A93}">
      <dgm:prSet/>
      <dgm:spPr/>
      <dgm:t>
        <a:bodyPr/>
        <a:lstStyle/>
        <a:p>
          <a:endParaRPr lang="en-US"/>
        </a:p>
      </dgm:t>
    </dgm:pt>
    <dgm:pt modelId="{DBC0CD74-A63F-194B-A6E9-E4EF8214CF21}" type="sibTrans" cxnId="{9A6AEFB6-FD52-CD4C-A0EB-DCBBCB483A93}">
      <dgm:prSet/>
      <dgm:spPr/>
      <dgm:t>
        <a:bodyPr/>
        <a:lstStyle/>
        <a:p>
          <a:endParaRPr lang="en-US"/>
        </a:p>
      </dgm:t>
    </dgm:pt>
    <dgm:pt modelId="{1B57A700-E072-CE42-B289-EEFD204E9898}">
      <dgm:prSet custT="1"/>
      <dgm:spPr/>
      <dgm:t>
        <a:bodyPr/>
        <a:lstStyle/>
        <a:p>
          <a:pPr rtl="0"/>
          <a:r>
            <a:rPr lang="en-US" sz="1400" dirty="0"/>
            <a:t>An online telephone directory lookup application would be classified as a low-availability requirement</a:t>
          </a:r>
        </a:p>
      </dgm:t>
    </dgm:pt>
    <dgm:pt modelId="{FBF1A58A-2CDC-EB4B-838D-CD40DF6D2BA9}" type="parTrans" cxnId="{B3FF1399-8F8F-6D4F-B286-D006A8DDED9F}">
      <dgm:prSet/>
      <dgm:spPr/>
      <dgm:t>
        <a:bodyPr/>
        <a:lstStyle/>
        <a:p>
          <a:endParaRPr lang="en-US"/>
        </a:p>
      </dgm:t>
    </dgm:pt>
    <dgm:pt modelId="{F47F6AC5-6892-E149-BE99-71B88829B3ED}" type="sibTrans" cxnId="{B3FF1399-8F8F-6D4F-B286-D006A8DDED9F}">
      <dgm:prSet/>
      <dgm:spPr/>
      <dgm:t>
        <a:bodyPr/>
        <a:lstStyle/>
        <a:p>
          <a:endParaRPr lang="en-US"/>
        </a:p>
      </dgm:t>
    </dgm:pt>
    <dgm:pt modelId="{532A52E4-C168-D843-BA15-1DAD0E5EA2E6}" type="pres">
      <dgm:prSet presAssocID="{9A694A12-486A-BD4B-9D9C-BAF11D622A49}" presName="theList" presStyleCnt="0">
        <dgm:presLayoutVars>
          <dgm:dir/>
          <dgm:animLvl val="lvl"/>
          <dgm:resizeHandles val="exact"/>
        </dgm:presLayoutVars>
      </dgm:prSet>
      <dgm:spPr/>
    </dgm:pt>
    <dgm:pt modelId="{9EA179EA-3888-7343-A557-AB247DE62276}" type="pres">
      <dgm:prSet presAssocID="{CEE83846-5B16-DC4A-8838-43F7F24A81D3}" presName="compNode" presStyleCnt="0"/>
      <dgm:spPr/>
    </dgm:pt>
    <dgm:pt modelId="{E74AF64B-A620-0C45-B247-92C87E1A3C8C}" type="pres">
      <dgm:prSet presAssocID="{CEE83846-5B16-DC4A-8838-43F7F24A81D3}" presName="aNode" presStyleLbl="bgShp" presStyleIdx="0" presStyleCnt="3"/>
      <dgm:spPr/>
    </dgm:pt>
    <dgm:pt modelId="{2161F7D6-FF96-1940-98EA-E6F3091E1330}" type="pres">
      <dgm:prSet presAssocID="{CEE83846-5B16-DC4A-8838-43F7F24A81D3}" presName="textNode" presStyleLbl="bgShp" presStyleIdx="0" presStyleCnt="3"/>
      <dgm:spPr/>
    </dgm:pt>
    <dgm:pt modelId="{B8EDC57D-0154-5C41-9A02-2E02664088A6}" type="pres">
      <dgm:prSet presAssocID="{CEE83846-5B16-DC4A-8838-43F7F24A81D3}" presName="compChildNode" presStyleCnt="0"/>
      <dgm:spPr/>
    </dgm:pt>
    <dgm:pt modelId="{F536254B-706F-9A40-869A-ECCD30C95B63}" type="pres">
      <dgm:prSet presAssocID="{CEE83846-5B16-DC4A-8838-43F7F24A81D3}" presName="theInnerList" presStyleCnt="0"/>
      <dgm:spPr/>
    </dgm:pt>
    <dgm:pt modelId="{A0B257B1-4772-E04B-B67D-0B8E72B82E14}" type="pres">
      <dgm:prSet presAssocID="{C2B6F0B7-215C-704E-B592-77A94414EE43}" presName="childNode" presStyleLbl="node1" presStyleIdx="0" presStyleCnt="8" custScaleY="157973" custLinFactY="-6622" custLinFactNeighborX="-1908" custLinFactNeighborY="-100000">
        <dgm:presLayoutVars>
          <dgm:bulletEnabled val="1"/>
        </dgm:presLayoutVars>
      </dgm:prSet>
      <dgm:spPr/>
    </dgm:pt>
    <dgm:pt modelId="{AC4919B2-7F8E-574D-91E2-C0662BBE2B27}" type="pres">
      <dgm:prSet presAssocID="{C2B6F0B7-215C-704E-B592-77A94414EE43}" presName="aSpace2" presStyleCnt="0"/>
      <dgm:spPr/>
    </dgm:pt>
    <dgm:pt modelId="{8AAEFCBD-DCF7-3A40-81C8-F39E2CD36756}" type="pres">
      <dgm:prSet presAssocID="{963203C2-9F70-104B-A277-EA054148B921}" presName="childNode" presStyleLbl="node1" presStyleIdx="1" presStyleCnt="8" custScaleX="110462" custScaleY="140543">
        <dgm:presLayoutVars>
          <dgm:bulletEnabled val="1"/>
        </dgm:presLayoutVars>
      </dgm:prSet>
      <dgm:spPr/>
    </dgm:pt>
    <dgm:pt modelId="{58DFC691-FC2F-E046-8B32-30A019DFD420}" type="pres">
      <dgm:prSet presAssocID="{CEE83846-5B16-DC4A-8838-43F7F24A81D3}" presName="aSpace" presStyleCnt="0"/>
      <dgm:spPr/>
    </dgm:pt>
    <dgm:pt modelId="{285E32A2-E07E-DF4E-927F-35E7722DA3F2}" type="pres">
      <dgm:prSet presAssocID="{2A433D58-A534-A549-AAE1-C495A386F008}" presName="compNode" presStyleCnt="0"/>
      <dgm:spPr/>
    </dgm:pt>
    <dgm:pt modelId="{5B96D207-34DF-0F4C-8BB6-6CEB0EF67ADA}" type="pres">
      <dgm:prSet presAssocID="{2A433D58-A534-A549-AAE1-C495A386F008}" presName="aNode" presStyleLbl="bgShp" presStyleIdx="1" presStyleCnt="3"/>
      <dgm:spPr/>
    </dgm:pt>
    <dgm:pt modelId="{A7D2D34E-21DF-1344-A460-AB97E14192B1}" type="pres">
      <dgm:prSet presAssocID="{2A433D58-A534-A549-AAE1-C495A386F008}" presName="textNode" presStyleLbl="bgShp" presStyleIdx="1" presStyleCnt="3"/>
      <dgm:spPr/>
    </dgm:pt>
    <dgm:pt modelId="{3E62D97E-E6AB-C042-A582-E90DBEEA9F64}" type="pres">
      <dgm:prSet presAssocID="{2A433D58-A534-A549-AAE1-C495A386F008}" presName="compChildNode" presStyleCnt="0"/>
      <dgm:spPr/>
    </dgm:pt>
    <dgm:pt modelId="{D8834E4B-B022-6545-9CDE-75B8253A7364}" type="pres">
      <dgm:prSet presAssocID="{2A433D58-A534-A549-AAE1-C495A386F008}" presName="theInnerList" presStyleCnt="0"/>
      <dgm:spPr/>
    </dgm:pt>
    <dgm:pt modelId="{9A869599-A3BA-2140-965B-480788ED7672}" type="pres">
      <dgm:prSet presAssocID="{226EFB0F-12A8-8445-9510-83F9B4A90FE0}" presName="childNode" presStyleLbl="node1" presStyleIdx="2" presStyleCnt="8" custScaleX="112286" custScaleY="812427" custLinFactY="-156527" custLinFactNeighborX="155" custLinFactNeighborY="-200000">
        <dgm:presLayoutVars>
          <dgm:bulletEnabled val="1"/>
        </dgm:presLayoutVars>
      </dgm:prSet>
      <dgm:spPr/>
    </dgm:pt>
    <dgm:pt modelId="{1FE4284F-F3A4-2247-A956-BE7CA5BD4DD7}" type="pres">
      <dgm:prSet presAssocID="{226EFB0F-12A8-8445-9510-83F9B4A90FE0}" presName="aSpace2" presStyleCnt="0"/>
      <dgm:spPr/>
    </dgm:pt>
    <dgm:pt modelId="{B2B9CB2D-DEBC-5E45-BCC2-2317E85CF5BE}" type="pres">
      <dgm:prSet presAssocID="{86688F88-A7C0-2047-9FEA-FF84AAAAB4C5}" presName="childNode" presStyleLbl="node1" presStyleIdx="3" presStyleCnt="8" custScaleX="106646" custScaleY="597665" custLinFactY="-94072" custLinFactNeighborX="-39" custLinFactNeighborY="-100000">
        <dgm:presLayoutVars>
          <dgm:bulletEnabled val="1"/>
        </dgm:presLayoutVars>
      </dgm:prSet>
      <dgm:spPr/>
    </dgm:pt>
    <dgm:pt modelId="{4CA7819A-3AA1-1F4C-BB7F-6BDF72A30B32}" type="pres">
      <dgm:prSet presAssocID="{86688F88-A7C0-2047-9FEA-FF84AAAAB4C5}" presName="aSpace2" presStyleCnt="0"/>
      <dgm:spPr/>
    </dgm:pt>
    <dgm:pt modelId="{20DD891D-54C2-1049-9497-5E2B68136E99}" type="pres">
      <dgm:prSet presAssocID="{034FBF72-5E4A-F147-AA29-7C1D3755292F}" presName="childNode" presStyleLbl="node1" presStyleIdx="4" presStyleCnt="8" custScaleX="106724" custScaleY="355331">
        <dgm:presLayoutVars>
          <dgm:bulletEnabled val="1"/>
        </dgm:presLayoutVars>
      </dgm:prSet>
      <dgm:spPr/>
    </dgm:pt>
    <dgm:pt modelId="{65830766-6A61-3D41-AC79-D55AB3C5CD4C}" type="pres">
      <dgm:prSet presAssocID="{2A433D58-A534-A549-AAE1-C495A386F008}" presName="aSpace" presStyleCnt="0"/>
      <dgm:spPr/>
    </dgm:pt>
    <dgm:pt modelId="{61D445CF-8499-4749-AA31-FC085C626A6C}" type="pres">
      <dgm:prSet presAssocID="{9F2C9523-7EFE-8045-A72C-43930C5D2446}" presName="compNode" presStyleCnt="0"/>
      <dgm:spPr/>
    </dgm:pt>
    <dgm:pt modelId="{F31C69FC-F97D-C847-A4D6-679EEDFECE0D}" type="pres">
      <dgm:prSet presAssocID="{9F2C9523-7EFE-8045-A72C-43930C5D2446}" presName="aNode" presStyleLbl="bgShp" presStyleIdx="2" presStyleCnt="3"/>
      <dgm:spPr/>
    </dgm:pt>
    <dgm:pt modelId="{0D0E15B1-8A9B-8144-A78D-5F2B88805522}" type="pres">
      <dgm:prSet presAssocID="{9F2C9523-7EFE-8045-A72C-43930C5D2446}" presName="textNode" presStyleLbl="bgShp" presStyleIdx="2" presStyleCnt="3"/>
      <dgm:spPr/>
    </dgm:pt>
    <dgm:pt modelId="{3FFA3B65-DFFC-5841-B9A5-E984FEBED227}" type="pres">
      <dgm:prSet presAssocID="{9F2C9523-7EFE-8045-A72C-43930C5D2446}" presName="compChildNode" presStyleCnt="0"/>
      <dgm:spPr/>
    </dgm:pt>
    <dgm:pt modelId="{260E00A4-5A9D-CE43-8D9F-C580FC30B8B7}" type="pres">
      <dgm:prSet presAssocID="{9F2C9523-7EFE-8045-A72C-43930C5D2446}" presName="theInnerList" presStyleCnt="0"/>
      <dgm:spPr/>
    </dgm:pt>
    <dgm:pt modelId="{362B08EA-3F81-CB4A-B772-E14DBE4CD014}" type="pres">
      <dgm:prSet presAssocID="{59D580C2-D51C-4946-80A2-13FBA42A934D}" presName="childNode" presStyleLbl="node1" presStyleIdx="5" presStyleCnt="8">
        <dgm:presLayoutVars>
          <dgm:bulletEnabled val="1"/>
        </dgm:presLayoutVars>
      </dgm:prSet>
      <dgm:spPr/>
    </dgm:pt>
    <dgm:pt modelId="{FF630DC4-77F2-F34C-81B8-1CA106591F3D}" type="pres">
      <dgm:prSet presAssocID="{59D580C2-D51C-4946-80A2-13FBA42A934D}" presName="aSpace2" presStyleCnt="0"/>
      <dgm:spPr/>
    </dgm:pt>
    <dgm:pt modelId="{63DBCA6F-433F-F94D-A40C-40EAF6EC76AE}" type="pres">
      <dgm:prSet presAssocID="{C4A0DB89-7CC9-4045-B28F-308662009F9D}" presName="childNode" presStyleLbl="node1" presStyleIdx="6" presStyleCnt="8">
        <dgm:presLayoutVars>
          <dgm:bulletEnabled val="1"/>
        </dgm:presLayoutVars>
      </dgm:prSet>
      <dgm:spPr/>
    </dgm:pt>
    <dgm:pt modelId="{E9DEEFE6-836F-D441-9188-257E017A6E0E}" type="pres">
      <dgm:prSet presAssocID="{C4A0DB89-7CC9-4045-B28F-308662009F9D}" presName="aSpace2" presStyleCnt="0"/>
      <dgm:spPr/>
    </dgm:pt>
    <dgm:pt modelId="{869AD6AC-C370-714E-AA4A-B92F8AEBFD68}" type="pres">
      <dgm:prSet presAssocID="{1B57A700-E072-CE42-B289-EEFD204E9898}" presName="childNode" presStyleLbl="node1" presStyleIdx="7" presStyleCnt="8">
        <dgm:presLayoutVars>
          <dgm:bulletEnabled val="1"/>
        </dgm:presLayoutVars>
      </dgm:prSet>
      <dgm:spPr/>
    </dgm:pt>
  </dgm:ptLst>
  <dgm:cxnLst>
    <dgm:cxn modelId="{F64C9110-1EC1-454B-A271-04A906453B6F}" srcId="{2A433D58-A534-A549-AAE1-C495A386F008}" destId="{226EFB0F-12A8-8445-9510-83F9B4A90FE0}" srcOrd="0" destOrd="0" parTransId="{12C4709E-713D-3449-BB83-C773643D72C7}" sibTransId="{1A2D05D8-4989-D145-B026-673EA2EDE00A}"/>
    <dgm:cxn modelId="{9F2A8E1B-45A1-C040-B31A-86E60A2C37F4}" type="presOf" srcId="{9F2C9523-7EFE-8045-A72C-43930C5D2446}" destId="{F31C69FC-F97D-C847-A4D6-679EEDFECE0D}" srcOrd="0" destOrd="0" presId="urn:microsoft.com/office/officeart/2005/8/layout/lProcess2"/>
    <dgm:cxn modelId="{44DF6120-93A0-604E-9A06-2FDF0EA7F7E6}" srcId="{9A694A12-486A-BD4B-9D9C-BAF11D622A49}" destId="{9F2C9523-7EFE-8045-A72C-43930C5D2446}" srcOrd="2" destOrd="0" parTransId="{AB1499F2-160F-8E49-B547-EB2701E0CCB3}" sibTransId="{B56B498C-4249-E849-9494-1B2D602B8604}"/>
    <dgm:cxn modelId="{49E01023-2238-084F-BAED-D2649FFC5485}" type="presOf" srcId="{034FBF72-5E4A-F147-AA29-7C1D3755292F}" destId="{20DD891D-54C2-1049-9497-5E2B68136E99}" srcOrd="0" destOrd="0" presId="urn:microsoft.com/office/officeart/2005/8/layout/lProcess2"/>
    <dgm:cxn modelId="{B2B3512E-0B9B-8644-926C-81297A3E98C4}" srcId="{9A694A12-486A-BD4B-9D9C-BAF11D622A49}" destId="{CEE83846-5B16-DC4A-8838-43F7F24A81D3}" srcOrd="0" destOrd="0" parTransId="{9975BC88-DAE3-C94F-859A-3F83FF5FD7F4}" sibTransId="{DF434A2E-243E-D94F-B120-7307862C420F}"/>
    <dgm:cxn modelId="{47CCF038-5299-824A-92FD-5A074B8DC7AA}" srcId="{2A433D58-A534-A549-AAE1-C495A386F008}" destId="{86688F88-A7C0-2047-9FEA-FF84AAAAB4C5}" srcOrd="1" destOrd="0" parTransId="{FE91A2EC-6D5D-3449-870C-D4DD01D49DD0}" sibTransId="{A9887F89-6CF5-1746-BCD0-1E94F594067C}"/>
    <dgm:cxn modelId="{982DBD62-00E3-4F46-89B1-8849CD48AFFD}" srcId="{9A694A12-486A-BD4B-9D9C-BAF11D622A49}" destId="{2A433D58-A534-A549-AAE1-C495A386F008}" srcOrd="1" destOrd="0" parTransId="{23537A07-3CC2-3746-9BC4-458C39A6CD7E}" sibTransId="{787CE5BD-6B18-FA44-9EE8-E70F2414CE73}"/>
    <dgm:cxn modelId="{FB0B5E43-8856-4D46-A97A-307656A092E3}" srcId="{CEE83846-5B16-DC4A-8838-43F7F24A81D3}" destId="{C2B6F0B7-215C-704E-B592-77A94414EE43}" srcOrd="0" destOrd="0" parTransId="{93469E97-A0DA-D747-9500-16B7076D980A}" sibTransId="{79747BF2-B3DD-3340-B904-44179DA94E45}"/>
    <dgm:cxn modelId="{38CF4765-B23E-5748-8F48-8016943B7D54}" type="presOf" srcId="{9F2C9523-7EFE-8045-A72C-43930C5D2446}" destId="{0D0E15B1-8A9B-8144-A78D-5F2B88805522}" srcOrd="1" destOrd="0" presId="urn:microsoft.com/office/officeart/2005/8/layout/lProcess2"/>
    <dgm:cxn modelId="{DE676E6B-4CD7-DE44-AF12-E6D185CFF0AF}" type="presOf" srcId="{C4A0DB89-7CC9-4045-B28F-308662009F9D}" destId="{63DBCA6F-433F-F94D-A40C-40EAF6EC76AE}" srcOrd="0" destOrd="0" presId="urn:microsoft.com/office/officeart/2005/8/layout/lProcess2"/>
    <dgm:cxn modelId="{891A934E-E914-6E44-8850-4E9EF1816685}" type="presOf" srcId="{86688F88-A7C0-2047-9FEA-FF84AAAAB4C5}" destId="{B2B9CB2D-DEBC-5E45-BCC2-2317E85CF5BE}" srcOrd="0" destOrd="0" presId="urn:microsoft.com/office/officeart/2005/8/layout/lProcess2"/>
    <dgm:cxn modelId="{151C2D7A-CF55-7143-A470-492EC905C0FF}" type="presOf" srcId="{2A433D58-A534-A549-AAE1-C495A386F008}" destId="{A7D2D34E-21DF-1344-A460-AB97E14192B1}" srcOrd="1" destOrd="0" presId="urn:microsoft.com/office/officeart/2005/8/layout/lProcess2"/>
    <dgm:cxn modelId="{7CCA2581-EDC8-8E42-8376-AA52574A7474}" type="presOf" srcId="{9A694A12-486A-BD4B-9D9C-BAF11D622A49}" destId="{532A52E4-C168-D843-BA15-1DAD0E5EA2E6}" srcOrd="0" destOrd="0" presId="urn:microsoft.com/office/officeart/2005/8/layout/lProcess2"/>
    <dgm:cxn modelId="{B3FF1399-8F8F-6D4F-B286-D006A8DDED9F}" srcId="{9F2C9523-7EFE-8045-A72C-43930C5D2446}" destId="{1B57A700-E072-CE42-B289-EEFD204E9898}" srcOrd="2" destOrd="0" parTransId="{FBF1A58A-2CDC-EB4B-838D-CD40DF6D2BA9}" sibTransId="{F47F6AC5-6892-E149-BE99-71B88829B3ED}"/>
    <dgm:cxn modelId="{2E42CEA2-9010-884B-A19F-EBACE2659F9D}" type="presOf" srcId="{963203C2-9F70-104B-A277-EA054148B921}" destId="{8AAEFCBD-DCF7-3A40-81C8-F39E2CD36756}" srcOrd="0" destOrd="0" presId="urn:microsoft.com/office/officeart/2005/8/layout/lProcess2"/>
    <dgm:cxn modelId="{BBFE92A4-8730-5040-A383-07117E21912E}" type="presOf" srcId="{2A433D58-A534-A549-AAE1-C495A386F008}" destId="{5B96D207-34DF-0F4C-8BB6-6CEB0EF67ADA}" srcOrd="0" destOrd="0" presId="urn:microsoft.com/office/officeart/2005/8/layout/lProcess2"/>
    <dgm:cxn modelId="{C323D7B1-AE75-6B48-8CA6-A10E96B1A184}" srcId="{9F2C9523-7EFE-8045-A72C-43930C5D2446}" destId="{59D580C2-D51C-4946-80A2-13FBA42A934D}" srcOrd="0" destOrd="0" parTransId="{188FA107-D78B-CA45-AF07-B20392695F09}" sibTransId="{4E86150A-47F0-824D-BE6A-857E822126ED}"/>
    <dgm:cxn modelId="{9A6AEFB6-FD52-CD4C-A0EB-DCBBCB483A93}" srcId="{9F2C9523-7EFE-8045-A72C-43930C5D2446}" destId="{C4A0DB89-7CC9-4045-B28F-308662009F9D}" srcOrd="1" destOrd="0" parTransId="{DD04458C-D30E-B34E-A977-E579A16E937E}" sibTransId="{DBC0CD74-A63F-194B-A6E9-E4EF8214CF21}"/>
    <dgm:cxn modelId="{590680C1-EFCE-064F-A5ED-DF92F58C2B71}" type="presOf" srcId="{226EFB0F-12A8-8445-9510-83F9B4A90FE0}" destId="{9A869599-A3BA-2140-965B-480788ED7672}" srcOrd="0" destOrd="0" presId="urn:microsoft.com/office/officeart/2005/8/layout/lProcess2"/>
    <dgm:cxn modelId="{75F76FC4-D21F-8A45-858A-F0BD51619317}" srcId="{2A433D58-A534-A549-AAE1-C495A386F008}" destId="{034FBF72-5E4A-F147-AA29-7C1D3755292F}" srcOrd="2" destOrd="0" parTransId="{46C2BA37-6A92-0440-81BD-ACEB97715F7E}" sibTransId="{E5FF3B80-53BA-C342-BAFD-EA684487F7EA}"/>
    <dgm:cxn modelId="{F72B34DB-CCCD-3441-9468-D37304727640}" type="presOf" srcId="{59D580C2-D51C-4946-80A2-13FBA42A934D}" destId="{362B08EA-3F81-CB4A-B772-E14DBE4CD014}" srcOrd="0" destOrd="0" presId="urn:microsoft.com/office/officeart/2005/8/layout/lProcess2"/>
    <dgm:cxn modelId="{A232A6E0-E2ED-8C49-BA22-D7E9091C087A}" type="presOf" srcId="{CEE83846-5B16-DC4A-8838-43F7F24A81D3}" destId="{E74AF64B-A620-0C45-B247-92C87E1A3C8C}" srcOrd="0" destOrd="0" presId="urn:microsoft.com/office/officeart/2005/8/layout/lProcess2"/>
    <dgm:cxn modelId="{6C835FEA-705C-A04D-928D-05A401096D52}" srcId="{CEE83846-5B16-DC4A-8838-43F7F24A81D3}" destId="{963203C2-9F70-104B-A277-EA054148B921}" srcOrd="1" destOrd="0" parTransId="{0BD1A170-C88A-9541-BF7D-8D4207554A8D}" sibTransId="{C086E017-CA97-9A43-9DEC-99A41651C309}"/>
    <dgm:cxn modelId="{9D2ADEEC-EE50-1F48-81A6-CACB33002515}" type="presOf" srcId="{CEE83846-5B16-DC4A-8838-43F7F24A81D3}" destId="{2161F7D6-FF96-1940-98EA-E6F3091E1330}" srcOrd="1" destOrd="0" presId="urn:microsoft.com/office/officeart/2005/8/layout/lProcess2"/>
    <dgm:cxn modelId="{FE61A6F8-6A07-6B42-9F6C-1B3A1BA73609}" type="presOf" srcId="{C2B6F0B7-215C-704E-B592-77A94414EE43}" destId="{A0B257B1-4772-E04B-B67D-0B8E72B82E14}" srcOrd="0" destOrd="0" presId="urn:microsoft.com/office/officeart/2005/8/layout/lProcess2"/>
    <dgm:cxn modelId="{79E37BFD-7E9E-7E4F-BA32-DA52E5E84639}" type="presOf" srcId="{1B57A700-E072-CE42-B289-EEFD204E9898}" destId="{869AD6AC-C370-714E-AA4A-B92F8AEBFD68}" srcOrd="0" destOrd="0" presId="urn:microsoft.com/office/officeart/2005/8/layout/lProcess2"/>
    <dgm:cxn modelId="{64BED7EA-423C-3148-BF57-9883F19AFC1A}" type="presParOf" srcId="{532A52E4-C168-D843-BA15-1DAD0E5EA2E6}" destId="{9EA179EA-3888-7343-A557-AB247DE62276}" srcOrd="0" destOrd="0" presId="urn:microsoft.com/office/officeart/2005/8/layout/lProcess2"/>
    <dgm:cxn modelId="{E03D4735-B2A9-8A4A-99E5-A0BC438EA486}" type="presParOf" srcId="{9EA179EA-3888-7343-A557-AB247DE62276}" destId="{E74AF64B-A620-0C45-B247-92C87E1A3C8C}" srcOrd="0" destOrd="0" presId="urn:microsoft.com/office/officeart/2005/8/layout/lProcess2"/>
    <dgm:cxn modelId="{83EDFB25-BCCD-9A46-9E2B-74A0B8A99209}" type="presParOf" srcId="{9EA179EA-3888-7343-A557-AB247DE62276}" destId="{2161F7D6-FF96-1940-98EA-E6F3091E1330}" srcOrd="1" destOrd="0" presId="urn:microsoft.com/office/officeart/2005/8/layout/lProcess2"/>
    <dgm:cxn modelId="{3A3C63B5-3D5E-CE48-94D0-046FC64FC32D}" type="presParOf" srcId="{9EA179EA-3888-7343-A557-AB247DE62276}" destId="{B8EDC57D-0154-5C41-9A02-2E02664088A6}" srcOrd="2" destOrd="0" presId="urn:microsoft.com/office/officeart/2005/8/layout/lProcess2"/>
    <dgm:cxn modelId="{EBB36923-DD89-0A42-9385-DDD6E949617D}" type="presParOf" srcId="{B8EDC57D-0154-5C41-9A02-2E02664088A6}" destId="{F536254B-706F-9A40-869A-ECCD30C95B63}" srcOrd="0" destOrd="0" presId="urn:microsoft.com/office/officeart/2005/8/layout/lProcess2"/>
    <dgm:cxn modelId="{41937860-2FF9-5645-8BE2-34155A6C8159}" type="presParOf" srcId="{F536254B-706F-9A40-869A-ECCD30C95B63}" destId="{A0B257B1-4772-E04B-B67D-0B8E72B82E14}" srcOrd="0" destOrd="0" presId="urn:microsoft.com/office/officeart/2005/8/layout/lProcess2"/>
    <dgm:cxn modelId="{0C7F78C1-6574-134F-B602-B4BE7984CDCB}" type="presParOf" srcId="{F536254B-706F-9A40-869A-ECCD30C95B63}" destId="{AC4919B2-7F8E-574D-91E2-C0662BBE2B27}" srcOrd="1" destOrd="0" presId="urn:microsoft.com/office/officeart/2005/8/layout/lProcess2"/>
    <dgm:cxn modelId="{CA32D246-6A07-4245-8B7D-E50F1B0DA9F7}" type="presParOf" srcId="{F536254B-706F-9A40-869A-ECCD30C95B63}" destId="{8AAEFCBD-DCF7-3A40-81C8-F39E2CD36756}" srcOrd="2" destOrd="0" presId="urn:microsoft.com/office/officeart/2005/8/layout/lProcess2"/>
    <dgm:cxn modelId="{12C35089-D086-524D-8733-A41CB92020B3}" type="presParOf" srcId="{532A52E4-C168-D843-BA15-1DAD0E5EA2E6}" destId="{58DFC691-FC2F-E046-8B32-30A019DFD420}" srcOrd="1" destOrd="0" presId="urn:microsoft.com/office/officeart/2005/8/layout/lProcess2"/>
    <dgm:cxn modelId="{A3E69DEA-FE2A-6E4B-B88C-6158193B56F2}" type="presParOf" srcId="{532A52E4-C168-D843-BA15-1DAD0E5EA2E6}" destId="{285E32A2-E07E-DF4E-927F-35E7722DA3F2}" srcOrd="2" destOrd="0" presId="urn:microsoft.com/office/officeart/2005/8/layout/lProcess2"/>
    <dgm:cxn modelId="{195D090A-F20A-AB4C-AD92-88817BCB4A5F}" type="presParOf" srcId="{285E32A2-E07E-DF4E-927F-35E7722DA3F2}" destId="{5B96D207-34DF-0F4C-8BB6-6CEB0EF67ADA}" srcOrd="0" destOrd="0" presId="urn:microsoft.com/office/officeart/2005/8/layout/lProcess2"/>
    <dgm:cxn modelId="{DD5E59BE-DB3D-554A-AC00-C7B246E30557}" type="presParOf" srcId="{285E32A2-E07E-DF4E-927F-35E7722DA3F2}" destId="{A7D2D34E-21DF-1344-A460-AB97E14192B1}" srcOrd="1" destOrd="0" presId="urn:microsoft.com/office/officeart/2005/8/layout/lProcess2"/>
    <dgm:cxn modelId="{6ED79C8F-B15B-054B-98ED-0303FE0D8860}" type="presParOf" srcId="{285E32A2-E07E-DF4E-927F-35E7722DA3F2}" destId="{3E62D97E-E6AB-C042-A582-E90DBEEA9F64}" srcOrd="2" destOrd="0" presId="urn:microsoft.com/office/officeart/2005/8/layout/lProcess2"/>
    <dgm:cxn modelId="{3512C7F6-1D7F-1B45-8F78-04DE509D21D0}" type="presParOf" srcId="{3E62D97E-E6AB-C042-A582-E90DBEEA9F64}" destId="{D8834E4B-B022-6545-9CDE-75B8253A7364}" srcOrd="0" destOrd="0" presId="urn:microsoft.com/office/officeart/2005/8/layout/lProcess2"/>
    <dgm:cxn modelId="{386586DA-68F5-B545-AB14-9356843075ED}" type="presParOf" srcId="{D8834E4B-B022-6545-9CDE-75B8253A7364}" destId="{9A869599-A3BA-2140-965B-480788ED7672}" srcOrd="0" destOrd="0" presId="urn:microsoft.com/office/officeart/2005/8/layout/lProcess2"/>
    <dgm:cxn modelId="{A72EDDF3-59D4-B94E-8A32-79B5006F27E1}" type="presParOf" srcId="{D8834E4B-B022-6545-9CDE-75B8253A7364}" destId="{1FE4284F-F3A4-2247-A956-BE7CA5BD4DD7}" srcOrd="1" destOrd="0" presId="urn:microsoft.com/office/officeart/2005/8/layout/lProcess2"/>
    <dgm:cxn modelId="{3DDE68FF-9A20-6D45-9CFE-98031012F208}" type="presParOf" srcId="{D8834E4B-B022-6545-9CDE-75B8253A7364}" destId="{B2B9CB2D-DEBC-5E45-BCC2-2317E85CF5BE}" srcOrd="2" destOrd="0" presId="urn:microsoft.com/office/officeart/2005/8/layout/lProcess2"/>
    <dgm:cxn modelId="{E1C2181A-E01F-2E42-85CA-1DFAA8AA3815}" type="presParOf" srcId="{D8834E4B-B022-6545-9CDE-75B8253A7364}" destId="{4CA7819A-3AA1-1F4C-BB7F-6BDF72A30B32}" srcOrd="3" destOrd="0" presId="urn:microsoft.com/office/officeart/2005/8/layout/lProcess2"/>
    <dgm:cxn modelId="{81BB5A96-B7E7-D141-BBAF-1CE06CB7425C}" type="presParOf" srcId="{D8834E4B-B022-6545-9CDE-75B8253A7364}" destId="{20DD891D-54C2-1049-9497-5E2B68136E99}" srcOrd="4" destOrd="0" presId="urn:microsoft.com/office/officeart/2005/8/layout/lProcess2"/>
    <dgm:cxn modelId="{D3155604-9906-7048-957D-896E566E5C5C}" type="presParOf" srcId="{532A52E4-C168-D843-BA15-1DAD0E5EA2E6}" destId="{65830766-6A61-3D41-AC79-D55AB3C5CD4C}" srcOrd="3" destOrd="0" presId="urn:microsoft.com/office/officeart/2005/8/layout/lProcess2"/>
    <dgm:cxn modelId="{0074530C-43D3-7F47-9ECC-DC596FB50F2C}" type="presParOf" srcId="{532A52E4-C168-D843-BA15-1DAD0E5EA2E6}" destId="{61D445CF-8499-4749-AA31-FC085C626A6C}" srcOrd="4" destOrd="0" presId="urn:microsoft.com/office/officeart/2005/8/layout/lProcess2"/>
    <dgm:cxn modelId="{37A9F7DC-905B-2047-B17E-4BF35F0DA5C4}" type="presParOf" srcId="{61D445CF-8499-4749-AA31-FC085C626A6C}" destId="{F31C69FC-F97D-C847-A4D6-679EEDFECE0D}" srcOrd="0" destOrd="0" presId="urn:microsoft.com/office/officeart/2005/8/layout/lProcess2"/>
    <dgm:cxn modelId="{694545D6-6355-414A-8312-D927EB90E6F2}" type="presParOf" srcId="{61D445CF-8499-4749-AA31-FC085C626A6C}" destId="{0D0E15B1-8A9B-8144-A78D-5F2B88805522}" srcOrd="1" destOrd="0" presId="urn:microsoft.com/office/officeart/2005/8/layout/lProcess2"/>
    <dgm:cxn modelId="{B8DFE9FF-A33C-9645-BE38-495B1D5B388C}" type="presParOf" srcId="{61D445CF-8499-4749-AA31-FC085C626A6C}" destId="{3FFA3B65-DFFC-5841-B9A5-E984FEBED227}" srcOrd="2" destOrd="0" presId="urn:microsoft.com/office/officeart/2005/8/layout/lProcess2"/>
    <dgm:cxn modelId="{84C6AEAF-4C00-864F-BB5D-54A7D4362A77}" type="presParOf" srcId="{3FFA3B65-DFFC-5841-B9A5-E984FEBED227}" destId="{260E00A4-5A9D-CE43-8D9F-C580FC30B8B7}" srcOrd="0" destOrd="0" presId="urn:microsoft.com/office/officeart/2005/8/layout/lProcess2"/>
    <dgm:cxn modelId="{8CDDAE5C-C836-BF46-A278-984B63EA5308}" type="presParOf" srcId="{260E00A4-5A9D-CE43-8D9F-C580FC30B8B7}" destId="{362B08EA-3F81-CB4A-B772-E14DBE4CD014}" srcOrd="0" destOrd="0" presId="urn:microsoft.com/office/officeart/2005/8/layout/lProcess2"/>
    <dgm:cxn modelId="{098BDADC-9BA3-454D-90CC-77E0B6A54720}" type="presParOf" srcId="{260E00A4-5A9D-CE43-8D9F-C580FC30B8B7}" destId="{FF630DC4-77F2-F34C-81B8-1CA106591F3D}" srcOrd="1" destOrd="0" presId="urn:microsoft.com/office/officeart/2005/8/layout/lProcess2"/>
    <dgm:cxn modelId="{112270A6-03C4-F142-ACAC-E2E2A9F904E5}" type="presParOf" srcId="{260E00A4-5A9D-CE43-8D9F-C580FC30B8B7}" destId="{63DBCA6F-433F-F94D-A40C-40EAF6EC76AE}" srcOrd="2" destOrd="0" presId="urn:microsoft.com/office/officeart/2005/8/layout/lProcess2"/>
    <dgm:cxn modelId="{D89E0D25-BD14-3343-92EB-67589D02D261}" type="presParOf" srcId="{260E00A4-5A9D-CE43-8D9F-C580FC30B8B7}" destId="{E9DEEFE6-836F-D441-9188-257E017A6E0E}" srcOrd="3" destOrd="0" presId="urn:microsoft.com/office/officeart/2005/8/layout/lProcess2"/>
    <dgm:cxn modelId="{1CB62667-B087-404B-AAFA-BFB1389269F6}" type="presParOf" srcId="{260E00A4-5A9D-CE43-8D9F-C580FC30B8B7}" destId="{869AD6AC-C370-714E-AA4A-B92F8AEBFD68}"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B08B88F-A009-1948-9A73-AB7494904C9E}">
      <dgm:prSet/>
      <dgm:spPr/>
      <dgm:t>
        <a:bodyPr/>
        <a:lstStyle/>
        <a:p>
          <a:pPr rtl="0"/>
          <a:r>
            <a:rPr lang="en-US" dirty="0">
              <a:effectLst>
                <a:outerShdw blurRad="38100" dist="38100" dir="2700000" algn="tl">
                  <a:srgbClr val="000000">
                    <a:alpha val="43137"/>
                  </a:srgbClr>
                </a:outerShdw>
              </a:effectLst>
            </a:rPr>
            <a:t>Masquerade</a:t>
          </a: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a:t>Takes place when one entity pretends to be a different entity</a:t>
          </a:r>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dgm:spPr/>
      <dgm:t>
        <a:bodyPr/>
        <a:lstStyle/>
        <a:p>
          <a:pPr rtl="0"/>
          <a:r>
            <a:rPr lang="en-US" dirty="0"/>
            <a:t>Usually includes one of the other forms of active attack (</a:t>
          </a:r>
          <a:r>
            <a:rPr lang="en-US" dirty="0">
              <a:latin typeface="Arial" pitchFamily="-1" charset="0"/>
              <a:ea typeface="ＭＳ Ｐゴシック" pitchFamily="-1" charset="-128"/>
              <a:cs typeface="ＭＳ Ｐゴシック" pitchFamily="-1" charset="-128"/>
            </a:rPr>
            <a:t>path 2 active</a:t>
          </a:r>
          <a:r>
            <a:rPr lang="en-US" dirty="0"/>
            <a:t>)</a:t>
          </a:r>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dgm:t>
        <a:bodyPr/>
        <a:lstStyle/>
        <a:p>
          <a:pPr rtl="0"/>
          <a:r>
            <a:rPr lang="en-US" dirty="0">
              <a:effectLst>
                <a:outerShdw blurRad="38100" dist="38100" dir="2700000" algn="tl">
                  <a:srgbClr val="000000">
                    <a:alpha val="43137"/>
                  </a:srgbClr>
                </a:outerShdw>
              </a:effectLst>
            </a:rPr>
            <a:t>Replay</a:t>
          </a: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dirty="0"/>
            <a:t>Involves the passive capture of a data unit and its subsequent retransmission to produce an unauthorized effect( paths 1,2,3 active)</a:t>
          </a:r>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a:effectLst>
                <a:outerShdw blurRad="38100" dist="38100" dir="2700000" algn="tl">
                  <a:srgbClr val="000000">
                    <a:alpha val="43137"/>
                  </a:srgbClr>
                </a:outerShdw>
              </a:effectLst>
            </a:rPr>
            <a:t>Modification of messages </a:t>
          </a: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a:t>Some portion of a legitimate message is altered, or messages are delayed or reordered to produce an unauthorized effect (path 1 and 2 active)</a:t>
          </a:r>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a:effectLst>
                <a:outerShdw blurRad="38100" dist="38100" dir="2700000" algn="tl">
                  <a:srgbClr val="000000">
                    <a:alpha val="43137"/>
                  </a:srgbClr>
                </a:outerShdw>
              </a:effectLst>
            </a:rPr>
            <a:t>Denial of service</a:t>
          </a: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a:t>Prevents or inhibits the normal use or management of communications facilities (path 3 active)</a:t>
          </a:r>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custScaleX="83140" custScaleY="56358">
        <dgm:presLayoutVars>
          <dgm:chMax val="1"/>
          <dgm:bulletEnabled val="1"/>
        </dgm:presLayoutVars>
      </dgm:prSet>
      <dgm:spPr/>
    </dgm:pt>
    <dgm:pt modelId="{AA6F287F-54BE-A94E-BE50-7A86606A3A77}" type="pres">
      <dgm:prSet presAssocID="{6B08B88F-A009-1948-9A73-AB7494904C9E}" presName="descendantText" presStyleLbl="alignAccFollowNode1" presStyleIdx="0" presStyleCnt="4" custScaleX="127301">
        <dgm:presLayoutVars>
          <dgm:bulletEnabled val="1"/>
        </dgm:presLayoutVars>
      </dgm:prSet>
      <dgm:spPr/>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custScaleX="83140" custScaleY="56358">
        <dgm:presLayoutVars>
          <dgm:chMax val="1"/>
          <dgm:bulletEnabled val="1"/>
        </dgm:presLayoutVars>
      </dgm:prSet>
      <dgm:spPr/>
    </dgm:pt>
    <dgm:pt modelId="{E9892E3E-9DF2-BD4B-A6CD-F416208DABBC}" type="pres">
      <dgm:prSet presAssocID="{684654ED-11BD-C940-9C72-F844DFF81F0E}" presName="descendantText" presStyleLbl="alignAccFollowNode1" presStyleIdx="1" presStyleCnt="4" custScaleX="127301">
        <dgm:presLayoutVars>
          <dgm:bulletEnabled val="1"/>
        </dgm:presLayoutVars>
      </dgm:prSet>
      <dgm:spPr/>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custScaleX="83140" custScaleY="56358">
        <dgm:presLayoutVars>
          <dgm:chMax val="1"/>
          <dgm:bulletEnabled val="1"/>
        </dgm:presLayoutVars>
      </dgm:prSet>
      <dgm:spPr/>
    </dgm:pt>
    <dgm:pt modelId="{9EB773CD-5155-AE49-A39A-DB646F837512}" type="pres">
      <dgm:prSet presAssocID="{08F38FFA-8ADF-244C-B24E-9DC9EBBE1C4A}" presName="descendantText" presStyleLbl="alignAccFollowNode1" presStyleIdx="2" presStyleCnt="4" custScaleX="127301">
        <dgm:presLayoutVars>
          <dgm:bulletEnabled val="1"/>
        </dgm:presLayoutVars>
      </dgm:prSet>
      <dgm:spPr/>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custScaleX="83140" custScaleY="56358">
        <dgm:presLayoutVars>
          <dgm:chMax val="1"/>
          <dgm:bulletEnabled val="1"/>
        </dgm:presLayoutVars>
      </dgm:prSet>
      <dgm:spPr/>
    </dgm:pt>
    <dgm:pt modelId="{AF865629-E949-B24E-AF0F-CDFF322825BD}" type="pres">
      <dgm:prSet presAssocID="{30ADB79F-CA4C-6F4A-A35A-DE0761546418}" presName="descendantText" presStyleLbl="alignAccFollowNode1" presStyleIdx="3" presStyleCnt="4" custScaleX="127301">
        <dgm:presLayoutVars>
          <dgm:bulletEnabled val="1"/>
        </dgm:presLayoutVars>
      </dgm:prSet>
      <dgm:spPr/>
    </dgm:pt>
  </dgm:ptLst>
  <dgm:cxnLst>
    <dgm:cxn modelId="{1D749D12-4B04-A440-9661-EEA1A922595F}" type="presOf" srcId="{51CBC6AB-F765-0E48-BAB6-3306A69BFB80}" destId="{AF865629-E949-B24E-AF0F-CDFF322825BD}" srcOrd="0" destOrd="0" presId="urn:microsoft.com/office/officeart/2005/8/layout/vList5"/>
    <dgm:cxn modelId="{436B4A1E-20D9-3B43-BC32-A45D09F45486}" type="presOf" srcId="{08F38FFA-8ADF-244C-B24E-9DC9EBBE1C4A}" destId="{2CDB3922-7DE2-9442-911D-A27BD9574D07}"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BCB84A2D-559B-C24F-AB0C-B91D6622BE68}" srcId="{8A23DCF8-72E3-144A-A633-71F28C732000}" destId="{6B08B88F-A009-1948-9A73-AB7494904C9E}" srcOrd="0" destOrd="0" parTransId="{BABD4BF5-0E42-354D-A9E1-85E860D66F46}" sibTransId="{4F397F3A-444F-734E-BDEE-61A6DF37E628}"/>
    <dgm:cxn modelId="{2ED8735D-059E-A440-8ED3-666BEB46165C}" type="presOf" srcId="{6B08B88F-A009-1948-9A73-AB7494904C9E}" destId="{44488AAB-A78F-8047-B4DF-837F0C5AD89D}" srcOrd="0" destOrd="0" presId="urn:microsoft.com/office/officeart/2005/8/layout/vList5"/>
    <dgm:cxn modelId="{0838DE41-FF38-B04D-B0AC-F4CD22412947}" type="presOf" srcId="{85A25129-D75F-8547-9C34-AB3C73204E9D}" destId="{AA6F287F-54BE-A94E-BE50-7A86606A3A77}" srcOrd="0" destOrd="1"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D82CA145-A2E3-694F-8DA8-9F347C5A584E}" type="presOf" srcId="{F29AC745-5B80-1540-A77A-8EFC6343F5CF}" destId="{E9892E3E-9DF2-BD4B-A6CD-F416208DABBC}" srcOrd="0" destOrd="0" presId="urn:microsoft.com/office/officeart/2005/8/layout/vList5"/>
    <dgm:cxn modelId="{D11F5749-0EF5-454B-B549-A77BBA8FC2EE}" srcId="{30ADB79F-CA4C-6F4A-A35A-DE0761546418}" destId="{51CBC6AB-F765-0E48-BAB6-3306A69BFB80}" srcOrd="0" destOrd="0" parTransId="{4FB1C887-E474-F149-AF8A-C71581115502}" sibTransId="{630C2376-8BC4-604A-8CFA-8E02CE2826BE}"/>
    <dgm:cxn modelId="{83A57E6C-1020-7642-8FB5-FD7A8F73221C}" srcId="{6B08B88F-A009-1948-9A73-AB7494904C9E}" destId="{85A25129-D75F-8547-9C34-AB3C73204E9D}" srcOrd="1" destOrd="0" parTransId="{18809EE1-A86D-CF4F-B0CE-9891BBCC5EB7}" sibTransId="{BB8F67A8-EB49-8E4C-855F-5A0354C6E9E1}"/>
    <dgm:cxn modelId="{16398D4C-26B7-794D-829E-D81E2A24715B}" srcId="{8A23DCF8-72E3-144A-A633-71F28C732000}" destId="{08F38FFA-8ADF-244C-B24E-9DC9EBBE1C4A}" srcOrd="2" destOrd="0" parTransId="{7E87CB23-FAAC-B546-B850-2DB1E9D89BA2}" sibTransId="{EF949317-1634-8C48-A6B0-543CEA09999F}"/>
    <dgm:cxn modelId="{E32FB86D-8CDD-E441-B7DF-D4CF624D4B95}" srcId="{08F38FFA-8ADF-244C-B24E-9DC9EBBE1C4A}" destId="{CC1C70FB-85AF-6244-B643-6B95499E6E93}" srcOrd="0" destOrd="0" parTransId="{DB776C5B-EF5D-6D4B-BB9A-C34BC253264F}" sibTransId="{5735F4B0-1362-2E41-9B9D-9009230C3363}"/>
    <dgm:cxn modelId="{411D9971-F50C-EA49-99F7-8DAD5C7BAF68}" type="presOf" srcId="{30ADB79F-CA4C-6F4A-A35A-DE0761546418}" destId="{4060CB25-2046-3047-B345-AC66DC2A7D59}" srcOrd="0" destOrd="0" presId="urn:microsoft.com/office/officeart/2005/8/layout/vList5"/>
    <dgm:cxn modelId="{CB8A5855-FBA5-8242-B066-73017C3F2C66}" type="presOf" srcId="{684654ED-11BD-C940-9C72-F844DFF81F0E}" destId="{0E6340F7-C0A4-1F48-82F3-FF986F32634E}" srcOrd="0" destOrd="0" presId="urn:microsoft.com/office/officeart/2005/8/layout/vList5"/>
    <dgm:cxn modelId="{862E9881-04D2-1549-831C-5C2E7FDCAF96}" type="presOf" srcId="{CC1C70FB-85AF-6244-B643-6B95499E6E93}" destId="{9EB773CD-5155-AE49-A39A-DB646F837512}" srcOrd="0" destOrd="0" presId="urn:microsoft.com/office/officeart/2005/8/layout/vList5"/>
    <dgm:cxn modelId="{7CF4FD84-92C8-CB47-915C-E5C062209235}" srcId="{8A23DCF8-72E3-144A-A633-71F28C732000}" destId="{30ADB79F-CA4C-6F4A-A35A-DE0761546418}" srcOrd="3" destOrd="0" parTransId="{19330D82-32F4-C344-B9C8-258F409B90D0}" sibTransId="{6D2724A0-2B2E-5D48-B49A-5179AE5B6F9F}"/>
    <dgm:cxn modelId="{34439DAA-AACE-1F48-BCD5-A061B0AFD3F8}" srcId="{684654ED-11BD-C940-9C72-F844DFF81F0E}" destId="{F29AC745-5B80-1540-A77A-8EFC6343F5CF}" srcOrd="0" destOrd="0" parTransId="{E0733D8E-7962-234C-810C-90C4C4DF3E31}" sibTransId="{CB541CEA-6765-054F-94D6-EA9035F2DB48}"/>
    <dgm:cxn modelId="{B48477C2-A6A0-8647-BCA5-EB3291B8EC62}" type="presOf" srcId="{E9FDC65B-0D60-1F4F-B97F-0EA7C0235755}" destId="{AA6F287F-54BE-A94E-BE50-7A86606A3A77}" srcOrd="0" destOrd="0" presId="urn:microsoft.com/office/officeart/2005/8/layout/vList5"/>
    <dgm:cxn modelId="{21C33BDF-CACE-0F4D-BB0A-0771A61AF058}" srcId="{8A23DCF8-72E3-144A-A633-71F28C732000}" destId="{684654ED-11BD-C940-9C72-F844DFF81F0E}" srcOrd="1" destOrd="0" parTransId="{3EB481BD-EEE5-894D-986B-49F64ADBCD4B}" sibTransId="{CE6651BB-25BA-274D-9E08-EC94B1877C6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B08B88F-A009-1948-9A73-AB7494904C9E}">
      <dgm:prSet/>
      <dgm:spPr/>
      <dgm:t>
        <a:bodyPr/>
        <a:lstStyle/>
        <a:p>
          <a:pPr rtl="0"/>
          <a:r>
            <a:rPr lang="en-US" dirty="0">
              <a:effectLst>
                <a:outerShdw blurRad="38100" dist="38100" dir="2700000" algn="tl">
                  <a:srgbClr val="000000">
                    <a:alpha val="43137"/>
                  </a:srgbClr>
                </a:outerShdw>
              </a:effectLst>
            </a:rPr>
            <a:t>Masquerade</a:t>
          </a: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a:latin typeface="Arial" pitchFamily="-1" charset="0"/>
              <a:ea typeface="ＭＳ Ｐゴシック" pitchFamily="-1" charset="-128"/>
              <a:cs typeface="ＭＳ Ｐゴシック" pitchFamily="-1" charset="-128"/>
            </a:rPr>
            <a:t>authentication sequences can be captured and replayed after a valid authentication sequence has taken place, thus enabling an authorized entity with few privileges to obtain extra privileges by impersonating </a:t>
          </a:r>
          <a:r>
            <a:rPr lang="en-US" dirty="0" err="1">
              <a:latin typeface="Arial" pitchFamily="-1" charset="0"/>
              <a:ea typeface="ＭＳ Ｐゴシック" pitchFamily="-1" charset="-128"/>
              <a:cs typeface="ＭＳ Ｐゴシック" pitchFamily="-1" charset="-128"/>
            </a:rPr>
            <a:t>anentity</a:t>
          </a:r>
          <a:r>
            <a:rPr lang="en-US" dirty="0">
              <a:latin typeface="Arial" pitchFamily="-1" charset="0"/>
              <a:ea typeface="ＭＳ Ｐゴシック" pitchFamily="-1" charset="-128"/>
              <a:cs typeface="ＭＳ Ｐゴシック" pitchFamily="-1" charset="-128"/>
            </a:rPr>
            <a:t> that has those privileges. </a:t>
          </a:r>
          <a:r>
            <a:rPr lang="en-US" dirty="0" err="1">
              <a:latin typeface="Arial" pitchFamily="-1" charset="0"/>
              <a:ea typeface="ＭＳ Ｐゴシック" pitchFamily="-1" charset="-128"/>
              <a:cs typeface="ＭＳ Ｐゴシック" pitchFamily="-1" charset="-128"/>
            </a:rPr>
            <a:t>E.x</a:t>
          </a:r>
          <a:r>
            <a:rPr lang="en-US" dirty="0">
              <a:latin typeface="Arial" pitchFamily="-1" charset="0"/>
              <a:ea typeface="ＭＳ Ｐゴシック" pitchFamily="-1" charset="-128"/>
              <a:cs typeface="ＭＳ Ｐゴシック" pitchFamily="-1" charset="-128"/>
            </a:rPr>
            <a:t>, </a:t>
          </a:r>
          <a:r>
            <a:rPr lang="en-US" b="1" i="0" dirty="0">
              <a:solidFill>
                <a:srgbClr val="111111"/>
              </a:solidFill>
              <a:effectLst/>
              <a:latin typeface="-apple-system"/>
            </a:rPr>
            <a:t>Macro virus attack, Stolen or compromised logins, IP address spoofing</a:t>
          </a:r>
          <a:endParaRPr lang="en-US" dirty="0"/>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684654ED-11BD-C940-9C72-F844DFF81F0E}">
      <dgm:prSet/>
      <dgm:spPr/>
      <dgm:t>
        <a:bodyPr/>
        <a:lstStyle/>
        <a:p>
          <a:pPr rtl="0"/>
          <a:r>
            <a:rPr lang="en-US" dirty="0">
              <a:effectLst>
                <a:outerShdw blurRad="38100" dist="38100" dir="2700000" algn="tl">
                  <a:srgbClr val="000000">
                    <a:alpha val="43137"/>
                  </a:srgbClr>
                </a:outerShdw>
              </a:effectLst>
            </a:rPr>
            <a:t>Replay</a:t>
          </a: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b="0" i="0" dirty="0"/>
            <a:t>For example, consider a scenario where a user logs into their bank account by providing their username and password. The attacker intercepts this communication and records the user’s credentials. </a:t>
          </a:r>
          <a:r>
            <a:rPr lang="en-US" b="0" i="0" dirty="0">
              <a:hlinkClick xmlns:r="http://schemas.openxmlformats.org/officeDocument/2006/relationships" r:id="rId1"/>
            </a:rPr>
            <a:t>Later, the attacker replays the same communication to the bank’s server, pretending to be the user, and gains access to the user’s account without their knowledge</a:t>
          </a:r>
          <a:endParaRPr lang="en-US" dirty="0"/>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a:effectLst>
                <a:outerShdw blurRad="38100" dist="38100" dir="2700000" algn="tl">
                  <a:srgbClr val="000000">
                    <a:alpha val="43137"/>
                  </a:srgbClr>
                </a:outerShdw>
              </a:effectLst>
            </a:rPr>
            <a:t>Modification of messages </a:t>
          </a: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a:latin typeface="Arial" pitchFamily="-1" charset="0"/>
              <a:ea typeface="ＭＳ Ｐゴシック" pitchFamily="-1" charset="-128"/>
              <a:cs typeface="ＭＳ Ｐゴシック" pitchFamily="-1" charset="-128"/>
            </a:rPr>
            <a:t>For example, a message meaning “Allow John Smith to read confidential file accounts ” is modified to mean “Allow Fred Brown to read confidential file accounts. ”</a:t>
          </a:r>
          <a:endParaRPr lang="en-US" dirty="0"/>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a:effectLst>
                <a:outerShdw blurRad="38100" dist="38100" dir="2700000" algn="tl">
                  <a:srgbClr val="000000">
                    <a:alpha val="43137"/>
                  </a:srgbClr>
                </a:outerShdw>
              </a:effectLst>
            </a:rPr>
            <a:t>Denial of service</a:t>
          </a: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a:latin typeface="Arial" pitchFamily="-1" charset="0"/>
              <a:ea typeface="ＭＳ Ｐゴシック" pitchFamily="-1" charset="-128"/>
              <a:cs typeface="ＭＳ Ｐゴシック" pitchFamily="-1" charset="-128"/>
            </a:rPr>
            <a:t>an entity may suppress all messages directed to a particular destination</a:t>
          </a:r>
          <a:endParaRPr lang="en-US" dirty="0"/>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861C4D50-C3D7-443E-8517-2B5980827EE1}">
      <dgm:prSet/>
      <dgm:spPr/>
      <dgm:t>
        <a:bodyPr/>
        <a:lstStyle/>
        <a:p>
          <a:pPr rtl="0"/>
          <a:r>
            <a:rPr lang="en-US" dirty="0">
              <a:latin typeface="Arial" pitchFamily="-1" charset="0"/>
              <a:ea typeface="ＭＳ Ｐゴシック" pitchFamily="-1" charset="-128"/>
              <a:cs typeface="ＭＳ Ｐゴシック" pitchFamily="-1" charset="-128"/>
            </a:rPr>
            <a:t>(e.g., the security audit service). Another form of service denial is the disruption of an entire network, either by disabling the network or by overloading it </a:t>
          </a:r>
          <a:r>
            <a:rPr lang="en-US" dirty="0" err="1">
              <a:latin typeface="Arial" pitchFamily="-1" charset="0"/>
              <a:ea typeface="ＭＳ Ｐゴシック" pitchFamily="-1" charset="-128"/>
              <a:cs typeface="ＭＳ Ｐゴシック" pitchFamily="-1" charset="-128"/>
            </a:rPr>
            <a:t>withmessages</a:t>
          </a:r>
          <a:r>
            <a:rPr lang="en-US" dirty="0">
              <a:latin typeface="Arial" pitchFamily="-1" charset="0"/>
              <a:ea typeface="ＭＳ Ｐゴシック" pitchFamily="-1" charset="-128"/>
              <a:cs typeface="ＭＳ Ｐゴシック" pitchFamily="-1" charset="-128"/>
            </a:rPr>
            <a:t> so as to degrade performance.</a:t>
          </a:r>
        </a:p>
      </dgm:t>
    </dgm:pt>
    <dgm:pt modelId="{23810C00-4366-45DF-BA47-ADF04C39B197}" type="parTrans" cxnId="{DA295C2C-FA9F-49BF-A833-A0AD6699EBA6}">
      <dgm:prSet/>
      <dgm:spPr/>
      <dgm:t>
        <a:bodyPr/>
        <a:lstStyle/>
        <a:p>
          <a:endParaRPr lang="en-US"/>
        </a:p>
      </dgm:t>
    </dgm:pt>
    <dgm:pt modelId="{07B4B0DC-269E-4C9E-BB03-E4B811F2478A}" type="sibTrans" cxnId="{DA295C2C-FA9F-49BF-A833-A0AD6699EBA6}">
      <dgm:prSet/>
      <dgm:spPr/>
      <dgm:t>
        <a:bodyPr/>
        <a:lstStyle/>
        <a:p>
          <a:endParaRPr lang="en-US"/>
        </a:p>
      </dgm:t>
    </dgm:pt>
    <dgm:pt modelId="{7F562B8F-4B49-4A7C-959E-0E28751D4714}">
      <dgm:prSet/>
      <dgm:spPr/>
      <dgm:t>
        <a:bodyPr/>
        <a:lstStyle/>
        <a:p>
          <a:r>
            <a:rPr lang="en-US" b="1" i="0" dirty="0">
              <a:solidFill>
                <a:srgbClr val="111111"/>
              </a:solidFill>
              <a:effectLst/>
              <a:latin typeface="-apple-system"/>
            </a:rPr>
            <a:t>Authorizing bank transfers, Compromising SSL sessions</a:t>
          </a:r>
          <a:endParaRPr lang="en-US" dirty="0"/>
        </a:p>
      </dgm:t>
    </dgm:pt>
    <dgm:pt modelId="{8023E558-8265-4737-9968-752B0573D735}" type="parTrans" cxnId="{A8947585-F2C7-4C03-AEBC-F2CC0D257859}">
      <dgm:prSet/>
      <dgm:spPr/>
    </dgm:pt>
    <dgm:pt modelId="{D4887E83-166B-448E-8B6B-6EA6B7B2F849}" type="sibTrans" cxnId="{A8947585-F2C7-4C03-AEBC-F2CC0D257859}">
      <dgm:prSet/>
      <dgm:spPr/>
    </dgm:pt>
    <dgm:pt modelId="{E5A23CB2-A4A0-DF49-9E42-3BBF47D1B5A0}" type="pres">
      <dgm:prSet presAssocID="{8A23DCF8-72E3-144A-A633-71F28C732000}" presName="Name0" presStyleCnt="0">
        <dgm:presLayoutVars>
          <dgm:dir/>
          <dgm:animLvl val="lvl"/>
          <dgm:resizeHandles val="exact"/>
        </dgm:presLayoutVars>
      </dgm:prSet>
      <dgm:spPr/>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custScaleX="52823" custScaleY="879474">
        <dgm:presLayoutVars>
          <dgm:chMax val="1"/>
          <dgm:bulletEnabled val="1"/>
        </dgm:presLayoutVars>
      </dgm:prSet>
      <dgm:spPr/>
    </dgm:pt>
    <dgm:pt modelId="{AA6F287F-54BE-A94E-BE50-7A86606A3A77}" type="pres">
      <dgm:prSet presAssocID="{6B08B88F-A009-1948-9A73-AB7494904C9E}" presName="descendantText" presStyleLbl="alignAccFollowNode1" presStyleIdx="0" presStyleCnt="4" custScaleX="181820" custScaleY="2000000">
        <dgm:presLayoutVars>
          <dgm:bulletEnabled val="1"/>
        </dgm:presLayoutVars>
      </dgm:prSet>
      <dgm:spPr/>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custScaleX="52823" custScaleY="990623">
        <dgm:presLayoutVars>
          <dgm:chMax val="1"/>
          <dgm:bulletEnabled val="1"/>
        </dgm:presLayoutVars>
      </dgm:prSet>
      <dgm:spPr/>
    </dgm:pt>
    <dgm:pt modelId="{E9892E3E-9DF2-BD4B-A6CD-F416208DABBC}" type="pres">
      <dgm:prSet presAssocID="{684654ED-11BD-C940-9C72-F844DFF81F0E}" presName="descendantText" presStyleLbl="alignAccFollowNode1" presStyleIdx="1" presStyleCnt="4" custScaleX="181820" custScaleY="2000000">
        <dgm:presLayoutVars>
          <dgm:bulletEnabled val="1"/>
        </dgm:presLayoutVars>
      </dgm:prSet>
      <dgm:spPr/>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custScaleX="52823" custScaleY="669062">
        <dgm:presLayoutVars>
          <dgm:chMax val="1"/>
          <dgm:bulletEnabled val="1"/>
        </dgm:presLayoutVars>
      </dgm:prSet>
      <dgm:spPr/>
    </dgm:pt>
    <dgm:pt modelId="{9EB773CD-5155-AE49-A39A-DB646F837512}" type="pres">
      <dgm:prSet presAssocID="{08F38FFA-8ADF-244C-B24E-9DC9EBBE1C4A}" presName="descendantText" presStyleLbl="alignAccFollowNode1" presStyleIdx="2" presStyleCnt="4" custScaleX="181820" custScaleY="2000000">
        <dgm:presLayoutVars>
          <dgm:bulletEnabled val="1"/>
        </dgm:presLayoutVars>
      </dgm:prSet>
      <dgm:spPr/>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custScaleX="52823" custScaleY="523326">
        <dgm:presLayoutVars>
          <dgm:chMax val="1"/>
          <dgm:bulletEnabled val="1"/>
        </dgm:presLayoutVars>
      </dgm:prSet>
      <dgm:spPr/>
    </dgm:pt>
    <dgm:pt modelId="{AF865629-E949-B24E-AF0F-CDFF322825BD}" type="pres">
      <dgm:prSet presAssocID="{30ADB79F-CA4C-6F4A-A35A-DE0761546418}" presName="descendantText" presStyleLbl="alignAccFollowNode1" presStyleIdx="3" presStyleCnt="4" custScaleX="181820" custScaleY="2000000">
        <dgm:presLayoutVars>
          <dgm:bulletEnabled val="1"/>
        </dgm:presLayoutVars>
      </dgm:prSet>
      <dgm:spPr/>
    </dgm:pt>
  </dgm:ptLst>
  <dgm:cxnLst>
    <dgm:cxn modelId="{1D749D12-4B04-A440-9661-EEA1A922595F}" type="presOf" srcId="{51CBC6AB-F765-0E48-BAB6-3306A69BFB80}" destId="{AF865629-E949-B24E-AF0F-CDFF322825BD}" srcOrd="0" destOrd="0" presId="urn:microsoft.com/office/officeart/2005/8/layout/vList5"/>
    <dgm:cxn modelId="{436B4A1E-20D9-3B43-BC32-A45D09F45486}" type="presOf" srcId="{08F38FFA-8ADF-244C-B24E-9DC9EBBE1C4A}" destId="{2CDB3922-7DE2-9442-911D-A27BD9574D07}"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DA295C2C-FA9F-49BF-A833-A0AD6699EBA6}" srcId="{30ADB79F-CA4C-6F4A-A35A-DE0761546418}" destId="{861C4D50-C3D7-443E-8517-2B5980827EE1}" srcOrd="1" destOrd="0" parTransId="{23810C00-4366-45DF-BA47-ADF04C39B197}" sibTransId="{07B4B0DC-269E-4C9E-BB03-E4B811F2478A}"/>
    <dgm:cxn modelId="{BCB84A2D-559B-C24F-AB0C-B91D6622BE68}" srcId="{8A23DCF8-72E3-144A-A633-71F28C732000}" destId="{6B08B88F-A009-1948-9A73-AB7494904C9E}" srcOrd="0" destOrd="0" parTransId="{BABD4BF5-0E42-354D-A9E1-85E860D66F46}" sibTransId="{4F397F3A-444F-734E-BDEE-61A6DF37E628}"/>
    <dgm:cxn modelId="{2ED8735D-059E-A440-8ED3-666BEB46165C}" type="presOf" srcId="{6B08B88F-A009-1948-9A73-AB7494904C9E}" destId="{44488AAB-A78F-8047-B4DF-837F0C5AD89D}" srcOrd="0" destOrd="0"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D82CA145-A2E3-694F-8DA8-9F347C5A584E}" type="presOf" srcId="{F29AC745-5B80-1540-A77A-8EFC6343F5CF}" destId="{E9892E3E-9DF2-BD4B-A6CD-F416208DABBC}" srcOrd="0" destOrd="0" presId="urn:microsoft.com/office/officeart/2005/8/layout/vList5"/>
    <dgm:cxn modelId="{D11F5749-0EF5-454B-B549-A77BBA8FC2EE}" srcId="{30ADB79F-CA4C-6F4A-A35A-DE0761546418}" destId="{51CBC6AB-F765-0E48-BAB6-3306A69BFB80}" srcOrd="0" destOrd="0" parTransId="{4FB1C887-E474-F149-AF8A-C71581115502}" sibTransId="{630C2376-8BC4-604A-8CFA-8E02CE2826BE}"/>
    <dgm:cxn modelId="{16398D4C-26B7-794D-829E-D81E2A24715B}" srcId="{8A23DCF8-72E3-144A-A633-71F28C732000}" destId="{08F38FFA-8ADF-244C-B24E-9DC9EBBE1C4A}" srcOrd="2" destOrd="0" parTransId="{7E87CB23-FAAC-B546-B850-2DB1E9D89BA2}" sibTransId="{EF949317-1634-8C48-A6B0-543CEA09999F}"/>
    <dgm:cxn modelId="{E32FB86D-8CDD-E441-B7DF-D4CF624D4B95}" srcId="{08F38FFA-8ADF-244C-B24E-9DC9EBBE1C4A}" destId="{CC1C70FB-85AF-6244-B643-6B95499E6E93}" srcOrd="0" destOrd="0" parTransId="{DB776C5B-EF5D-6D4B-BB9A-C34BC253264F}" sibTransId="{5735F4B0-1362-2E41-9B9D-9009230C3363}"/>
    <dgm:cxn modelId="{411D9971-F50C-EA49-99F7-8DAD5C7BAF68}" type="presOf" srcId="{30ADB79F-CA4C-6F4A-A35A-DE0761546418}" destId="{4060CB25-2046-3047-B345-AC66DC2A7D59}" srcOrd="0" destOrd="0" presId="urn:microsoft.com/office/officeart/2005/8/layout/vList5"/>
    <dgm:cxn modelId="{CB8A5855-FBA5-8242-B066-73017C3F2C66}" type="presOf" srcId="{684654ED-11BD-C940-9C72-F844DFF81F0E}" destId="{0E6340F7-C0A4-1F48-82F3-FF986F32634E}" srcOrd="0" destOrd="0" presId="urn:microsoft.com/office/officeart/2005/8/layout/vList5"/>
    <dgm:cxn modelId="{862E9881-04D2-1549-831C-5C2E7FDCAF96}" type="presOf" srcId="{CC1C70FB-85AF-6244-B643-6B95499E6E93}" destId="{9EB773CD-5155-AE49-A39A-DB646F837512}" srcOrd="0" destOrd="0" presId="urn:microsoft.com/office/officeart/2005/8/layout/vList5"/>
    <dgm:cxn modelId="{7CF4FD84-92C8-CB47-915C-E5C062209235}" srcId="{8A23DCF8-72E3-144A-A633-71F28C732000}" destId="{30ADB79F-CA4C-6F4A-A35A-DE0761546418}" srcOrd="3" destOrd="0" parTransId="{19330D82-32F4-C344-B9C8-258F409B90D0}" sibTransId="{6D2724A0-2B2E-5D48-B49A-5179AE5B6F9F}"/>
    <dgm:cxn modelId="{A8947585-F2C7-4C03-AEBC-F2CC0D257859}" srcId="{684654ED-11BD-C940-9C72-F844DFF81F0E}" destId="{7F562B8F-4B49-4A7C-959E-0E28751D4714}" srcOrd="1" destOrd="0" parTransId="{8023E558-8265-4737-9968-752B0573D735}" sibTransId="{D4887E83-166B-448E-8B6B-6EA6B7B2F849}"/>
    <dgm:cxn modelId="{34439DAA-AACE-1F48-BCD5-A061B0AFD3F8}" srcId="{684654ED-11BD-C940-9C72-F844DFF81F0E}" destId="{F29AC745-5B80-1540-A77A-8EFC6343F5CF}" srcOrd="0" destOrd="0" parTransId="{E0733D8E-7962-234C-810C-90C4C4DF3E31}" sibTransId="{CB541CEA-6765-054F-94D6-EA9035F2DB48}"/>
    <dgm:cxn modelId="{B48477C2-A6A0-8647-BCA5-EB3291B8EC62}" type="presOf" srcId="{E9FDC65B-0D60-1F4F-B97F-0EA7C0235755}" destId="{AA6F287F-54BE-A94E-BE50-7A86606A3A77}" srcOrd="0" destOrd="0" presId="urn:microsoft.com/office/officeart/2005/8/layout/vList5"/>
    <dgm:cxn modelId="{CF39ADCD-4E4F-4692-A26F-AB033A86B36A}" type="presOf" srcId="{7F562B8F-4B49-4A7C-959E-0E28751D4714}" destId="{E9892E3E-9DF2-BD4B-A6CD-F416208DABBC}" srcOrd="0" destOrd="1" presId="urn:microsoft.com/office/officeart/2005/8/layout/vList5"/>
    <dgm:cxn modelId="{21C33BDF-CACE-0F4D-BB0A-0771A61AF058}" srcId="{8A23DCF8-72E3-144A-A633-71F28C732000}" destId="{684654ED-11BD-C940-9C72-F844DFF81F0E}" srcOrd="1" destOrd="0" parTransId="{3EB481BD-EEE5-894D-986B-49F64ADBCD4B}" sibTransId="{CE6651BB-25BA-274D-9E08-EC94B1877C65}"/>
    <dgm:cxn modelId="{34FAB2F7-EAF4-4BFA-9374-4634E259F05C}" type="presOf" srcId="{861C4D50-C3D7-443E-8517-2B5980827EE1}" destId="{AF865629-E949-B24E-AF0F-CDFF322825BD}" srcOrd="0" destOrd="1" presId="urn:microsoft.com/office/officeart/2005/8/layout/vList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40BB69-795F-DC44-9039-EFE386C8DA42}" type="doc">
      <dgm:prSet loTypeId="urn:microsoft.com/office/officeart/2008/layout/LinedList" loCatId="list" qsTypeId="urn:microsoft.com/office/officeart/2005/8/quickstyle/simple4" qsCatId="simple" csTypeId="urn:microsoft.com/office/officeart/2005/8/colors/accent1_2" csCatId="accent1" phldr="1"/>
      <dgm:spPr/>
      <dgm:t>
        <a:bodyPr/>
        <a:lstStyle/>
        <a:p>
          <a:endParaRPr lang="en-US"/>
        </a:p>
      </dgm:t>
    </dgm:pt>
    <dgm:pt modelId="{78604162-7F55-C047-BE94-13ED11E97062}">
      <dgm:prSet/>
      <dgm:spPr/>
      <dgm:t>
        <a:bodyPr/>
        <a:lstStyle/>
        <a:p>
          <a:pPr rtl="0"/>
          <a:r>
            <a:rPr lang="en-US" dirty="0">
              <a:solidFill>
                <a:schemeClr val="tx2">
                  <a:lumMod val="10000"/>
                </a:schemeClr>
              </a:solidFill>
            </a:rPr>
            <a:t>Can apply to a stream of messages, a single message, or selected fields within a message</a:t>
          </a:r>
        </a:p>
      </dgm:t>
    </dgm:pt>
    <dgm:pt modelId="{633A7DFD-9686-A442-916C-11E66333C626}" type="parTrans" cxnId="{F269C7C7-02E8-7144-85BC-5A10F1C0EBED}">
      <dgm:prSet/>
      <dgm:spPr/>
      <dgm:t>
        <a:bodyPr/>
        <a:lstStyle/>
        <a:p>
          <a:endParaRPr lang="en-US"/>
        </a:p>
      </dgm:t>
    </dgm:pt>
    <dgm:pt modelId="{DA04DC4C-5D65-2448-AC1C-B6B53BDD2F97}" type="sibTrans" cxnId="{F269C7C7-02E8-7144-85BC-5A10F1C0EBED}">
      <dgm:prSet/>
      <dgm:spPr/>
      <dgm:t>
        <a:bodyPr/>
        <a:lstStyle/>
        <a:p>
          <a:endParaRPr lang="en-US"/>
        </a:p>
      </dgm:t>
    </dgm:pt>
    <dgm:pt modelId="{EACD3E88-C1DE-AD4D-ABD5-C72E5F9F6EF2}">
      <dgm:prSet/>
      <dgm:spPr/>
      <dgm:t>
        <a:bodyPr/>
        <a:lstStyle/>
        <a:p>
          <a:pPr rtl="0"/>
          <a:r>
            <a:rPr lang="en-US" b="1" dirty="0">
              <a:solidFill>
                <a:schemeClr val="tx2">
                  <a:lumMod val="10000"/>
                </a:schemeClr>
              </a:solidFill>
            </a:rPr>
            <a:t>Connection-oriented integrity service deals with a stream of messages </a:t>
          </a:r>
          <a:r>
            <a:rPr lang="en-US" dirty="0">
              <a:solidFill>
                <a:schemeClr val="tx2">
                  <a:lumMod val="10000"/>
                </a:schemeClr>
              </a:solidFill>
            </a:rPr>
            <a:t>and assures that messages are received as sent with no duplication, insertion, modification, reordering, or replays</a:t>
          </a:r>
        </a:p>
      </dgm:t>
    </dgm:pt>
    <dgm:pt modelId="{B2ACB307-BE4D-F74B-BB65-CD2BA8FAAC9B}" type="parTrans" cxnId="{9DE49B1B-A120-5942-975D-B7C77A415DC3}">
      <dgm:prSet/>
      <dgm:spPr/>
      <dgm:t>
        <a:bodyPr/>
        <a:lstStyle/>
        <a:p>
          <a:endParaRPr lang="en-US"/>
        </a:p>
      </dgm:t>
    </dgm:pt>
    <dgm:pt modelId="{9BD7C4EC-B487-9B40-959A-D29C0522FA75}" type="sibTrans" cxnId="{9DE49B1B-A120-5942-975D-B7C77A415DC3}">
      <dgm:prSet/>
      <dgm:spPr/>
      <dgm:t>
        <a:bodyPr/>
        <a:lstStyle/>
        <a:p>
          <a:endParaRPr lang="en-US"/>
        </a:p>
      </dgm:t>
    </dgm:pt>
    <dgm:pt modelId="{88515058-E016-784D-86C9-F8BFA4539E65}">
      <dgm:prSet/>
      <dgm:spPr/>
      <dgm:t>
        <a:bodyPr/>
        <a:lstStyle/>
        <a:p>
          <a:pPr rtl="0"/>
          <a:r>
            <a:rPr lang="en-US" dirty="0">
              <a:solidFill>
                <a:schemeClr val="tx2">
                  <a:lumMod val="10000"/>
                </a:schemeClr>
              </a:solidFill>
            </a:rPr>
            <a:t>A </a:t>
          </a:r>
          <a:r>
            <a:rPr lang="en-US" b="1" dirty="0">
              <a:solidFill>
                <a:schemeClr val="tx2">
                  <a:lumMod val="10000"/>
                </a:schemeClr>
              </a:solidFill>
            </a:rPr>
            <a:t>connectionless integrity </a:t>
          </a:r>
          <a:r>
            <a:rPr lang="en-US" dirty="0">
              <a:solidFill>
                <a:schemeClr val="tx2">
                  <a:lumMod val="10000"/>
                </a:schemeClr>
              </a:solidFill>
            </a:rPr>
            <a:t>service deals with </a:t>
          </a:r>
          <a:r>
            <a:rPr lang="en-US" b="1" dirty="0">
              <a:solidFill>
                <a:schemeClr val="tx2">
                  <a:lumMod val="10000"/>
                </a:schemeClr>
              </a:solidFill>
            </a:rPr>
            <a:t>individual messages</a:t>
          </a:r>
          <a:r>
            <a:rPr lang="en-US" dirty="0">
              <a:solidFill>
                <a:schemeClr val="tx2">
                  <a:lumMod val="10000"/>
                </a:schemeClr>
              </a:solidFill>
            </a:rPr>
            <a:t> </a:t>
          </a:r>
          <a:r>
            <a:rPr lang="en-US" b="1" dirty="0">
              <a:solidFill>
                <a:schemeClr val="tx2">
                  <a:lumMod val="10000"/>
                </a:schemeClr>
              </a:solidFill>
            </a:rPr>
            <a:t>without regard to any larger context </a:t>
          </a:r>
          <a:r>
            <a:rPr lang="en-US" dirty="0">
              <a:solidFill>
                <a:schemeClr val="tx2">
                  <a:lumMod val="10000"/>
                </a:schemeClr>
              </a:solidFill>
            </a:rPr>
            <a:t>and generally provides </a:t>
          </a:r>
          <a:r>
            <a:rPr lang="en-US" b="1" dirty="0">
              <a:solidFill>
                <a:schemeClr val="tx2">
                  <a:lumMod val="10000"/>
                </a:schemeClr>
              </a:solidFill>
            </a:rPr>
            <a:t>protection against message modification only</a:t>
          </a:r>
        </a:p>
      </dgm:t>
    </dgm:pt>
    <dgm:pt modelId="{0F303553-D7CD-8346-83F5-CE5CF40836AA}" type="parTrans" cxnId="{5AC8B4FA-211D-824C-AFE4-280EDC6B5987}">
      <dgm:prSet/>
      <dgm:spPr/>
      <dgm:t>
        <a:bodyPr/>
        <a:lstStyle/>
        <a:p>
          <a:endParaRPr lang="en-US"/>
        </a:p>
      </dgm:t>
    </dgm:pt>
    <dgm:pt modelId="{1CC71872-B62A-1840-9C56-D71664F86403}" type="sibTrans" cxnId="{5AC8B4FA-211D-824C-AFE4-280EDC6B5987}">
      <dgm:prSet/>
      <dgm:spPr/>
      <dgm:t>
        <a:bodyPr/>
        <a:lstStyle/>
        <a:p>
          <a:endParaRPr lang="en-US"/>
        </a:p>
      </dgm:t>
    </dgm:pt>
    <dgm:pt modelId="{6AD590BD-5CDC-4C57-91F7-1B86886AB707}" type="pres">
      <dgm:prSet presAssocID="{7840BB69-795F-DC44-9039-EFE386C8DA42}" presName="vert0" presStyleCnt="0">
        <dgm:presLayoutVars>
          <dgm:dir/>
          <dgm:animOne val="branch"/>
          <dgm:animLvl val="lvl"/>
        </dgm:presLayoutVars>
      </dgm:prSet>
      <dgm:spPr/>
    </dgm:pt>
    <dgm:pt modelId="{D24000D3-3CEF-4DAD-A9DF-E5DA443FD8B0}" type="pres">
      <dgm:prSet presAssocID="{78604162-7F55-C047-BE94-13ED11E97062}" presName="thickLine" presStyleLbl="alignNode1" presStyleIdx="0" presStyleCnt="3"/>
      <dgm:spPr/>
    </dgm:pt>
    <dgm:pt modelId="{CE5BCC1F-18BD-47EB-87CB-E48F15B828DE}" type="pres">
      <dgm:prSet presAssocID="{78604162-7F55-C047-BE94-13ED11E97062}" presName="horz1" presStyleCnt="0"/>
      <dgm:spPr/>
    </dgm:pt>
    <dgm:pt modelId="{4F5E5C24-29A8-4F05-9A9F-C177165B7C73}" type="pres">
      <dgm:prSet presAssocID="{78604162-7F55-C047-BE94-13ED11E97062}" presName="tx1" presStyleLbl="revTx" presStyleIdx="0" presStyleCnt="3" custScaleY="45472"/>
      <dgm:spPr/>
    </dgm:pt>
    <dgm:pt modelId="{EF8EA5E5-DDA6-47EE-AEBE-520B4EB115B1}" type="pres">
      <dgm:prSet presAssocID="{78604162-7F55-C047-BE94-13ED11E97062}" presName="vert1" presStyleCnt="0"/>
      <dgm:spPr/>
    </dgm:pt>
    <dgm:pt modelId="{606324EE-90FF-479A-A3BB-19D474917B7B}" type="pres">
      <dgm:prSet presAssocID="{EACD3E88-C1DE-AD4D-ABD5-C72E5F9F6EF2}" presName="thickLine" presStyleLbl="alignNode1" presStyleIdx="1" presStyleCnt="3"/>
      <dgm:spPr/>
    </dgm:pt>
    <dgm:pt modelId="{7F8CD6D0-EE78-4B8C-A417-CE828FA1B4D6}" type="pres">
      <dgm:prSet presAssocID="{EACD3E88-C1DE-AD4D-ABD5-C72E5F9F6EF2}" presName="horz1" presStyleCnt="0"/>
      <dgm:spPr/>
    </dgm:pt>
    <dgm:pt modelId="{1896F7EA-4A6A-4F05-A4D3-2A25B63AEB6F}" type="pres">
      <dgm:prSet presAssocID="{EACD3E88-C1DE-AD4D-ABD5-C72E5F9F6EF2}" presName="tx1" presStyleLbl="revTx" presStyleIdx="1" presStyleCnt="3"/>
      <dgm:spPr/>
    </dgm:pt>
    <dgm:pt modelId="{E866B860-7FF3-48F7-A73C-23A0A031D502}" type="pres">
      <dgm:prSet presAssocID="{EACD3E88-C1DE-AD4D-ABD5-C72E5F9F6EF2}" presName="vert1" presStyleCnt="0"/>
      <dgm:spPr/>
    </dgm:pt>
    <dgm:pt modelId="{CCC4E46B-14C3-44E7-87DF-098077EA124D}" type="pres">
      <dgm:prSet presAssocID="{88515058-E016-784D-86C9-F8BFA4539E65}" presName="thickLine" presStyleLbl="alignNode1" presStyleIdx="2" presStyleCnt="3"/>
      <dgm:spPr/>
    </dgm:pt>
    <dgm:pt modelId="{2EDD3D58-27D3-46D7-BF14-38FA21039053}" type="pres">
      <dgm:prSet presAssocID="{88515058-E016-784D-86C9-F8BFA4539E65}" presName="horz1" presStyleCnt="0"/>
      <dgm:spPr/>
    </dgm:pt>
    <dgm:pt modelId="{9B6BAEA0-1A2E-4E9D-90BF-A464405F7D02}" type="pres">
      <dgm:prSet presAssocID="{88515058-E016-784D-86C9-F8BFA4539E65}" presName="tx1" presStyleLbl="revTx" presStyleIdx="2" presStyleCnt="3"/>
      <dgm:spPr/>
    </dgm:pt>
    <dgm:pt modelId="{5461065B-2067-4E0C-948C-8A42AFB9AA0D}" type="pres">
      <dgm:prSet presAssocID="{88515058-E016-784D-86C9-F8BFA4539E65}" presName="vert1" presStyleCnt="0"/>
      <dgm:spPr/>
    </dgm:pt>
  </dgm:ptLst>
  <dgm:cxnLst>
    <dgm:cxn modelId="{9DE49B1B-A120-5942-975D-B7C77A415DC3}" srcId="{7840BB69-795F-DC44-9039-EFE386C8DA42}" destId="{EACD3E88-C1DE-AD4D-ABD5-C72E5F9F6EF2}" srcOrd="1" destOrd="0" parTransId="{B2ACB307-BE4D-F74B-BB65-CD2BA8FAAC9B}" sibTransId="{9BD7C4EC-B487-9B40-959A-D29C0522FA75}"/>
    <dgm:cxn modelId="{05D98F7C-0A18-413C-92AA-96A6E2E2AD02}" type="presOf" srcId="{78604162-7F55-C047-BE94-13ED11E97062}" destId="{4F5E5C24-29A8-4F05-9A9F-C177165B7C73}" srcOrd="0" destOrd="0" presId="urn:microsoft.com/office/officeart/2008/layout/LinedList"/>
    <dgm:cxn modelId="{24A37FB7-501C-48C8-951D-6E9D8F04F291}" type="presOf" srcId="{7840BB69-795F-DC44-9039-EFE386C8DA42}" destId="{6AD590BD-5CDC-4C57-91F7-1B86886AB707}" srcOrd="0" destOrd="0" presId="urn:microsoft.com/office/officeart/2008/layout/LinedList"/>
    <dgm:cxn modelId="{7BE512BC-2681-4D48-9743-CC503FDAD714}" type="presOf" srcId="{EACD3E88-C1DE-AD4D-ABD5-C72E5F9F6EF2}" destId="{1896F7EA-4A6A-4F05-A4D3-2A25B63AEB6F}" srcOrd="0" destOrd="0" presId="urn:microsoft.com/office/officeart/2008/layout/LinedList"/>
    <dgm:cxn modelId="{F269C7C7-02E8-7144-85BC-5A10F1C0EBED}" srcId="{7840BB69-795F-DC44-9039-EFE386C8DA42}" destId="{78604162-7F55-C047-BE94-13ED11E97062}" srcOrd="0" destOrd="0" parTransId="{633A7DFD-9686-A442-916C-11E66333C626}" sibTransId="{DA04DC4C-5D65-2448-AC1C-B6B53BDD2F97}"/>
    <dgm:cxn modelId="{D9972CF7-A76C-4092-8ED1-DDFD8F2360E1}" type="presOf" srcId="{88515058-E016-784D-86C9-F8BFA4539E65}" destId="{9B6BAEA0-1A2E-4E9D-90BF-A464405F7D02}" srcOrd="0" destOrd="0" presId="urn:microsoft.com/office/officeart/2008/layout/LinedList"/>
    <dgm:cxn modelId="{5AC8B4FA-211D-824C-AFE4-280EDC6B5987}" srcId="{7840BB69-795F-DC44-9039-EFE386C8DA42}" destId="{88515058-E016-784D-86C9-F8BFA4539E65}" srcOrd="2" destOrd="0" parTransId="{0F303553-D7CD-8346-83F5-CE5CF40836AA}" sibTransId="{1CC71872-B62A-1840-9C56-D71664F86403}"/>
    <dgm:cxn modelId="{E025CB4F-769D-452D-8D6A-1E4F63376868}" type="presParOf" srcId="{6AD590BD-5CDC-4C57-91F7-1B86886AB707}" destId="{D24000D3-3CEF-4DAD-A9DF-E5DA443FD8B0}" srcOrd="0" destOrd="0" presId="urn:microsoft.com/office/officeart/2008/layout/LinedList"/>
    <dgm:cxn modelId="{0F7B88F4-44AA-4C3F-8521-EE2FDB9683E8}" type="presParOf" srcId="{6AD590BD-5CDC-4C57-91F7-1B86886AB707}" destId="{CE5BCC1F-18BD-47EB-87CB-E48F15B828DE}" srcOrd="1" destOrd="0" presId="urn:microsoft.com/office/officeart/2008/layout/LinedList"/>
    <dgm:cxn modelId="{4707D3A2-233B-4B9A-A3D8-ED92E0A4C082}" type="presParOf" srcId="{CE5BCC1F-18BD-47EB-87CB-E48F15B828DE}" destId="{4F5E5C24-29A8-4F05-9A9F-C177165B7C73}" srcOrd="0" destOrd="0" presId="urn:microsoft.com/office/officeart/2008/layout/LinedList"/>
    <dgm:cxn modelId="{953F3D05-5B89-42A1-B36A-DCA5F61704D4}" type="presParOf" srcId="{CE5BCC1F-18BD-47EB-87CB-E48F15B828DE}" destId="{EF8EA5E5-DDA6-47EE-AEBE-520B4EB115B1}" srcOrd="1" destOrd="0" presId="urn:microsoft.com/office/officeart/2008/layout/LinedList"/>
    <dgm:cxn modelId="{F88487C1-2706-44F9-8BF7-6149FADFA55D}" type="presParOf" srcId="{6AD590BD-5CDC-4C57-91F7-1B86886AB707}" destId="{606324EE-90FF-479A-A3BB-19D474917B7B}" srcOrd="2" destOrd="0" presId="urn:microsoft.com/office/officeart/2008/layout/LinedList"/>
    <dgm:cxn modelId="{08CBD4B5-E8BA-4A48-978D-C4CEAD88AF8E}" type="presParOf" srcId="{6AD590BD-5CDC-4C57-91F7-1B86886AB707}" destId="{7F8CD6D0-EE78-4B8C-A417-CE828FA1B4D6}" srcOrd="3" destOrd="0" presId="urn:microsoft.com/office/officeart/2008/layout/LinedList"/>
    <dgm:cxn modelId="{B261325E-13C8-40A9-B13D-44550B90C01A}" type="presParOf" srcId="{7F8CD6D0-EE78-4B8C-A417-CE828FA1B4D6}" destId="{1896F7EA-4A6A-4F05-A4D3-2A25B63AEB6F}" srcOrd="0" destOrd="0" presId="urn:microsoft.com/office/officeart/2008/layout/LinedList"/>
    <dgm:cxn modelId="{961CD207-E891-4E48-8478-EA1A3C23D59B}" type="presParOf" srcId="{7F8CD6D0-EE78-4B8C-A417-CE828FA1B4D6}" destId="{E866B860-7FF3-48F7-A73C-23A0A031D502}" srcOrd="1" destOrd="0" presId="urn:microsoft.com/office/officeart/2008/layout/LinedList"/>
    <dgm:cxn modelId="{9C19AA18-75C8-4A8A-B65A-F8E875517E51}" type="presParOf" srcId="{6AD590BD-5CDC-4C57-91F7-1B86886AB707}" destId="{CCC4E46B-14C3-44E7-87DF-098077EA124D}" srcOrd="4" destOrd="0" presId="urn:microsoft.com/office/officeart/2008/layout/LinedList"/>
    <dgm:cxn modelId="{20D2B47B-B375-48CD-B9DA-463487A30902}" type="presParOf" srcId="{6AD590BD-5CDC-4C57-91F7-1B86886AB707}" destId="{2EDD3D58-27D3-46D7-BF14-38FA21039053}" srcOrd="5" destOrd="0" presId="urn:microsoft.com/office/officeart/2008/layout/LinedList"/>
    <dgm:cxn modelId="{676FB2BE-996C-4A0C-BD95-19D0A796C1D7}" type="presParOf" srcId="{2EDD3D58-27D3-46D7-BF14-38FA21039053}" destId="{9B6BAEA0-1A2E-4E9D-90BF-A464405F7D02}" srcOrd="0" destOrd="0" presId="urn:microsoft.com/office/officeart/2008/layout/LinedList"/>
    <dgm:cxn modelId="{49096A9A-B5AA-4B4B-B179-6E39C526E50D}" type="presParOf" srcId="{2EDD3D58-27D3-46D7-BF14-38FA21039053}" destId="{5461065B-2067-4E0C-948C-8A42AFB9AA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AE4072-F77B-E644-8EC3-A44242BAF95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87930E8F-66FB-F24D-9A43-D34E6297C7FD}">
      <dgm:prSet phldrT="[Text]"/>
      <dgm:spPr/>
      <dgm:t>
        <a:bodyPr/>
        <a:lstStyle/>
        <a:p>
          <a:r>
            <a:rPr lang="en-US" b="1" dirty="0">
              <a:solidFill>
                <a:schemeClr val="tx2">
                  <a:lumMod val="10000"/>
                </a:schemeClr>
              </a:solidFill>
            </a:rPr>
            <a:t>Programs</a:t>
          </a:r>
          <a:r>
            <a:rPr lang="en-US" dirty="0">
              <a:solidFill>
                <a:schemeClr val="tx2">
                  <a:lumMod val="10000"/>
                </a:schemeClr>
              </a:solidFill>
            </a:rPr>
            <a:t> can present </a:t>
          </a:r>
          <a:r>
            <a:rPr lang="en-US" b="1" dirty="0">
              <a:solidFill>
                <a:schemeClr val="tx2">
                  <a:lumMod val="10000"/>
                </a:schemeClr>
              </a:solidFill>
            </a:rPr>
            <a:t>two kinds of threats:</a:t>
          </a:r>
          <a:endParaRPr lang="en-US" b="1" dirty="0"/>
        </a:p>
      </dgm:t>
    </dgm:pt>
    <dgm:pt modelId="{50BC9B20-80D7-2F4D-A09E-7ED0A09B1CB2}" type="parTrans" cxnId="{C463C32F-4912-804B-BA12-C10ABD7FFB8D}">
      <dgm:prSet/>
      <dgm:spPr/>
      <dgm:t>
        <a:bodyPr/>
        <a:lstStyle/>
        <a:p>
          <a:endParaRPr lang="en-US"/>
        </a:p>
      </dgm:t>
    </dgm:pt>
    <dgm:pt modelId="{625227ED-4B6C-314C-B8FA-25ED872C1F69}" type="sibTrans" cxnId="{C463C32F-4912-804B-BA12-C10ABD7FFB8D}">
      <dgm:prSet/>
      <dgm:spPr/>
      <dgm:t>
        <a:bodyPr/>
        <a:lstStyle/>
        <a:p>
          <a:endParaRPr lang="en-US"/>
        </a:p>
      </dgm:t>
    </dgm:pt>
    <dgm:pt modelId="{4695AAD8-AD91-7D40-B4FC-00499CEDC716}">
      <dgm:prSet/>
      <dgm:spPr/>
      <dgm:t>
        <a:bodyPr/>
        <a:lstStyle/>
        <a:p>
          <a:r>
            <a:rPr lang="en-US" b="1" dirty="0">
              <a:solidFill>
                <a:schemeClr val="tx2">
                  <a:lumMod val="10000"/>
                </a:schemeClr>
              </a:solidFill>
            </a:rPr>
            <a:t>Information</a:t>
          </a:r>
          <a:r>
            <a:rPr lang="en-US" dirty="0">
              <a:solidFill>
                <a:schemeClr val="tx2">
                  <a:lumMod val="10000"/>
                </a:schemeClr>
              </a:solidFill>
            </a:rPr>
            <a:t> </a:t>
          </a:r>
          <a:r>
            <a:rPr lang="en-US" b="1" dirty="0">
              <a:solidFill>
                <a:schemeClr val="tx2">
                  <a:lumMod val="10000"/>
                </a:schemeClr>
              </a:solidFill>
            </a:rPr>
            <a:t>access</a:t>
          </a:r>
          <a:r>
            <a:rPr lang="en-US" dirty="0">
              <a:solidFill>
                <a:schemeClr val="tx2">
                  <a:lumMod val="10000"/>
                </a:schemeClr>
              </a:solidFill>
            </a:rPr>
            <a:t> threats</a:t>
          </a:r>
        </a:p>
      </dgm:t>
    </dgm:pt>
    <dgm:pt modelId="{04DA2B8C-ACEE-C941-9481-D8F43D789016}" type="parTrans" cxnId="{788E3750-A6E4-D64C-8359-FE7546404BBE}">
      <dgm:prSet/>
      <dgm:spPr/>
      <dgm:t>
        <a:bodyPr/>
        <a:lstStyle/>
        <a:p>
          <a:endParaRPr lang="en-US"/>
        </a:p>
      </dgm:t>
    </dgm:pt>
    <dgm:pt modelId="{36365871-9C5D-3840-A1EE-9A75B4AF5B1D}" type="sibTrans" cxnId="{788E3750-A6E4-D64C-8359-FE7546404BBE}">
      <dgm:prSet/>
      <dgm:spPr/>
      <dgm:t>
        <a:bodyPr/>
        <a:lstStyle/>
        <a:p>
          <a:endParaRPr lang="en-US"/>
        </a:p>
      </dgm:t>
    </dgm:pt>
    <dgm:pt modelId="{219A4243-91B0-0D4D-8D93-E6C1610370BF}">
      <dgm:prSet/>
      <dgm:spPr/>
      <dgm:t>
        <a:bodyPr/>
        <a:lstStyle/>
        <a:p>
          <a:r>
            <a:rPr lang="en-US" dirty="0">
              <a:solidFill>
                <a:schemeClr val="tx2">
                  <a:lumMod val="10000"/>
                </a:schemeClr>
              </a:solidFill>
            </a:rPr>
            <a:t>Intercept or modify data on behalf of users who should not have access to that data</a:t>
          </a:r>
        </a:p>
      </dgm:t>
    </dgm:pt>
    <dgm:pt modelId="{F99755C1-F316-E14E-8541-48303104939E}" type="parTrans" cxnId="{886F5A8D-FB22-0F48-BBB3-20605259D29E}">
      <dgm:prSet/>
      <dgm:spPr/>
      <dgm:t>
        <a:bodyPr/>
        <a:lstStyle/>
        <a:p>
          <a:endParaRPr lang="en-US"/>
        </a:p>
      </dgm:t>
    </dgm:pt>
    <dgm:pt modelId="{25CA98A9-EE92-894B-829E-BA706E818CEB}" type="sibTrans" cxnId="{886F5A8D-FB22-0F48-BBB3-20605259D29E}">
      <dgm:prSet/>
      <dgm:spPr/>
      <dgm:t>
        <a:bodyPr/>
        <a:lstStyle/>
        <a:p>
          <a:endParaRPr lang="en-US"/>
        </a:p>
      </dgm:t>
    </dgm:pt>
    <dgm:pt modelId="{1035DEF2-1D2F-4242-950C-A99A67C59A8F}">
      <dgm:prSet/>
      <dgm:spPr/>
      <dgm:t>
        <a:bodyPr/>
        <a:lstStyle/>
        <a:p>
          <a:r>
            <a:rPr lang="en-US" b="1" dirty="0">
              <a:solidFill>
                <a:schemeClr val="tx2">
                  <a:lumMod val="10000"/>
                </a:schemeClr>
              </a:solidFill>
            </a:rPr>
            <a:t>Service</a:t>
          </a:r>
          <a:r>
            <a:rPr lang="en-US" dirty="0">
              <a:solidFill>
                <a:schemeClr val="tx2">
                  <a:lumMod val="10000"/>
                </a:schemeClr>
              </a:solidFill>
            </a:rPr>
            <a:t> </a:t>
          </a:r>
          <a:r>
            <a:rPr lang="en-US" b="1" dirty="0">
              <a:solidFill>
                <a:schemeClr val="tx2">
                  <a:lumMod val="10000"/>
                </a:schemeClr>
              </a:solidFill>
            </a:rPr>
            <a:t>threats</a:t>
          </a:r>
        </a:p>
      </dgm:t>
    </dgm:pt>
    <dgm:pt modelId="{78B7C298-D99C-BC4A-B9C3-716FA65115AB}" type="parTrans" cxnId="{FE3ADCC6-B4FD-AE44-A17B-E00D5DC96E6E}">
      <dgm:prSet/>
      <dgm:spPr/>
      <dgm:t>
        <a:bodyPr/>
        <a:lstStyle/>
        <a:p>
          <a:endParaRPr lang="en-US"/>
        </a:p>
      </dgm:t>
    </dgm:pt>
    <dgm:pt modelId="{B45DD3AC-343D-A442-BC03-973B21307668}" type="sibTrans" cxnId="{FE3ADCC6-B4FD-AE44-A17B-E00D5DC96E6E}">
      <dgm:prSet/>
      <dgm:spPr/>
      <dgm:t>
        <a:bodyPr/>
        <a:lstStyle/>
        <a:p>
          <a:endParaRPr lang="en-US"/>
        </a:p>
      </dgm:t>
    </dgm:pt>
    <dgm:pt modelId="{0E0BEB94-5946-2F4C-8BCF-8DB86F5D2512}">
      <dgm:prSet/>
      <dgm:spPr/>
      <dgm:t>
        <a:bodyPr/>
        <a:lstStyle/>
        <a:p>
          <a:r>
            <a:rPr lang="en-US" dirty="0">
              <a:solidFill>
                <a:schemeClr val="tx2">
                  <a:lumMod val="10000"/>
                </a:schemeClr>
              </a:solidFill>
            </a:rPr>
            <a:t>Exploit service flaws in computers to inhibit use by legitimate users</a:t>
          </a:r>
        </a:p>
      </dgm:t>
    </dgm:pt>
    <dgm:pt modelId="{B7004A80-F4CF-444C-86EA-EE626C2BE442}" type="parTrans" cxnId="{787E406F-FE8A-F347-A3A7-D4E65B9BBD13}">
      <dgm:prSet/>
      <dgm:spPr/>
      <dgm:t>
        <a:bodyPr/>
        <a:lstStyle/>
        <a:p>
          <a:endParaRPr lang="en-US"/>
        </a:p>
      </dgm:t>
    </dgm:pt>
    <dgm:pt modelId="{A22F6465-5966-D84B-AF87-2BF6BCDC94AD}" type="sibTrans" cxnId="{787E406F-FE8A-F347-A3A7-D4E65B9BBD13}">
      <dgm:prSet/>
      <dgm:spPr/>
      <dgm:t>
        <a:bodyPr/>
        <a:lstStyle/>
        <a:p>
          <a:endParaRPr lang="en-US"/>
        </a:p>
      </dgm:t>
    </dgm:pt>
    <dgm:pt modelId="{48DE3BBB-5FB0-5549-9D06-E2A683113E94}" type="pres">
      <dgm:prSet presAssocID="{98AE4072-F77B-E644-8EC3-A44242BAF959}" presName="hierChild1" presStyleCnt="0">
        <dgm:presLayoutVars>
          <dgm:chPref val="1"/>
          <dgm:dir/>
          <dgm:animOne val="branch"/>
          <dgm:animLvl val="lvl"/>
          <dgm:resizeHandles/>
        </dgm:presLayoutVars>
      </dgm:prSet>
      <dgm:spPr/>
    </dgm:pt>
    <dgm:pt modelId="{9E3052B4-0FD9-BB43-8731-6745FD5E7582}" type="pres">
      <dgm:prSet presAssocID="{87930E8F-66FB-F24D-9A43-D34E6297C7FD}" presName="hierRoot1" presStyleCnt="0"/>
      <dgm:spPr/>
    </dgm:pt>
    <dgm:pt modelId="{EE0D0BBB-C5FA-C44A-BCF0-A3A43F4910C9}" type="pres">
      <dgm:prSet presAssocID="{87930E8F-66FB-F24D-9A43-D34E6297C7FD}" presName="composite" presStyleCnt="0"/>
      <dgm:spPr/>
    </dgm:pt>
    <dgm:pt modelId="{1839A7A8-B27F-2946-BE3C-398441DF248B}" type="pres">
      <dgm:prSet presAssocID="{87930E8F-66FB-F24D-9A43-D34E6297C7FD}" presName="background" presStyleLbl="node0" presStyleIdx="0" presStyleCnt="1"/>
      <dgm:spPr/>
    </dgm:pt>
    <dgm:pt modelId="{22F77FF9-9B32-D442-BE62-24401B675670}" type="pres">
      <dgm:prSet presAssocID="{87930E8F-66FB-F24D-9A43-D34E6297C7FD}" presName="text" presStyleLbl="fgAcc0" presStyleIdx="0" presStyleCnt="1">
        <dgm:presLayoutVars>
          <dgm:chPref val="3"/>
        </dgm:presLayoutVars>
      </dgm:prSet>
      <dgm:spPr/>
    </dgm:pt>
    <dgm:pt modelId="{F152B7D9-8CA5-2944-B011-8120A955F98D}" type="pres">
      <dgm:prSet presAssocID="{87930E8F-66FB-F24D-9A43-D34E6297C7FD}" presName="hierChild2" presStyleCnt="0"/>
      <dgm:spPr/>
    </dgm:pt>
    <dgm:pt modelId="{76338268-0505-AF49-8C0C-9B19AB44EA57}" type="pres">
      <dgm:prSet presAssocID="{04DA2B8C-ACEE-C941-9481-D8F43D789016}" presName="Name10" presStyleLbl="parChTrans1D2" presStyleIdx="0" presStyleCnt="2"/>
      <dgm:spPr/>
    </dgm:pt>
    <dgm:pt modelId="{0ED46785-C589-E942-98DE-014255B306FE}" type="pres">
      <dgm:prSet presAssocID="{4695AAD8-AD91-7D40-B4FC-00499CEDC716}" presName="hierRoot2" presStyleCnt="0"/>
      <dgm:spPr/>
    </dgm:pt>
    <dgm:pt modelId="{9CA114A5-1BCC-B149-9A73-5D9F181698D8}" type="pres">
      <dgm:prSet presAssocID="{4695AAD8-AD91-7D40-B4FC-00499CEDC716}" presName="composite2" presStyleCnt="0"/>
      <dgm:spPr/>
    </dgm:pt>
    <dgm:pt modelId="{D7579396-6052-5946-ABDC-400A65111B84}" type="pres">
      <dgm:prSet presAssocID="{4695AAD8-AD91-7D40-B4FC-00499CEDC716}" presName="background2" presStyleLbl="node2" presStyleIdx="0" presStyleCnt="2"/>
      <dgm:spPr/>
    </dgm:pt>
    <dgm:pt modelId="{8581194E-B1F8-854E-9E64-152BD71530DA}" type="pres">
      <dgm:prSet presAssocID="{4695AAD8-AD91-7D40-B4FC-00499CEDC716}" presName="text2" presStyleLbl="fgAcc2" presStyleIdx="0" presStyleCnt="2">
        <dgm:presLayoutVars>
          <dgm:chPref val="3"/>
        </dgm:presLayoutVars>
      </dgm:prSet>
      <dgm:spPr/>
    </dgm:pt>
    <dgm:pt modelId="{FAE0BF81-C44E-7F40-81AE-93881D3CCC0E}" type="pres">
      <dgm:prSet presAssocID="{4695AAD8-AD91-7D40-B4FC-00499CEDC716}" presName="hierChild3" presStyleCnt="0"/>
      <dgm:spPr/>
    </dgm:pt>
    <dgm:pt modelId="{A3BF2B39-99C1-5341-A628-0809CD7118B1}" type="pres">
      <dgm:prSet presAssocID="{F99755C1-F316-E14E-8541-48303104939E}" presName="Name17" presStyleLbl="parChTrans1D3" presStyleIdx="0" presStyleCnt="2"/>
      <dgm:spPr/>
    </dgm:pt>
    <dgm:pt modelId="{31309DD4-1289-8C4B-B7C2-39E0083DB801}" type="pres">
      <dgm:prSet presAssocID="{219A4243-91B0-0D4D-8D93-E6C1610370BF}" presName="hierRoot3" presStyleCnt="0"/>
      <dgm:spPr/>
    </dgm:pt>
    <dgm:pt modelId="{30ED9948-7B89-F44F-828A-B61739911AE6}" type="pres">
      <dgm:prSet presAssocID="{219A4243-91B0-0D4D-8D93-E6C1610370BF}" presName="composite3" presStyleCnt="0"/>
      <dgm:spPr/>
    </dgm:pt>
    <dgm:pt modelId="{F9BC914F-03DF-FE43-BAF2-248CC08D8422}" type="pres">
      <dgm:prSet presAssocID="{219A4243-91B0-0D4D-8D93-E6C1610370BF}" presName="background3" presStyleLbl="node3" presStyleIdx="0" presStyleCnt="2"/>
      <dgm:spPr/>
    </dgm:pt>
    <dgm:pt modelId="{319888DA-16AF-3940-9656-76E1E8BCC9D7}" type="pres">
      <dgm:prSet presAssocID="{219A4243-91B0-0D4D-8D93-E6C1610370BF}" presName="text3" presStyleLbl="fgAcc3" presStyleIdx="0" presStyleCnt="2">
        <dgm:presLayoutVars>
          <dgm:chPref val="3"/>
        </dgm:presLayoutVars>
      </dgm:prSet>
      <dgm:spPr/>
    </dgm:pt>
    <dgm:pt modelId="{96F7F785-D4E5-514F-96D4-A54FCA3C78D1}" type="pres">
      <dgm:prSet presAssocID="{219A4243-91B0-0D4D-8D93-E6C1610370BF}" presName="hierChild4" presStyleCnt="0"/>
      <dgm:spPr/>
    </dgm:pt>
    <dgm:pt modelId="{08F647C8-2429-9C46-BFB6-CCC81EF660EE}" type="pres">
      <dgm:prSet presAssocID="{78B7C298-D99C-BC4A-B9C3-716FA65115AB}" presName="Name10" presStyleLbl="parChTrans1D2" presStyleIdx="1" presStyleCnt="2"/>
      <dgm:spPr/>
    </dgm:pt>
    <dgm:pt modelId="{842075A8-B6C1-1A48-9BE7-9D14B3EDF98D}" type="pres">
      <dgm:prSet presAssocID="{1035DEF2-1D2F-4242-950C-A99A67C59A8F}" presName="hierRoot2" presStyleCnt="0"/>
      <dgm:spPr/>
    </dgm:pt>
    <dgm:pt modelId="{EE9FBB0A-517E-B34F-9ABF-D2C4501E14FE}" type="pres">
      <dgm:prSet presAssocID="{1035DEF2-1D2F-4242-950C-A99A67C59A8F}" presName="composite2" presStyleCnt="0"/>
      <dgm:spPr/>
    </dgm:pt>
    <dgm:pt modelId="{3C0EDC99-CB20-8640-A010-DB0A1A7E75AF}" type="pres">
      <dgm:prSet presAssocID="{1035DEF2-1D2F-4242-950C-A99A67C59A8F}" presName="background2" presStyleLbl="node2" presStyleIdx="1" presStyleCnt="2"/>
      <dgm:spPr/>
    </dgm:pt>
    <dgm:pt modelId="{B5792EAB-C8CC-5E4A-AD28-67EC352D8E77}" type="pres">
      <dgm:prSet presAssocID="{1035DEF2-1D2F-4242-950C-A99A67C59A8F}" presName="text2" presStyleLbl="fgAcc2" presStyleIdx="1" presStyleCnt="2">
        <dgm:presLayoutVars>
          <dgm:chPref val="3"/>
        </dgm:presLayoutVars>
      </dgm:prSet>
      <dgm:spPr/>
    </dgm:pt>
    <dgm:pt modelId="{89E0AFF5-694C-534A-9AFE-FFBB7092FE89}" type="pres">
      <dgm:prSet presAssocID="{1035DEF2-1D2F-4242-950C-A99A67C59A8F}" presName="hierChild3" presStyleCnt="0"/>
      <dgm:spPr/>
    </dgm:pt>
    <dgm:pt modelId="{03AABF04-8C9F-1346-AB4B-299758F2A5AC}" type="pres">
      <dgm:prSet presAssocID="{B7004A80-F4CF-444C-86EA-EE626C2BE442}" presName="Name17" presStyleLbl="parChTrans1D3" presStyleIdx="1" presStyleCnt="2"/>
      <dgm:spPr/>
    </dgm:pt>
    <dgm:pt modelId="{7B48EBC2-F5C7-7F4A-94DE-4DD49DACAF21}" type="pres">
      <dgm:prSet presAssocID="{0E0BEB94-5946-2F4C-8BCF-8DB86F5D2512}" presName="hierRoot3" presStyleCnt="0"/>
      <dgm:spPr/>
    </dgm:pt>
    <dgm:pt modelId="{8B33ED78-865F-1A49-8601-5778B931A926}" type="pres">
      <dgm:prSet presAssocID="{0E0BEB94-5946-2F4C-8BCF-8DB86F5D2512}" presName="composite3" presStyleCnt="0"/>
      <dgm:spPr/>
    </dgm:pt>
    <dgm:pt modelId="{9B9379ED-0AC4-B540-99BA-6048F8DA5435}" type="pres">
      <dgm:prSet presAssocID="{0E0BEB94-5946-2F4C-8BCF-8DB86F5D2512}" presName="background3" presStyleLbl="node3" presStyleIdx="1" presStyleCnt="2"/>
      <dgm:spPr/>
    </dgm:pt>
    <dgm:pt modelId="{560C05AD-5FB1-D94B-B0EE-3AEC0E6178C9}" type="pres">
      <dgm:prSet presAssocID="{0E0BEB94-5946-2F4C-8BCF-8DB86F5D2512}" presName="text3" presStyleLbl="fgAcc3" presStyleIdx="1" presStyleCnt="2">
        <dgm:presLayoutVars>
          <dgm:chPref val="3"/>
        </dgm:presLayoutVars>
      </dgm:prSet>
      <dgm:spPr/>
    </dgm:pt>
    <dgm:pt modelId="{42796745-ED71-6246-B19F-A4B00961BE0C}" type="pres">
      <dgm:prSet presAssocID="{0E0BEB94-5946-2F4C-8BCF-8DB86F5D2512}" presName="hierChild4" presStyleCnt="0"/>
      <dgm:spPr/>
    </dgm:pt>
  </dgm:ptLst>
  <dgm:cxnLst>
    <dgm:cxn modelId="{C463C32F-4912-804B-BA12-C10ABD7FFB8D}" srcId="{98AE4072-F77B-E644-8EC3-A44242BAF959}" destId="{87930E8F-66FB-F24D-9A43-D34E6297C7FD}" srcOrd="0" destOrd="0" parTransId="{50BC9B20-80D7-2F4D-A09E-7ED0A09B1CB2}" sibTransId="{625227ED-4B6C-314C-B8FA-25ED872C1F69}"/>
    <dgm:cxn modelId="{685BFE3D-5F3E-6647-B62A-796ADF2FCF2F}" type="presOf" srcId="{F99755C1-F316-E14E-8541-48303104939E}" destId="{A3BF2B39-99C1-5341-A628-0809CD7118B1}" srcOrd="0" destOrd="0" presId="urn:microsoft.com/office/officeart/2005/8/layout/hierarchy1"/>
    <dgm:cxn modelId="{96896864-18A7-0547-908D-28792F0D81AB}" type="presOf" srcId="{219A4243-91B0-0D4D-8D93-E6C1610370BF}" destId="{319888DA-16AF-3940-9656-76E1E8BCC9D7}" srcOrd="0" destOrd="0" presId="urn:microsoft.com/office/officeart/2005/8/layout/hierarchy1"/>
    <dgm:cxn modelId="{787E406F-FE8A-F347-A3A7-D4E65B9BBD13}" srcId="{1035DEF2-1D2F-4242-950C-A99A67C59A8F}" destId="{0E0BEB94-5946-2F4C-8BCF-8DB86F5D2512}" srcOrd="0" destOrd="0" parTransId="{B7004A80-F4CF-444C-86EA-EE626C2BE442}" sibTransId="{A22F6465-5966-D84B-AF87-2BF6BCDC94AD}"/>
    <dgm:cxn modelId="{788E3750-A6E4-D64C-8359-FE7546404BBE}" srcId="{87930E8F-66FB-F24D-9A43-D34E6297C7FD}" destId="{4695AAD8-AD91-7D40-B4FC-00499CEDC716}" srcOrd="0" destOrd="0" parTransId="{04DA2B8C-ACEE-C941-9481-D8F43D789016}" sibTransId="{36365871-9C5D-3840-A1EE-9A75B4AF5B1D}"/>
    <dgm:cxn modelId="{0302FE86-E42D-A442-8E2D-0CA289ED61A7}" type="presOf" srcId="{B7004A80-F4CF-444C-86EA-EE626C2BE442}" destId="{03AABF04-8C9F-1346-AB4B-299758F2A5AC}" srcOrd="0" destOrd="0" presId="urn:microsoft.com/office/officeart/2005/8/layout/hierarchy1"/>
    <dgm:cxn modelId="{886F5A8D-FB22-0F48-BBB3-20605259D29E}" srcId="{4695AAD8-AD91-7D40-B4FC-00499CEDC716}" destId="{219A4243-91B0-0D4D-8D93-E6C1610370BF}" srcOrd="0" destOrd="0" parTransId="{F99755C1-F316-E14E-8541-48303104939E}" sibTransId="{25CA98A9-EE92-894B-829E-BA706E818CEB}"/>
    <dgm:cxn modelId="{4EE38091-2D8B-7D41-808B-C05C85EB1E90}" type="presOf" srcId="{4695AAD8-AD91-7D40-B4FC-00499CEDC716}" destId="{8581194E-B1F8-854E-9E64-152BD71530DA}" srcOrd="0" destOrd="0" presId="urn:microsoft.com/office/officeart/2005/8/layout/hierarchy1"/>
    <dgm:cxn modelId="{C62573A3-7859-7641-8D7E-F0311E49D03F}" type="presOf" srcId="{87930E8F-66FB-F24D-9A43-D34E6297C7FD}" destId="{22F77FF9-9B32-D442-BE62-24401B675670}" srcOrd="0" destOrd="0" presId="urn:microsoft.com/office/officeart/2005/8/layout/hierarchy1"/>
    <dgm:cxn modelId="{E60C05A8-5438-3F42-9FB7-97DB95F14F30}" type="presOf" srcId="{0E0BEB94-5946-2F4C-8BCF-8DB86F5D2512}" destId="{560C05AD-5FB1-D94B-B0EE-3AEC0E6178C9}" srcOrd="0" destOrd="0" presId="urn:microsoft.com/office/officeart/2005/8/layout/hierarchy1"/>
    <dgm:cxn modelId="{F4748DB6-F721-2E40-AF3B-70E1F33A8414}" type="presOf" srcId="{78B7C298-D99C-BC4A-B9C3-716FA65115AB}" destId="{08F647C8-2429-9C46-BFB6-CCC81EF660EE}" srcOrd="0" destOrd="0" presId="urn:microsoft.com/office/officeart/2005/8/layout/hierarchy1"/>
    <dgm:cxn modelId="{FE3ADCC6-B4FD-AE44-A17B-E00D5DC96E6E}" srcId="{87930E8F-66FB-F24D-9A43-D34E6297C7FD}" destId="{1035DEF2-1D2F-4242-950C-A99A67C59A8F}" srcOrd="1" destOrd="0" parTransId="{78B7C298-D99C-BC4A-B9C3-716FA65115AB}" sibTransId="{B45DD3AC-343D-A442-BC03-973B21307668}"/>
    <dgm:cxn modelId="{787086C9-7B75-B741-8B12-323867FC110F}" type="presOf" srcId="{1035DEF2-1D2F-4242-950C-A99A67C59A8F}" destId="{B5792EAB-C8CC-5E4A-AD28-67EC352D8E77}" srcOrd="0" destOrd="0" presId="urn:microsoft.com/office/officeart/2005/8/layout/hierarchy1"/>
    <dgm:cxn modelId="{4398D4E7-32CF-3F47-A30D-6CCA8A5D69A3}" type="presOf" srcId="{98AE4072-F77B-E644-8EC3-A44242BAF959}" destId="{48DE3BBB-5FB0-5549-9D06-E2A683113E94}" srcOrd="0" destOrd="0" presId="urn:microsoft.com/office/officeart/2005/8/layout/hierarchy1"/>
    <dgm:cxn modelId="{458BD1E8-D3AF-2442-8BC6-28D286DDC013}" type="presOf" srcId="{04DA2B8C-ACEE-C941-9481-D8F43D789016}" destId="{76338268-0505-AF49-8C0C-9B19AB44EA57}" srcOrd="0" destOrd="0" presId="urn:microsoft.com/office/officeart/2005/8/layout/hierarchy1"/>
    <dgm:cxn modelId="{704EB345-D501-9844-A84F-C43F4A7506C9}" type="presParOf" srcId="{48DE3BBB-5FB0-5549-9D06-E2A683113E94}" destId="{9E3052B4-0FD9-BB43-8731-6745FD5E7582}" srcOrd="0" destOrd="0" presId="urn:microsoft.com/office/officeart/2005/8/layout/hierarchy1"/>
    <dgm:cxn modelId="{AD83983D-DAC6-CA4E-8FBA-63110538E5BB}" type="presParOf" srcId="{9E3052B4-0FD9-BB43-8731-6745FD5E7582}" destId="{EE0D0BBB-C5FA-C44A-BCF0-A3A43F4910C9}" srcOrd="0" destOrd="0" presId="urn:microsoft.com/office/officeart/2005/8/layout/hierarchy1"/>
    <dgm:cxn modelId="{880AB6AB-3EDA-634C-8E04-833C758D1DE6}" type="presParOf" srcId="{EE0D0BBB-C5FA-C44A-BCF0-A3A43F4910C9}" destId="{1839A7A8-B27F-2946-BE3C-398441DF248B}" srcOrd="0" destOrd="0" presId="urn:microsoft.com/office/officeart/2005/8/layout/hierarchy1"/>
    <dgm:cxn modelId="{13FF19B5-44B6-EC4F-AD37-5FC9C1C049D0}" type="presParOf" srcId="{EE0D0BBB-C5FA-C44A-BCF0-A3A43F4910C9}" destId="{22F77FF9-9B32-D442-BE62-24401B675670}" srcOrd="1" destOrd="0" presId="urn:microsoft.com/office/officeart/2005/8/layout/hierarchy1"/>
    <dgm:cxn modelId="{D793D8BE-438B-724F-A550-4D2202911256}" type="presParOf" srcId="{9E3052B4-0FD9-BB43-8731-6745FD5E7582}" destId="{F152B7D9-8CA5-2944-B011-8120A955F98D}" srcOrd="1" destOrd="0" presId="urn:microsoft.com/office/officeart/2005/8/layout/hierarchy1"/>
    <dgm:cxn modelId="{570C12C0-CFEF-104C-8815-24ED49AE0E6D}" type="presParOf" srcId="{F152B7D9-8CA5-2944-B011-8120A955F98D}" destId="{76338268-0505-AF49-8C0C-9B19AB44EA57}" srcOrd="0" destOrd="0" presId="urn:microsoft.com/office/officeart/2005/8/layout/hierarchy1"/>
    <dgm:cxn modelId="{0BCD5B68-A185-7146-93B7-B6DF50018C7F}" type="presParOf" srcId="{F152B7D9-8CA5-2944-B011-8120A955F98D}" destId="{0ED46785-C589-E942-98DE-014255B306FE}" srcOrd="1" destOrd="0" presId="urn:microsoft.com/office/officeart/2005/8/layout/hierarchy1"/>
    <dgm:cxn modelId="{AB930C6B-FE28-554B-89F8-17478FC75B31}" type="presParOf" srcId="{0ED46785-C589-E942-98DE-014255B306FE}" destId="{9CA114A5-1BCC-B149-9A73-5D9F181698D8}" srcOrd="0" destOrd="0" presId="urn:microsoft.com/office/officeart/2005/8/layout/hierarchy1"/>
    <dgm:cxn modelId="{7FB33E2F-49BC-BB4A-8B37-7E50360209B8}" type="presParOf" srcId="{9CA114A5-1BCC-B149-9A73-5D9F181698D8}" destId="{D7579396-6052-5946-ABDC-400A65111B84}" srcOrd="0" destOrd="0" presId="urn:microsoft.com/office/officeart/2005/8/layout/hierarchy1"/>
    <dgm:cxn modelId="{41838657-CB0C-5A40-811B-8A9ECF0E2F5B}" type="presParOf" srcId="{9CA114A5-1BCC-B149-9A73-5D9F181698D8}" destId="{8581194E-B1F8-854E-9E64-152BD71530DA}" srcOrd="1" destOrd="0" presId="urn:microsoft.com/office/officeart/2005/8/layout/hierarchy1"/>
    <dgm:cxn modelId="{A1A146B9-C874-4E4D-B4D2-D7D2F744F51C}" type="presParOf" srcId="{0ED46785-C589-E942-98DE-014255B306FE}" destId="{FAE0BF81-C44E-7F40-81AE-93881D3CCC0E}" srcOrd="1" destOrd="0" presId="urn:microsoft.com/office/officeart/2005/8/layout/hierarchy1"/>
    <dgm:cxn modelId="{5484D2B8-37B4-5C4E-AB89-057E1BC0E746}" type="presParOf" srcId="{FAE0BF81-C44E-7F40-81AE-93881D3CCC0E}" destId="{A3BF2B39-99C1-5341-A628-0809CD7118B1}" srcOrd="0" destOrd="0" presId="urn:microsoft.com/office/officeart/2005/8/layout/hierarchy1"/>
    <dgm:cxn modelId="{2456C4E1-3518-F945-A7C3-1A93BCAF7F8F}" type="presParOf" srcId="{FAE0BF81-C44E-7F40-81AE-93881D3CCC0E}" destId="{31309DD4-1289-8C4B-B7C2-39E0083DB801}" srcOrd="1" destOrd="0" presId="urn:microsoft.com/office/officeart/2005/8/layout/hierarchy1"/>
    <dgm:cxn modelId="{FEBC363D-1BD1-C849-AF54-BDAA2ECC305A}" type="presParOf" srcId="{31309DD4-1289-8C4B-B7C2-39E0083DB801}" destId="{30ED9948-7B89-F44F-828A-B61739911AE6}" srcOrd="0" destOrd="0" presId="urn:microsoft.com/office/officeart/2005/8/layout/hierarchy1"/>
    <dgm:cxn modelId="{561D696D-0617-8947-98F1-2822D34BC8BA}" type="presParOf" srcId="{30ED9948-7B89-F44F-828A-B61739911AE6}" destId="{F9BC914F-03DF-FE43-BAF2-248CC08D8422}" srcOrd="0" destOrd="0" presId="urn:microsoft.com/office/officeart/2005/8/layout/hierarchy1"/>
    <dgm:cxn modelId="{455DCE11-96F4-7442-9C7A-FDB72D4A77DD}" type="presParOf" srcId="{30ED9948-7B89-F44F-828A-B61739911AE6}" destId="{319888DA-16AF-3940-9656-76E1E8BCC9D7}" srcOrd="1" destOrd="0" presId="urn:microsoft.com/office/officeart/2005/8/layout/hierarchy1"/>
    <dgm:cxn modelId="{35CF16C8-B4C9-5B4A-97B3-AEF2467A12C6}" type="presParOf" srcId="{31309DD4-1289-8C4B-B7C2-39E0083DB801}" destId="{96F7F785-D4E5-514F-96D4-A54FCA3C78D1}" srcOrd="1" destOrd="0" presId="urn:microsoft.com/office/officeart/2005/8/layout/hierarchy1"/>
    <dgm:cxn modelId="{5AA62EBB-517B-C944-9A5B-CED184C63156}" type="presParOf" srcId="{F152B7D9-8CA5-2944-B011-8120A955F98D}" destId="{08F647C8-2429-9C46-BFB6-CCC81EF660EE}" srcOrd="2" destOrd="0" presId="urn:microsoft.com/office/officeart/2005/8/layout/hierarchy1"/>
    <dgm:cxn modelId="{D1EFEDF5-45ED-D348-890F-51E5F665A093}" type="presParOf" srcId="{F152B7D9-8CA5-2944-B011-8120A955F98D}" destId="{842075A8-B6C1-1A48-9BE7-9D14B3EDF98D}" srcOrd="3" destOrd="0" presId="urn:microsoft.com/office/officeart/2005/8/layout/hierarchy1"/>
    <dgm:cxn modelId="{19E25E98-7016-AB4B-A984-51E2176B1D58}" type="presParOf" srcId="{842075A8-B6C1-1A48-9BE7-9D14B3EDF98D}" destId="{EE9FBB0A-517E-B34F-9ABF-D2C4501E14FE}" srcOrd="0" destOrd="0" presId="urn:microsoft.com/office/officeart/2005/8/layout/hierarchy1"/>
    <dgm:cxn modelId="{E28391C6-0F8F-664E-99EE-B0F7302C0092}" type="presParOf" srcId="{EE9FBB0A-517E-B34F-9ABF-D2C4501E14FE}" destId="{3C0EDC99-CB20-8640-A010-DB0A1A7E75AF}" srcOrd="0" destOrd="0" presId="urn:microsoft.com/office/officeart/2005/8/layout/hierarchy1"/>
    <dgm:cxn modelId="{92BA7409-DFF3-9646-876F-788F407C43D0}" type="presParOf" srcId="{EE9FBB0A-517E-B34F-9ABF-D2C4501E14FE}" destId="{B5792EAB-C8CC-5E4A-AD28-67EC352D8E77}" srcOrd="1" destOrd="0" presId="urn:microsoft.com/office/officeart/2005/8/layout/hierarchy1"/>
    <dgm:cxn modelId="{DB9000F1-598D-A14B-BB62-7E19FA9228EC}" type="presParOf" srcId="{842075A8-B6C1-1A48-9BE7-9D14B3EDF98D}" destId="{89E0AFF5-694C-534A-9AFE-FFBB7092FE89}" srcOrd="1" destOrd="0" presId="urn:microsoft.com/office/officeart/2005/8/layout/hierarchy1"/>
    <dgm:cxn modelId="{CE3E4BD1-D88D-1C4F-9EC6-1BAEE8D38AE8}" type="presParOf" srcId="{89E0AFF5-694C-534A-9AFE-FFBB7092FE89}" destId="{03AABF04-8C9F-1346-AB4B-299758F2A5AC}" srcOrd="0" destOrd="0" presId="urn:microsoft.com/office/officeart/2005/8/layout/hierarchy1"/>
    <dgm:cxn modelId="{8D2CA71E-0F8C-BA43-9BFD-B84CE9608910}" type="presParOf" srcId="{89E0AFF5-694C-534A-9AFE-FFBB7092FE89}" destId="{7B48EBC2-F5C7-7F4A-94DE-4DD49DACAF21}" srcOrd="1" destOrd="0" presId="urn:microsoft.com/office/officeart/2005/8/layout/hierarchy1"/>
    <dgm:cxn modelId="{7E486589-B34E-6448-829F-DA9DE602E9A0}" type="presParOf" srcId="{7B48EBC2-F5C7-7F4A-94DE-4DD49DACAF21}" destId="{8B33ED78-865F-1A49-8601-5778B931A926}" srcOrd="0" destOrd="0" presId="urn:microsoft.com/office/officeart/2005/8/layout/hierarchy1"/>
    <dgm:cxn modelId="{D517C2C0-B2A0-1D44-94F0-4873BDCFE0BB}" type="presParOf" srcId="{8B33ED78-865F-1A49-8601-5778B931A926}" destId="{9B9379ED-0AC4-B540-99BA-6048F8DA5435}" srcOrd="0" destOrd="0" presId="urn:microsoft.com/office/officeart/2005/8/layout/hierarchy1"/>
    <dgm:cxn modelId="{3E49901C-CC94-DF47-A6B1-F10D8BEF21BD}" type="presParOf" srcId="{8B33ED78-865F-1A49-8601-5778B931A926}" destId="{560C05AD-5FB1-D94B-B0EE-3AEC0E6178C9}" srcOrd="1" destOrd="0" presId="urn:microsoft.com/office/officeart/2005/8/layout/hierarchy1"/>
    <dgm:cxn modelId="{F22FEC8A-8A14-3F4C-8633-4009F27C4174}" type="presParOf" srcId="{7B48EBC2-F5C7-7F4A-94DE-4DD49DACAF21}" destId="{42796745-ED71-6246-B19F-A4B00961BE0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98C14-EC1A-C044-AC9A-2483F9CB7F7A}">
      <dsp:nvSpPr>
        <dsp:cNvPr id="0" name=""/>
        <dsp:cNvSpPr/>
      </dsp:nvSpPr>
      <dsp:spPr>
        <a:xfrm>
          <a:off x="0" y="254445"/>
          <a:ext cx="8839200" cy="1927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Data confidentiality</a:t>
          </a:r>
          <a:r>
            <a:rPr lang="fa-IR" sz="1800" kern="1200" dirty="0">
              <a:solidFill>
                <a:schemeClr val="tx2">
                  <a:lumMod val="10000"/>
                </a:schemeClr>
              </a:solidFill>
            </a:rPr>
            <a:t>(محرمانگی داده)</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a:t>Assures that private or </a:t>
          </a:r>
          <a:r>
            <a:rPr lang="en-US" sz="1600" b="1" kern="1200" dirty="0"/>
            <a:t>confidential</a:t>
          </a:r>
          <a:r>
            <a:rPr lang="en-US" sz="1600" kern="1200" dirty="0"/>
            <a:t> </a:t>
          </a:r>
          <a:r>
            <a:rPr lang="en-US" sz="1600" b="1" kern="1200" dirty="0"/>
            <a:t>information</a:t>
          </a:r>
          <a:r>
            <a:rPr lang="en-US" sz="1600" kern="1200" dirty="0"/>
            <a:t> is </a:t>
          </a:r>
          <a:r>
            <a:rPr lang="en-US" sz="1600" b="1" kern="1200" dirty="0"/>
            <a:t>not</a:t>
          </a:r>
          <a:r>
            <a:rPr lang="en-US" sz="1600" kern="1200" dirty="0"/>
            <a:t> made </a:t>
          </a:r>
          <a:r>
            <a:rPr lang="en-US" sz="1600" b="1" kern="1200" dirty="0"/>
            <a:t>available</a:t>
          </a:r>
          <a:r>
            <a:rPr lang="en-US" sz="1600" kern="1200" dirty="0"/>
            <a:t> or disclosed to unauthorized individuals</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Privacy</a:t>
          </a:r>
          <a:r>
            <a:rPr lang="fa-IR" sz="1800" kern="1200" dirty="0">
              <a:solidFill>
                <a:schemeClr val="tx2">
                  <a:lumMod val="10000"/>
                </a:schemeClr>
              </a:solidFill>
            </a:rPr>
            <a:t> (حریم خصوصی)</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a:t>Assures that </a:t>
          </a:r>
          <a:r>
            <a:rPr lang="en-US" sz="1600" b="1" kern="1200" dirty="0"/>
            <a:t>individuals control or influence what information related to them may be collected</a:t>
          </a:r>
          <a:r>
            <a:rPr lang="en-US" sz="1600" kern="1200" dirty="0"/>
            <a:t> and stored and by whom and to whom that information may be disclosed</a:t>
          </a:r>
        </a:p>
      </dsp:txBody>
      <dsp:txXfrm>
        <a:off x="0" y="254445"/>
        <a:ext cx="8839200" cy="1927800"/>
      </dsp:txXfrm>
    </dsp:sp>
    <dsp:sp modelId="{6049758F-6852-7E48-A5F6-439FA44B34F9}">
      <dsp:nvSpPr>
        <dsp:cNvPr id="0" name=""/>
        <dsp:cNvSpPr/>
      </dsp:nvSpPr>
      <dsp:spPr>
        <a:xfrm>
          <a:off x="441960" y="36194"/>
          <a:ext cx="2834651" cy="306810"/>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Confidentiality</a:t>
          </a:r>
        </a:p>
      </dsp:txBody>
      <dsp:txXfrm>
        <a:off x="456937" y="51171"/>
        <a:ext cx="2804697" cy="276856"/>
      </dsp:txXfrm>
    </dsp:sp>
    <dsp:sp modelId="{4DA3C829-4C77-2E4B-ACF0-22E49FD0F419}">
      <dsp:nvSpPr>
        <dsp:cNvPr id="0" name=""/>
        <dsp:cNvSpPr/>
      </dsp:nvSpPr>
      <dsp:spPr>
        <a:xfrm>
          <a:off x="0" y="2435492"/>
          <a:ext cx="88392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Data integrity</a:t>
          </a:r>
        </a:p>
        <a:p>
          <a:pPr marL="342900" lvl="2" indent="-171450" algn="l" defTabSz="711200" rtl="0">
            <a:lnSpc>
              <a:spcPct val="90000"/>
            </a:lnSpc>
            <a:spcBef>
              <a:spcPct val="0"/>
            </a:spcBef>
            <a:spcAft>
              <a:spcPct val="15000"/>
            </a:spcAft>
            <a:buChar char="•"/>
          </a:pPr>
          <a:r>
            <a:rPr lang="en-US" sz="1600" kern="1200" dirty="0"/>
            <a:t>Assures that information and programs are changed only in a specified and authorized manner</a:t>
          </a:r>
        </a:p>
        <a:p>
          <a:pPr marL="171450" lvl="1" indent="-171450" algn="l" defTabSz="800100" rtl="0">
            <a:lnSpc>
              <a:spcPct val="90000"/>
            </a:lnSpc>
            <a:spcBef>
              <a:spcPct val="0"/>
            </a:spcBef>
            <a:spcAft>
              <a:spcPct val="15000"/>
            </a:spcAft>
            <a:buChar char="•"/>
          </a:pPr>
          <a:r>
            <a:rPr lang="en-US" sz="1800" kern="1200" dirty="0">
              <a:solidFill>
                <a:schemeClr val="tx2">
                  <a:lumMod val="10000"/>
                </a:schemeClr>
              </a:solidFill>
            </a:rPr>
            <a:t>System integrity</a:t>
          </a:r>
        </a:p>
        <a:p>
          <a:pPr marL="342900" lvl="2" indent="-171450" algn="l" defTabSz="711200" rtl="0">
            <a:lnSpc>
              <a:spcPct val="90000"/>
            </a:lnSpc>
            <a:spcBef>
              <a:spcPct val="0"/>
            </a:spcBef>
            <a:spcAft>
              <a:spcPct val="15000"/>
            </a:spcAft>
            <a:buChar char="•"/>
          </a:pPr>
          <a:r>
            <a:rPr lang="en-US" sz="1600" kern="1200" dirty="0"/>
            <a:t>Assures that a system performs its intended function in an unimpaired manner, free from deliberate or inadvertent unauthorized manipulation of the system</a:t>
          </a:r>
        </a:p>
      </dsp:txBody>
      <dsp:txXfrm>
        <a:off x="0" y="2435492"/>
        <a:ext cx="8839200" cy="1701000"/>
      </dsp:txXfrm>
    </dsp:sp>
    <dsp:sp modelId="{D865B79C-0930-C042-ADB5-25A0D1DA2B7F}">
      <dsp:nvSpPr>
        <dsp:cNvPr id="0" name=""/>
        <dsp:cNvSpPr/>
      </dsp:nvSpPr>
      <dsp:spPr>
        <a:xfrm>
          <a:off x="441960" y="2214645"/>
          <a:ext cx="2834651" cy="309407"/>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Integrity</a:t>
          </a:r>
        </a:p>
      </dsp:txBody>
      <dsp:txXfrm>
        <a:off x="457064" y="2229749"/>
        <a:ext cx="2804443" cy="279199"/>
      </dsp:txXfrm>
    </dsp:sp>
    <dsp:sp modelId="{CC27436A-1E4D-D84D-A7FC-05F0DE392564}">
      <dsp:nvSpPr>
        <dsp:cNvPr id="0" name=""/>
        <dsp:cNvSpPr/>
      </dsp:nvSpPr>
      <dsp:spPr>
        <a:xfrm>
          <a:off x="0" y="4408305"/>
          <a:ext cx="8839200" cy="737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24968"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a:t>Assures that systems work promptly and service is not denied to authorized users</a:t>
          </a:r>
        </a:p>
      </dsp:txBody>
      <dsp:txXfrm>
        <a:off x="0" y="4408305"/>
        <a:ext cx="8839200" cy="737100"/>
      </dsp:txXfrm>
    </dsp:sp>
    <dsp:sp modelId="{667DCDD7-116F-2549-8EDA-F2F25FC22E3F}">
      <dsp:nvSpPr>
        <dsp:cNvPr id="0" name=""/>
        <dsp:cNvSpPr/>
      </dsp:nvSpPr>
      <dsp:spPr>
        <a:xfrm>
          <a:off x="441960" y="4168892"/>
          <a:ext cx="2834651" cy="327973"/>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rtl="0">
            <a:lnSpc>
              <a:spcPct val="90000"/>
            </a:lnSpc>
            <a:spcBef>
              <a:spcPct val="0"/>
            </a:spcBef>
            <a:spcAft>
              <a:spcPct val="35000"/>
            </a:spcAft>
            <a:buNone/>
          </a:pPr>
          <a:r>
            <a:rPr lang="en-US" sz="2400" kern="1200" dirty="0">
              <a:effectLst>
                <a:outerShdw blurRad="38100" dist="38100" dir="2700000" algn="tl">
                  <a:srgbClr val="000000">
                    <a:alpha val="43137"/>
                  </a:srgbClr>
                </a:outerShdw>
              </a:effectLst>
            </a:rPr>
            <a:t>Availability</a:t>
          </a:r>
        </a:p>
      </dsp:txBody>
      <dsp:txXfrm>
        <a:off x="457970" y="4184902"/>
        <a:ext cx="2802631" cy="295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95006-FA94-7A4E-9FF4-7CC079766FD1}">
      <dsp:nvSpPr>
        <dsp:cNvPr id="0" name=""/>
        <dsp:cNvSpPr/>
      </dsp:nvSpPr>
      <dsp:spPr>
        <a:xfrm rot="16200000">
          <a:off x="-454988"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rtl="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Authenticity</a:t>
          </a:r>
        </a:p>
        <a:p>
          <a:pPr marL="228600" lvl="1" indent="-228600" algn="l" defTabSz="1155700" rtl="0">
            <a:lnSpc>
              <a:spcPct val="90000"/>
            </a:lnSpc>
            <a:spcBef>
              <a:spcPct val="0"/>
            </a:spcBef>
            <a:spcAft>
              <a:spcPct val="15000"/>
            </a:spcAft>
            <a:buChar char="•"/>
          </a:pPr>
          <a:r>
            <a:rPr lang="en-US" sz="2600" kern="1200" dirty="0">
              <a:effectLst>
                <a:outerShdw blurRad="38100" dist="38100" dir="2700000" algn="tl">
                  <a:srgbClr val="000000">
                    <a:alpha val="43137"/>
                  </a:srgbClr>
                </a:outerShdw>
              </a:effectLst>
            </a:rPr>
            <a:t>Verifying that users are who they say they are and that each input arriving at the system came from a trusted source </a:t>
          </a:r>
        </a:p>
      </dsp:txBody>
      <dsp:txXfrm rot="5400000">
        <a:off x="3790" y="912494"/>
        <a:ext cx="3644920" cy="2737485"/>
      </dsp:txXfrm>
    </dsp:sp>
    <dsp:sp modelId="{6FA73AC8-DAA8-CE41-8208-3A234E80FA0C}">
      <dsp:nvSpPr>
        <dsp:cNvPr id="0" name=""/>
        <dsp:cNvSpPr/>
      </dsp:nvSpPr>
      <dsp:spPr>
        <a:xfrm rot="16200000">
          <a:off x="3463301"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1739" bIns="0" numCol="1" spcCol="1270" anchor="t" anchorCtr="0">
          <a:noAutofit/>
        </a:bodyPr>
        <a:lstStyle/>
        <a:p>
          <a:pPr marL="0" lvl="0" indent="0" algn="l" defTabSz="1466850" rtl="0">
            <a:lnSpc>
              <a:spcPct val="90000"/>
            </a:lnSpc>
            <a:spcBef>
              <a:spcPct val="0"/>
            </a:spcBef>
            <a:spcAft>
              <a:spcPct val="35000"/>
            </a:spcAft>
            <a:buNone/>
          </a:pPr>
          <a:r>
            <a:rPr lang="en-US" sz="3300" kern="1200" dirty="0">
              <a:effectLst>
                <a:outerShdw blurRad="38100" dist="38100" dir="2700000" algn="tl">
                  <a:srgbClr val="000000">
                    <a:alpha val="43137"/>
                  </a:srgbClr>
                </a:outerShdw>
              </a:effectLst>
            </a:rPr>
            <a:t>Accountability</a:t>
          </a:r>
        </a:p>
        <a:p>
          <a:pPr marL="228600" lvl="1" indent="-228600" algn="l" defTabSz="1155700" rtl="0">
            <a:lnSpc>
              <a:spcPct val="90000"/>
            </a:lnSpc>
            <a:spcBef>
              <a:spcPct val="0"/>
            </a:spcBef>
            <a:spcAft>
              <a:spcPct val="15000"/>
            </a:spcAft>
            <a:buChar char="•"/>
          </a:pPr>
          <a:r>
            <a:rPr lang="en-US" sz="2600" kern="1200" dirty="0">
              <a:effectLst>
                <a:outerShdw blurRad="38100" dist="38100" dir="2700000" algn="tl">
                  <a:srgbClr val="000000">
                    <a:alpha val="43137"/>
                  </a:srgbClr>
                </a:outerShdw>
              </a:effectLst>
            </a:rPr>
            <a:t>The security goal that generates the requirement for actions of an entity to be traced uniquely to that entity</a:t>
          </a:r>
        </a:p>
      </dsp:txBody>
      <dsp:txXfrm rot="5400000">
        <a:off x="3922079" y="912494"/>
        <a:ext cx="3644920" cy="2737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DBAC6-25DB-7848-AE10-A620F7695C2D}">
      <dsp:nvSpPr>
        <dsp:cNvPr id="0" name=""/>
        <dsp:cNvSpPr/>
      </dsp:nvSpPr>
      <dsp:spPr>
        <a:xfrm rot="10800000">
          <a:off x="2931157" y="0"/>
          <a:ext cx="5603242"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severe or catastrophic adverse effect on organizational operations, organizational assets, or individuals </a:t>
          </a:r>
        </a:p>
      </dsp:txBody>
      <dsp:txXfrm rot="10800000">
        <a:off x="3898389" y="0"/>
        <a:ext cx="4636010" cy="1701799"/>
      </dsp:txXfrm>
    </dsp:sp>
    <dsp:sp modelId="{323F2C42-63B1-9D46-8116-55010DB641B3}">
      <dsp:nvSpPr>
        <dsp:cNvPr id="0" name=""/>
        <dsp:cNvSpPr/>
      </dsp:nvSpPr>
      <dsp:spPr>
        <a:xfrm>
          <a:off x="1905002" y="0"/>
          <a:ext cx="1993387" cy="1701799"/>
        </a:xfrm>
        <a:prstGeom prst="trapezoid">
          <a:avLst>
            <a:gd name="adj" fmla="val 56836"/>
          </a:avLst>
        </a:prstGeom>
        <a:solidFill>
          <a:schemeClr val="accent6">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rtl="0">
            <a:lnSpc>
              <a:spcPct val="90000"/>
            </a:lnSpc>
            <a:spcBef>
              <a:spcPct val="0"/>
            </a:spcBef>
            <a:spcAft>
              <a:spcPct val="35000"/>
            </a:spcAft>
            <a:buNone/>
          </a:pPr>
          <a:r>
            <a:rPr lang="en-US" sz="3400" kern="1200" dirty="0"/>
            <a:t>High</a:t>
          </a:r>
        </a:p>
      </dsp:txBody>
      <dsp:txXfrm>
        <a:off x="1905002" y="0"/>
        <a:ext cx="1993387" cy="1701799"/>
      </dsp:txXfrm>
    </dsp:sp>
    <dsp:sp modelId="{EDEB3454-1F7E-594F-B14B-175BDB7A3CA0}">
      <dsp:nvSpPr>
        <dsp:cNvPr id="0" name=""/>
        <dsp:cNvSpPr/>
      </dsp:nvSpPr>
      <dsp:spPr>
        <a:xfrm rot="10800000">
          <a:off x="3868928" y="1701799"/>
          <a:ext cx="4665472"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serious adverse effect on organizational operations, organizational assets, or individuals</a:t>
          </a:r>
        </a:p>
      </dsp:txBody>
      <dsp:txXfrm rot="10800000">
        <a:off x="4836160" y="1701799"/>
        <a:ext cx="3698240" cy="1701799"/>
      </dsp:txXfrm>
    </dsp:sp>
    <dsp:sp modelId="{BD8A4DA2-4774-2747-9C4E-431FEDEE116B}">
      <dsp:nvSpPr>
        <dsp:cNvPr id="0" name=""/>
        <dsp:cNvSpPr/>
      </dsp:nvSpPr>
      <dsp:spPr>
        <a:xfrm>
          <a:off x="967232" y="1701799"/>
          <a:ext cx="3868928" cy="1701799"/>
        </a:xfrm>
        <a:prstGeom prst="trapezoid">
          <a:avLst>
            <a:gd name="adj" fmla="val 56836"/>
          </a:avLst>
        </a:prstGeom>
        <a:solidFill>
          <a:schemeClr val="accent2">
            <a:lumMod val="75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rtl="0">
            <a:lnSpc>
              <a:spcPct val="90000"/>
            </a:lnSpc>
            <a:spcBef>
              <a:spcPct val="0"/>
            </a:spcBef>
            <a:spcAft>
              <a:spcPct val="35000"/>
            </a:spcAft>
            <a:buNone/>
          </a:pPr>
          <a:r>
            <a:rPr lang="en-US" sz="4500" kern="1200" dirty="0"/>
            <a:t>Moderate</a:t>
          </a:r>
        </a:p>
      </dsp:txBody>
      <dsp:txXfrm>
        <a:off x="1644294" y="1701799"/>
        <a:ext cx="2514803" cy="1701799"/>
      </dsp:txXfrm>
    </dsp:sp>
    <dsp:sp modelId="{63798C49-604C-6D4F-B502-7E4BA45356A1}">
      <dsp:nvSpPr>
        <dsp:cNvPr id="0" name=""/>
        <dsp:cNvSpPr/>
      </dsp:nvSpPr>
      <dsp:spPr>
        <a:xfrm rot="10800000">
          <a:off x="4836160" y="3403599"/>
          <a:ext cx="3698240"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The loss could be expected to have a limited adverse effect on organizational operations, organizational assets, or individuals</a:t>
          </a:r>
        </a:p>
        <a:p>
          <a:pPr marL="171450" lvl="1" indent="-171450" algn="l" defTabSz="711200" rtl="0">
            <a:lnSpc>
              <a:spcPct val="90000"/>
            </a:lnSpc>
            <a:spcBef>
              <a:spcPct val="0"/>
            </a:spcBef>
            <a:spcAft>
              <a:spcPct val="15000"/>
            </a:spcAft>
            <a:buChar char="•"/>
          </a:pPr>
          <a:endParaRPr lang="en-US" sz="1600" kern="1200" dirty="0"/>
        </a:p>
      </dsp:txBody>
      <dsp:txXfrm rot="10800000">
        <a:off x="5803392" y="3403599"/>
        <a:ext cx="2731008" cy="1701799"/>
      </dsp:txXfrm>
    </dsp:sp>
    <dsp:sp modelId="{680880A8-997B-A541-ADD6-12677C70DBB4}">
      <dsp:nvSpPr>
        <dsp:cNvPr id="0" name=""/>
        <dsp:cNvSpPr/>
      </dsp:nvSpPr>
      <dsp:spPr>
        <a:xfrm>
          <a:off x="0" y="3403599"/>
          <a:ext cx="5803392" cy="1701799"/>
        </a:xfrm>
        <a:prstGeom prst="trapezoid">
          <a:avLst>
            <a:gd name="adj" fmla="val 56836"/>
          </a:avLst>
        </a:prstGeom>
        <a:solidFill>
          <a:schemeClr val="bg1">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rtl="0">
            <a:lnSpc>
              <a:spcPct val="90000"/>
            </a:lnSpc>
            <a:spcBef>
              <a:spcPct val="0"/>
            </a:spcBef>
            <a:spcAft>
              <a:spcPct val="35000"/>
            </a:spcAft>
            <a:buNone/>
          </a:pPr>
          <a:r>
            <a:rPr lang="en-US" sz="4500" kern="1200" dirty="0"/>
            <a:t>Low</a:t>
          </a:r>
        </a:p>
      </dsp:txBody>
      <dsp:txXfrm>
        <a:off x="1015593" y="3403599"/>
        <a:ext cx="3772204" cy="1701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AF64B-A620-0C45-B247-92C87E1A3C8C}">
      <dsp:nvSpPr>
        <dsp:cNvPr id="0" name=""/>
        <dsp:cNvSpPr/>
      </dsp:nvSpPr>
      <dsp:spPr>
        <a:xfrm>
          <a:off x="1041"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i="0" kern="1200" dirty="0"/>
            <a:t>Confidentiality</a:t>
          </a:r>
          <a:r>
            <a:rPr lang="en-US" sz="1400" kern="1200" dirty="0"/>
            <a:t> </a:t>
          </a:r>
        </a:p>
      </dsp:txBody>
      <dsp:txXfrm>
        <a:off x="1041" y="0"/>
        <a:ext cx="2708671" cy="1508760"/>
      </dsp:txXfrm>
    </dsp:sp>
    <dsp:sp modelId="{A0B257B1-4772-E04B-B67D-0B8E72B82E14}">
      <dsp:nvSpPr>
        <dsp:cNvPr id="0" name=""/>
        <dsp:cNvSpPr/>
      </dsp:nvSpPr>
      <dsp:spPr>
        <a:xfrm>
          <a:off x="230563" y="1280826"/>
          <a:ext cx="2166937" cy="1644041"/>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Student grade information is an asset whose confidentiality is considered to be highly important by students</a:t>
          </a:r>
        </a:p>
      </dsp:txBody>
      <dsp:txXfrm>
        <a:off x="278715" y="1328978"/>
        <a:ext cx="2070633" cy="1547737"/>
      </dsp:txXfrm>
    </dsp:sp>
    <dsp:sp modelId="{8AAEFCBD-DCF7-3A40-81C8-F39E2CD36756}">
      <dsp:nvSpPr>
        <dsp:cNvPr id="0" name=""/>
        <dsp:cNvSpPr/>
      </dsp:nvSpPr>
      <dsp:spPr>
        <a:xfrm>
          <a:off x="158556" y="3314002"/>
          <a:ext cx="2393642" cy="1462645"/>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rtl="0">
            <a:lnSpc>
              <a:spcPct val="90000"/>
            </a:lnSpc>
            <a:spcBef>
              <a:spcPct val="0"/>
            </a:spcBef>
            <a:spcAft>
              <a:spcPct val="35000"/>
            </a:spcAft>
            <a:buNone/>
          </a:pPr>
          <a:r>
            <a:rPr lang="en-US" sz="2000" kern="1200" dirty="0"/>
            <a:t>Regulated by the Family Educational Rights and Privacy Act (FERPA)</a:t>
          </a:r>
        </a:p>
      </dsp:txBody>
      <dsp:txXfrm>
        <a:off x="201395" y="3356841"/>
        <a:ext cx="2307964" cy="1376967"/>
      </dsp:txXfrm>
    </dsp:sp>
    <dsp:sp modelId="{5B96D207-34DF-0F4C-8BB6-6CEB0EF67ADA}">
      <dsp:nvSpPr>
        <dsp:cNvPr id="0" name=""/>
        <dsp:cNvSpPr/>
      </dsp:nvSpPr>
      <dsp:spPr>
        <a:xfrm>
          <a:off x="2912864"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kern="1200" dirty="0"/>
            <a:t>Integrity</a:t>
          </a:r>
        </a:p>
      </dsp:txBody>
      <dsp:txXfrm>
        <a:off x="2912864" y="0"/>
        <a:ext cx="2708671" cy="1508760"/>
      </dsp:txXfrm>
    </dsp:sp>
    <dsp:sp modelId="{9A869599-A3BA-2140-965B-480788ED7672}">
      <dsp:nvSpPr>
        <dsp:cNvPr id="0" name=""/>
        <dsp:cNvSpPr/>
      </dsp:nvSpPr>
      <dsp:spPr>
        <a:xfrm>
          <a:off x="3053975" y="1168218"/>
          <a:ext cx="2433167" cy="1478330"/>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Patient information stored in a database – inaccurate information could result in serious harm or death to a patient and expose the hospital to massive liability</a:t>
          </a:r>
        </a:p>
      </dsp:txBody>
      <dsp:txXfrm>
        <a:off x="3097274" y="1211517"/>
        <a:ext cx="2346569" cy="1391732"/>
      </dsp:txXfrm>
    </dsp:sp>
    <dsp:sp modelId="{B2B9CB2D-DEBC-5E45-BCC2-2317E85CF5BE}">
      <dsp:nvSpPr>
        <dsp:cNvPr id="0" name=""/>
        <dsp:cNvSpPr/>
      </dsp:nvSpPr>
      <dsp:spPr>
        <a:xfrm>
          <a:off x="3110878" y="2816184"/>
          <a:ext cx="2310952" cy="1087539"/>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 Web site that offers a forum to registered users to discuss some specific topic would be assigned a moderate level of integrity</a:t>
          </a:r>
        </a:p>
      </dsp:txBody>
      <dsp:txXfrm>
        <a:off x="3142731" y="2848037"/>
        <a:ext cx="2247246" cy="1023833"/>
      </dsp:txXfrm>
    </dsp:sp>
    <dsp:sp modelId="{20DD891D-54C2-1049-9497-5E2B68136E99}">
      <dsp:nvSpPr>
        <dsp:cNvPr id="0" name=""/>
        <dsp:cNvSpPr/>
      </dsp:nvSpPr>
      <dsp:spPr>
        <a:xfrm>
          <a:off x="3110878" y="4130890"/>
          <a:ext cx="2312642" cy="646577"/>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An example of a low-integrity requirement is an anonymous online poll</a:t>
          </a:r>
        </a:p>
      </dsp:txBody>
      <dsp:txXfrm>
        <a:off x="3129816" y="4149828"/>
        <a:ext cx="2274766" cy="608701"/>
      </dsp:txXfrm>
    </dsp:sp>
    <dsp:sp modelId="{F31C69FC-F97D-C847-A4D6-679EEDFECE0D}">
      <dsp:nvSpPr>
        <dsp:cNvPr id="0" name=""/>
        <dsp:cNvSpPr/>
      </dsp:nvSpPr>
      <dsp:spPr>
        <a:xfrm>
          <a:off x="5824686"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1" i="0" kern="1200" dirty="0"/>
            <a:t>Availability</a:t>
          </a:r>
        </a:p>
      </dsp:txBody>
      <dsp:txXfrm>
        <a:off x="5824686" y="0"/>
        <a:ext cx="2708671" cy="1508760"/>
      </dsp:txXfrm>
    </dsp:sp>
    <dsp:sp modelId="{362B08EA-3F81-CB4A-B772-E14DBE4CD014}">
      <dsp:nvSpPr>
        <dsp:cNvPr id="0" name=""/>
        <dsp:cNvSpPr/>
      </dsp:nvSpPr>
      <dsp:spPr>
        <a:xfrm>
          <a:off x="6095553" y="1509189"/>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The more critical a component or service, the higher the level of availability required</a:t>
          </a:r>
        </a:p>
      </dsp:txBody>
      <dsp:txXfrm>
        <a:off x="6124492" y="1538128"/>
        <a:ext cx="2109059" cy="930158"/>
      </dsp:txXfrm>
    </dsp:sp>
    <dsp:sp modelId="{63DBCA6F-433F-F94D-A40C-40EAF6EC76AE}">
      <dsp:nvSpPr>
        <dsp:cNvPr id="0" name=""/>
        <dsp:cNvSpPr/>
      </dsp:nvSpPr>
      <dsp:spPr>
        <a:xfrm>
          <a:off x="6095553" y="2649231"/>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 moderate availability requirement is a public Web site for a university</a:t>
          </a:r>
        </a:p>
      </dsp:txBody>
      <dsp:txXfrm>
        <a:off x="6124492" y="2678170"/>
        <a:ext cx="2109059" cy="930158"/>
      </dsp:txXfrm>
    </dsp:sp>
    <dsp:sp modelId="{869AD6AC-C370-714E-AA4A-B92F8AEBFD68}">
      <dsp:nvSpPr>
        <dsp:cNvPr id="0" name=""/>
        <dsp:cNvSpPr/>
      </dsp:nvSpPr>
      <dsp:spPr>
        <a:xfrm>
          <a:off x="6095553" y="3789273"/>
          <a:ext cx="2166937" cy="98803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t>An online telephone directory lookup application would be classified as a low-availability requirement</a:t>
          </a:r>
        </a:p>
      </dsp:txBody>
      <dsp:txXfrm>
        <a:off x="6124492" y="3818212"/>
        <a:ext cx="2109059" cy="9301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287F-54BE-A94E-BE50-7A86606A3A77}">
      <dsp:nvSpPr>
        <dsp:cNvPr id="0" name=""/>
        <dsp:cNvSpPr/>
      </dsp:nvSpPr>
      <dsp:spPr>
        <a:xfrm rot="5400000">
          <a:off x="2434126" y="-1151157"/>
          <a:ext cx="1182141" cy="34872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Takes place when one entity pretends to be a different entity</a:t>
          </a:r>
        </a:p>
        <a:p>
          <a:pPr marL="114300" lvl="1" indent="-114300" algn="l" defTabSz="666750" rtl="0">
            <a:lnSpc>
              <a:spcPct val="90000"/>
            </a:lnSpc>
            <a:spcBef>
              <a:spcPct val="0"/>
            </a:spcBef>
            <a:spcAft>
              <a:spcPct val="15000"/>
            </a:spcAft>
            <a:buChar char="•"/>
          </a:pPr>
          <a:r>
            <a:rPr lang="en-US" sz="1500" kern="1200" dirty="0"/>
            <a:t>Usually includes one of the other forms of active attack (</a:t>
          </a:r>
          <a:r>
            <a:rPr lang="en-US" sz="1500" kern="1200" dirty="0">
              <a:latin typeface="Arial" pitchFamily="-1" charset="0"/>
              <a:ea typeface="ＭＳ Ｐゴシック" pitchFamily="-1" charset="-128"/>
              <a:cs typeface="ＭＳ Ｐゴシック" pitchFamily="-1" charset="-128"/>
            </a:rPr>
            <a:t>path 2 active</a:t>
          </a:r>
          <a:r>
            <a:rPr lang="en-US" sz="1500" kern="1200" dirty="0"/>
            <a:t>)</a:t>
          </a:r>
        </a:p>
      </dsp:txBody>
      <dsp:txXfrm rot="-5400000">
        <a:off x="1281578" y="59098"/>
        <a:ext cx="3429531" cy="1066727"/>
      </dsp:txXfrm>
    </dsp:sp>
    <dsp:sp modelId="{44488AAB-A78F-8047-B4DF-837F0C5AD89D}">
      <dsp:nvSpPr>
        <dsp:cNvPr id="0" name=""/>
        <dsp:cNvSpPr/>
      </dsp:nvSpPr>
      <dsp:spPr>
        <a:xfrm>
          <a:off x="479" y="176066"/>
          <a:ext cx="1281097" cy="83278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Masquerade</a:t>
          </a:r>
        </a:p>
      </dsp:txBody>
      <dsp:txXfrm>
        <a:off x="41132" y="216719"/>
        <a:ext cx="1199791" cy="751483"/>
      </dsp:txXfrm>
    </dsp:sp>
    <dsp:sp modelId="{E9892E3E-9DF2-BD4B-A6CD-F416208DABBC}">
      <dsp:nvSpPr>
        <dsp:cNvPr id="0" name=""/>
        <dsp:cNvSpPr/>
      </dsp:nvSpPr>
      <dsp:spPr>
        <a:xfrm rot="5400000">
          <a:off x="2434126" y="104868"/>
          <a:ext cx="1182141" cy="34872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Involves the passive capture of a data unit and its subsequent retransmission to produce an unauthorized effect( paths 1,2,3 active)</a:t>
          </a:r>
        </a:p>
      </dsp:txBody>
      <dsp:txXfrm rot="-5400000">
        <a:off x="1281578" y="1315124"/>
        <a:ext cx="3429531" cy="1066727"/>
      </dsp:txXfrm>
    </dsp:sp>
    <dsp:sp modelId="{0E6340F7-C0A4-1F48-82F3-FF986F32634E}">
      <dsp:nvSpPr>
        <dsp:cNvPr id="0" name=""/>
        <dsp:cNvSpPr/>
      </dsp:nvSpPr>
      <dsp:spPr>
        <a:xfrm>
          <a:off x="479" y="1432092"/>
          <a:ext cx="1281097" cy="83278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Replay</a:t>
          </a:r>
        </a:p>
      </dsp:txBody>
      <dsp:txXfrm>
        <a:off x="41132" y="1472745"/>
        <a:ext cx="1199791" cy="751483"/>
      </dsp:txXfrm>
    </dsp:sp>
    <dsp:sp modelId="{9EB773CD-5155-AE49-A39A-DB646F837512}">
      <dsp:nvSpPr>
        <dsp:cNvPr id="0" name=""/>
        <dsp:cNvSpPr/>
      </dsp:nvSpPr>
      <dsp:spPr>
        <a:xfrm rot="5400000">
          <a:off x="2434126" y="1360893"/>
          <a:ext cx="1182141" cy="34872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Some portion of a legitimate message is altered, or messages are delayed or reordered to produce an unauthorized effect (path 1 and 2 active)</a:t>
          </a:r>
        </a:p>
      </dsp:txBody>
      <dsp:txXfrm rot="-5400000">
        <a:off x="1281578" y="2571149"/>
        <a:ext cx="3429531" cy="1066727"/>
      </dsp:txXfrm>
    </dsp:sp>
    <dsp:sp modelId="{2CDB3922-7DE2-9442-911D-A27BD9574D07}">
      <dsp:nvSpPr>
        <dsp:cNvPr id="0" name=""/>
        <dsp:cNvSpPr/>
      </dsp:nvSpPr>
      <dsp:spPr>
        <a:xfrm>
          <a:off x="479" y="2688118"/>
          <a:ext cx="1281097" cy="83278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Modification of messages </a:t>
          </a:r>
        </a:p>
      </dsp:txBody>
      <dsp:txXfrm>
        <a:off x="41132" y="2728771"/>
        <a:ext cx="1199791" cy="751483"/>
      </dsp:txXfrm>
    </dsp:sp>
    <dsp:sp modelId="{AF865629-E949-B24E-AF0F-CDFF322825BD}">
      <dsp:nvSpPr>
        <dsp:cNvPr id="0" name=""/>
        <dsp:cNvSpPr/>
      </dsp:nvSpPr>
      <dsp:spPr>
        <a:xfrm rot="5400000">
          <a:off x="2434126" y="2616919"/>
          <a:ext cx="1182141" cy="348723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a:t>Prevents or inhibits the normal use or management of communications facilities (path 3 active)</a:t>
          </a:r>
        </a:p>
      </dsp:txBody>
      <dsp:txXfrm rot="-5400000">
        <a:off x="1281578" y="3827175"/>
        <a:ext cx="3429531" cy="1066727"/>
      </dsp:txXfrm>
    </dsp:sp>
    <dsp:sp modelId="{4060CB25-2046-3047-B345-AC66DC2A7D59}">
      <dsp:nvSpPr>
        <dsp:cNvPr id="0" name=""/>
        <dsp:cNvSpPr/>
      </dsp:nvSpPr>
      <dsp:spPr>
        <a:xfrm>
          <a:off x="479" y="3944143"/>
          <a:ext cx="1281097" cy="832789"/>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rtl="0">
            <a:lnSpc>
              <a:spcPct val="90000"/>
            </a:lnSpc>
            <a:spcBef>
              <a:spcPct val="0"/>
            </a:spcBef>
            <a:spcAft>
              <a:spcPct val="35000"/>
            </a:spcAft>
            <a:buNone/>
          </a:pPr>
          <a:r>
            <a:rPr lang="en-US" sz="1400" kern="1200" dirty="0">
              <a:effectLst>
                <a:outerShdw blurRad="38100" dist="38100" dir="2700000" algn="tl">
                  <a:srgbClr val="000000">
                    <a:alpha val="43137"/>
                  </a:srgbClr>
                </a:outerShdw>
              </a:effectLst>
            </a:rPr>
            <a:t>Denial of service</a:t>
          </a:r>
        </a:p>
      </dsp:txBody>
      <dsp:txXfrm>
        <a:off x="41132" y="3984796"/>
        <a:ext cx="1199791" cy="7514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F287F-54BE-A94E-BE50-7A86606A3A77}">
      <dsp:nvSpPr>
        <dsp:cNvPr id="0" name=""/>
        <dsp:cNvSpPr/>
      </dsp:nvSpPr>
      <dsp:spPr>
        <a:xfrm rot="5400000">
          <a:off x="4115468" y="-2934711"/>
          <a:ext cx="1305337" cy="7177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Arial" pitchFamily="-1" charset="0"/>
              <a:ea typeface="ＭＳ Ｐゴシック" pitchFamily="-1" charset="-128"/>
              <a:cs typeface="ＭＳ Ｐゴシック" pitchFamily="-1" charset="-128"/>
            </a:rPr>
            <a:t>authentication sequences can be captured and replayed after a valid authentication sequence has taken place, thus enabling an authorized entity with few privileges to obtain extra privileges by impersonating </a:t>
          </a:r>
          <a:r>
            <a:rPr lang="en-US" sz="1400" kern="1200" dirty="0" err="1">
              <a:latin typeface="Arial" pitchFamily="-1" charset="0"/>
              <a:ea typeface="ＭＳ Ｐゴシック" pitchFamily="-1" charset="-128"/>
              <a:cs typeface="ＭＳ Ｐゴシック" pitchFamily="-1" charset="-128"/>
            </a:rPr>
            <a:t>anentity</a:t>
          </a:r>
          <a:r>
            <a:rPr lang="en-US" sz="1400" kern="1200" dirty="0">
              <a:latin typeface="Arial" pitchFamily="-1" charset="0"/>
              <a:ea typeface="ＭＳ Ｐゴシック" pitchFamily="-1" charset="-128"/>
              <a:cs typeface="ＭＳ Ｐゴシック" pitchFamily="-1" charset="-128"/>
            </a:rPr>
            <a:t> that has those privileges. </a:t>
          </a:r>
          <a:r>
            <a:rPr lang="en-US" sz="1400" kern="1200" dirty="0" err="1">
              <a:latin typeface="Arial" pitchFamily="-1" charset="0"/>
              <a:ea typeface="ＭＳ Ｐゴシック" pitchFamily="-1" charset="-128"/>
              <a:cs typeface="ＭＳ Ｐゴシック" pitchFamily="-1" charset="-128"/>
            </a:rPr>
            <a:t>E.x</a:t>
          </a:r>
          <a:r>
            <a:rPr lang="en-US" sz="1400" kern="1200" dirty="0">
              <a:latin typeface="Arial" pitchFamily="-1" charset="0"/>
              <a:ea typeface="ＭＳ Ｐゴシック" pitchFamily="-1" charset="-128"/>
              <a:cs typeface="ＭＳ Ｐゴシック" pitchFamily="-1" charset="-128"/>
            </a:rPr>
            <a:t>, </a:t>
          </a:r>
          <a:r>
            <a:rPr lang="en-US" sz="1400" b="1" i="0" kern="1200" dirty="0">
              <a:solidFill>
                <a:srgbClr val="111111"/>
              </a:solidFill>
              <a:effectLst/>
              <a:latin typeface="-apple-system"/>
            </a:rPr>
            <a:t>Macro virus attack, Stolen or compromised logins, IP address spoofing</a:t>
          </a:r>
          <a:endParaRPr lang="en-US" sz="1400" kern="1200" dirty="0"/>
        </a:p>
      </dsp:txBody>
      <dsp:txXfrm rot="-5400000">
        <a:off x="1179205" y="65273"/>
        <a:ext cx="7114144" cy="1177895"/>
      </dsp:txXfrm>
    </dsp:sp>
    <dsp:sp modelId="{44488AAB-A78F-8047-B4DF-837F0C5AD89D}">
      <dsp:nvSpPr>
        <dsp:cNvPr id="0" name=""/>
        <dsp:cNvSpPr/>
      </dsp:nvSpPr>
      <dsp:spPr>
        <a:xfrm>
          <a:off x="6201" y="295467"/>
          <a:ext cx="1173003" cy="717506"/>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effectLst>
                <a:outerShdw blurRad="38100" dist="38100" dir="2700000" algn="tl">
                  <a:srgbClr val="000000">
                    <a:alpha val="43137"/>
                  </a:srgbClr>
                </a:outerShdw>
              </a:effectLst>
            </a:rPr>
            <a:t>Masquerade</a:t>
          </a:r>
        </a:p>
      </dsp:txBody>
      <dsp:txXfrm>
        <a:off x="41227" y="330493"/>
        <a:ext cx="1102951" cy="647454"/>
      </dsp:txXfrm>
    </dsp:sp>
    <dsp:sp modelId="{E9892E3E-9DF2-BD4B-A6CD-F416208DABBC}">
      <dsp:nvSpPr>
        <dsp:cNvPr id="0" name=""/>
        <dsp:cNvSpPr/>
      </dsp:nvSpPr>
      <dsp:spPr>
        <a:xfrm rot="5400000">
          <a:off x="4115468" y="-1625295"/>
          <a:ext cx="1305337" cy="7177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b="0" i="0" kern="1200" dirty="0"/>
            <a:t>For example, consider a scenario where a user logs into their bank account by providing their username and password. The attacker intercepts this communication and records the user’s credentials. </a:t>
          </a:r>
          <a:r>
            <a:rPr lang="en-US" sz="1400" b="0" i="0" kern="1200" dirty="0">
              <a:hlinkClick xmlns:r="http://schemas.openxmlformats.org/officeDocument/2006/relationships" r:id="rId2"/>
            </a:rPr>
            <a:t>Later, the attacker replays the same communication to the bank’s server, pretending to be the user, and gains access to the user’s account without their knowledge</a:t>
          </a:r>
          <a:endParaRPr lang="en-US" sz="1400" kern="1200" dirty="0"/>
        </a:p>
        <a:p>
          <a:pPr marL="114300" lvl="1" indent="-114300" algn="l" defTabSz="622300">
            <a:lnSpc>
              <a:spcPct val="90000"/>
            </a:lnSpc>
            <a:spcBef>
              <a:spcPct val="0"/>
            </a:spcBef>
            <a:spcAft>
              <a:spcPct val="15000"/>
            </a:spcAft>
            <a:buChar char="•"/>
          </a:pPr>
          <a:r>
            <a:rPr lang="en-US" sz="1400" b="1" i="0" kern="1200" dirty="0">
              <a:solidFill>
                <a:srgbClr val="111111"/>
              </a:solidFill>
              <a:effectLst/>
              <a:latin typeface="-apple-system"/>
            </a:rPr>
            <a:t>Authorizing bank transfers, Compromising SSL sessions</a:t>
          </a:r>
          <a:endParaRPr lang="en-US" sz="1400" kern="1200" dirty="0"/>
        </a:p>
      </dsp:txBody>
      <dsp:txXfrm rot="-5400000">
        <a:off x="1179205" y="1374689"/>
        <a:ext cx="7114144" cy="1177895"/>
      </dsp:txXfrm>
    </dsp:sp>
    <dsp:sp modelId="{0E6340F7-C0A4-1F48-82F3-FF986F32634E}">
      <dsp:nvSpPr>
        <dsp:cNvPr id="0" name=""/>
        <dsp:cNvSpPr/>
      </dsp:nvSpPr>
      <dsp:spPr>
        <a:xfrm>
          <a:off x="6201" y="1559544"/>
          <a:ext cx="1173003" cy="808185"/>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effectLst>
                <a:outerShdw blurRad="38100" dist="38100" dir="2700000" algn="tl">
                  <a:srgbClr val="000000">
                    <a:alpha val="43137"/>
                  </a:srgbClr>
                </a:outerShdw>
              </a:effectLst>
            </a:rPr>
            <a:t>Replay</a:t>
          </a:r>
        </a:p>
      </dsp:txBody>
      <dsp:txXfrm>
        <a:off x="45653" y="1598996"/>
        <a:ext cx="1094099" cy="729281"/>
      </dsp:txXfrm>
    </dsp:sp>
    <dsp:sp modelId="{9EB773CD-5155-AE49-A39A-DB646F837512}">
      <dsp:nvSpPr>
        <dsp:cNvPr id="0" name=""/>
        <dsp:cNvSpPr/>
      </dsp:nvSpPr>
      <dsp:spPr>
        <a:xfrm rot="5400000">
          <a:off x="4115468" y="-315878"/>
          <a:ext cx="1305337" cy="7177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Arial" pitchFamily="-1" charset="0"/>
              <a:ea typeface="ＭＳ Ｐゴシック" pitchFamily="-1" charset="-128"/>
              <a:cs typeface="ＭＳ Ｐゴシック" pitchFamily="-1" charset="-128"/>
            </a:rPr>
            <a:t>For example, a message meaning “Allow John Smith to read confidential file accounts ” is modified to mean “Allow Fred Brown to read confidential file accounts. ”</a:t>
          </a:r>
          <a:endParaRPr lang="en-US" sz="1400" kern="1200" dirty="0"/>
        </a:p>
      </dsp:txBody>
      <dsp:txXfrm rot="-5400000">
        <a:off x="1179205" y="2684106"/>
        <a:ext cx="7114144" cy="1177895"/>
      </dsp:txXfrm>
    </dsp:sp>
    <dsp:sp modelId="{2CDB3922-7DE2-9442-911D-A27BD9574D07}">
      <dsp:nvSpPr>
        <dsp:cNvPr id="0" name=""/>
        <dsp:cNvSpPr/>
      </dsp:nvSpPr>
      <dsp:spPr>
        <a:xfrm>
          <a:off x="6201" y="3000131"/>
          <a:ext cx="1173003" cy="545844"/>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effectLst>
                <a:outerShdw blurRad="38100" dist="38100" dir="2700000" algn="tl">
                  <a:srgbClr val="000000">
                    <a:alpha val="43137"/>
                  </a:srgbClr>
                </a:outerShdw>
              </a:effectLst>
            </a:rPr>
            <a:t>Modification of messages </a:t>
          </a:r>
        </a:p>
      </dsp:txBody>
      <dsp:txXfrm>
        <a:off x="32847" y="3026777"/>
        <a:ext cx="1119711" cy="492552"/>
      </dsp:txXfrm>
    </dsp:sp>
    <dsp:sp modelId="{AF865629-E949-B24E-AF0F-CDFF322825BD}">
      <dsp:nvSpPr>
        <dsp:cNvPr id="0" name=""/>
        <dsp:cNvSpPr/>
      </dsp:nvSpPr>
      <dsp:spPr>
        <a:xfrm rot="5400000">
          <a:off x="4115468" y="993537"/>
          <a:ext cx="1305337" cy="717786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Arial" pitchFamily="-1" charset="0"/>
              <a:ea typeface="ＭＳ Ｐゴシック" pitchFamily="-1" charset="-128"/>
              <a:cs typeface="ＭＳ Ｐゴシック" pitchFamily="-1" charset="-128"/>
            </a:rPr>
            <a:t>an entity may suppress all messages directed to a particular destination</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Arial" pitchFamily="-1" charset="0"/>
              <a:ea typeface="ＭＳ Ｐゴシック" pitchFamily="-1" charset="-128"/>
              <a:cs typeface="ＭＳ Ｐゴシック" pitchFamily="-1" charset="-128"/>
            </a:rPr>
            <a:t>(e.g., the security audit service). Another form of service denial is the disruption of an entire network, either by disabling the network or by overloading it </a:t>
          </a:r>
          <a:r>
            <a:rPr lang="en-US" sz="1400" kern="1200" dirty="0" err="1">
              <a:latin typeface="Arial" pitchFamily="-1" charset="0"/>
              <a:ea typeface="ＭＳ Ｐゴシック" pitchFamily="-1" charset="-128"/>
              <a:cs typeface="ＭＳ Ｐゴシック" pitchFamily="-1" charset="-128"/>
            </a:rPr>
            <a:t>withmessages</a:t>
          </a:r>
          <a:r>
            <a:rPr lang="en-US" sz="1400" kern="1200" dirty="0">
              <a:latin typeface="Arial" pitchFamily="-1" charset="0"/>
              <a:ea typeface="ＭＳ Ｐゴシック" pitchFamily="-1" charset="-128"/>
              <a:cs typeface="ＭＳ Ｐゴシック" pitchFamily="-1" charset="-128"/>
            </a:rPr>
            <a:t> so as to degrade performance.</a:t>
          </a:r>
        </a:p>
      </dsp:txBody>
      <dsp:txXfrm rot="-5400000">
        <a:off x="1179205" y="3993522"/>
        <a:ext cx="7114144" cy="1177895"/>
      </dsp:txXfrm>
    </dsp:sp>
    <dsp:sp modelId="{4060CB25-2046-3047-B345-AC66DC2A7D59}">
      <dsp:nvSpPr>
        <dsp:cNvPr id="0" name=""/>
        <dsp:cNvSpPr/>
      </dsp:nvSpPr>
      <dsp:spPr>
        <a:xfrm>
          <a:off x="6201" y="4368996"/>
          <a:ext cx="1173003" cy="426948"/>
        </a:xfrm>
        <a:prstGeom prst="roundRect">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rtl="0">
            <a:lnSpc>
              <a:spcPct val="90000"/>
            </a:lnSpc>
            <a:spcBef>
              <a:spcPct val="0"/>
            </a:spcBef>
            <a:spcAft>
              <a:spcPct val="35000"/>
            </a:spcAft>
            <a:buNone/>
          </a:pPr>
          <a:r>
            <a:rPr lang="en-US" sz="1200" kern="1200" dirty="0">
              <a:effectLst>
                <a:outerShdw blurRad="38100" dist="38100" dir="2700000" algn="tl">
                  <a:srgbClr val="000000">
                    <a:alpha val="43137"/>
                  </a:srgbClr>
                </a:outerShdw>
              </a:effectLst>
            </a:rPr>
            <a:t>Denial of service</a:t>
          </a:r>
        </a:p>
      </dsp:txBody>
      <dsp:txXfrm>
        <a:off x="27043" y="4389838"/>
        <a:ext cx="1131319" cy="385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000D3-3CEF-4DAD-A9DF-E5DA443FD8B0}">
      <dsp:nvSpPr>
        <dsp:cNvPr id="0" name=""/>
        <dsp:cNvSpPr/>
      </dsp:nvSpPr>
      <dsp:spPr>
        <a:xfrm>
          <a:off x="0" y="893"/>
          <a:ext cx="8153400" cy="0"/>
        </a:xfrm>
        <a:prstGeom prst="lin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sp>
    <dsp:sp modelId="{4F5E5C24-29A8-4F05-9A9F-C177165B7C73}">
      <dsp:nvSpPr>
        <dsp:cNvPr id="0" name=""/>
        <dsp:cNvSpPr/>
      </dsp:nvSpPr>
      <dsp:spPr>
        <a:xfrm>
          <a:off x="0" y="893"/>
          <a:ext cx="8153400" cy="887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solidFill>
                <a:schemeClr val="tx2">
                  <a:lumMod val="10000"/>
                </a:schemeClr>
              </a:solidFill>
            </a:rPr>
            <a:t>Can apply to a stream of messages, a single message, or selected fields within a message</a:t>
          </a:r>
        </a:p>
      </dsp:txBody>
      <dsp:txXfrm>
        <a:off x="0" y="893"/>
        <a:ext cx="8153400" cy="887182"/>
      </dsp:txXfrm>
    </dsp:sp>
    <dsp:sp modelId="{606324EE-90FF-479A-A3BB-19D474917B7B}">
      <dsp:nvSpPr>
        <dsp:cNvPr id="0" name=""/>
        <dsp:cNvSpPr/>
      </dsp:nvSpPr>
      <dsp:spPr>
        <a:xfrm>
          <a:off x="0" y="888075"/>
          <a:ext cx="8153400" cy="0"/>
        </a:xfrm>
        <a:prstGeom prst="lin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sp>
    <dsp:sp modelId="{1896F7EA-4A6A-4F05-A4D3-2A25B63AEB6F}">
      <dsp:nvSpPr>
        <dsp:cNvPr id="0" name=""/>
        <dsp:cNvSpPr/>
      </dsp:nvSpPr>
      <dsp:spPr>
        <a:xfrm>
          <a:off x="0" y="888075"/>
          <a:ext cx="8153400" cy="1951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1" kern="1200" dirty="0">
              <a:solidFill>
                <a:schemeClr val="tx2">
                  <a:lumMod val="10000"/>
                </a:schemeClr>
              </a:solidFill>
            </a:rPr>
            <a:t>Connection-oriented integrity service deals with a stream of messages </a:t>
          </a:r>
          <a:r>
            <a:rPr lang="en-US" sz="2600" kern="1200" dirty="0">
              <a:solidFill>
                <a:schemeClr val="tx2">
                  <a:lumMod val="10000"/>
                </a:schemeClr>
              </a:solidFill>
            </a:rPr>
            <a:t>and assures that messages are received as sent with no duplication, insertion, modification, reordering, or replays</a:t>
          </a:r>
        </a:p>
      </dsp:txBody>
      <dsp:txXfrm>
        <a:off x="0" y="888075"/>
        <a:ext cx="8153400" cy="1951053"/>
      </dsp:txXfrm>
    </dsp:sp>
    <dsp:sp modelId="{CCC4E46B-14C3-44E7-87DF-098077EA124D}">
      <dsp:nvSpPr>
        <dsp:cNvPr id="0" name=""/>
        <dsp:cNvSpPr/>
      </dsp:nvSpPr>
      <dsp:spPr>
        <a:xfrm>
          <a:off x="0" y="2839128"/>
          <a:ext cx="8153400" cy="0"/>
        </a:xfrm>
        <a:prstGeom prst="line">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w="12700" cap="flat" cmpd="sng" algn="ctr">
          <a:solidFill>
            <a:schemeClr val="accent1">
              <a:hueOff val="0"/>
              <a:satOff val="0"/>
              <a:lumOff val="0"/>
              <a:alphaOff val="0"/>
            </a:schemeClr>
          </a:solid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sp>
    <dsp:sp modelId="{9B6BAEA0-1A2E-4E9D-90BF-A464405F7D02}">
      <dsp:nvSpPr>
        <dsp:cNvPr id="0" name=""/>
        <dsp:cNvSpPr/>
      </dsp:nvSpPr>
      <dsp:spPr>
        <a:xfrm>
          <a:off x="0" y="2839128"/>
          <a:ext cx="8153400" cy="1951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dirty="0">
              <a:solidFill>
                <a:schemeClr val="tx2">
                  <a:lumMod val="10000"/>
                </a:schemeClr>
              </a:solidFill>
            </a:rPr>
            <a:t>A </a:t>
          </a:r>
          <a:r>
            <a:rPr lang="en-US" sz="2600" b="1" kern="1200" dirty="0">
              <a:solidFill>
                <a:schemeClr val="tx2">
                  <a:lumMod val="10000"/>
                </a:schemeClr>
              </a:solidFill>
            </a:rPr>
            <a:t>connectionless integrity </a:t>
          </a:r>
          <a:r>
            <a:rPr lang="en-US" sz="2600" kern="1200" dirty="0">
              <a:solidFill>
                <a:schemeClr val="tx2">
                  <a:lumMod val="10000"/>
                </a:schemeClr>
              </a:solidFill>
            </a:rPr>
            <a:t>service deals with </a:t>
          </a:r>
          <a:r>
            <a:rPr lang="en-US" sz="2600" b="1" kern="1200" dirty="0">
              <a:solidFill>
                <a:schemeClr val="tx2">
                  <a:lumMod val="10000"/>
                </a:schemeClr>
              </a:solidFill>
            </a:rPr>
            <a:t>individual messages</a:t>
          </a:r>
          <a:r>
            <a:rPr lang="en-US" sz="2600" kern="1200" dirty="0">
              <a:solidFill>
                <a:schemeClr val="tx2">
                  <a:lumMod val="10000"/>
                </a:schemeClr>
              </a:solidFill>
            </a:rPr>
            <a:t> </a:t>
          </a:r>
          <a:r>
            <a:rPr lang="en-US" sz="2600" b="1" kern="1200" dirty="0">
              <a:solidFill>
                <a:schemeClr val="tx2">
                  <a:lumMod val="10000"/>
                </a:schemeClr>
              </a:solidFill>
            </a:rPr>
            <a:t>without regard to any larger context </a:t>
          </a:r>
          <a:r>
            <a:rPr lang="en-US" sz="2600" kern="1200" dirty="0">
              <a:solidFill>
                <a:schemeClr val="tx2">
                  <a:lumMod val="10000"/>
                </a:schemeClr>
              </a:solidFill>
            </a:rPr>
            <a:t>and generally provides </a:t>
          </a:r>
          <a:r>
            <a:rPr lang="en-US" sz="2600" b="1" kern="1200" dirty="0">
              <a:solidFill>
                <a:schemeClr val="tx2">
                  <a:lumMod val="10000"/>
                </a:schemeClr>
              </a:solidFill>
            </a:rPr>
            <a:t>protection against message modification only</a:t>
          </a:r>
        </a:p>
      </dsp:txBody>
      <dsp:txXfrm>
        <a:off x="0" y="2839128"/>
        <a:ext cx="8153400" cy="19510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ABF04-8C9F-1346-AB4B-299758F2A5AC}">
      <dsp:nvSpPr>
        <dsp:cNvPr id="0" name=""/>
        <dsp:cNvSpPr/>
      </dsp:nvSpPr>
      <dsp:spPr>
        <a:xfrm>
          <a:off x="4047053"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F647C8-2429-9C46-BFB6-CCC81EF660EE}">
      <dsp:nvSpPr>
        <dsp:cNvPr id="0" name=""/>
        <dsp:cNvSpPr/>
      </dsp:nvSpPr>
      <dsp:spPr>
        <a:xfrm>
          <a:off x="2943522" y="1195119"/>
          <a:ext cx="1149250" cy="546938"/>
        </a:xfrm>
        <a:custGeom>
          <a:avLst/>
          <a:gdLst/>
          <a:ahLst/>
          <a:cxnLst/>
          <a:rect l="0" t="0" r="0" b="0"/>
          <a:pathLst>
            <a:path>
              <a:moveTo>
                <a:pt x="0" y="0"/>
              </a:moveTo>
              <a:lnTo>
                <a:pt x="0" y="372722"/>
              </a:lnTo>
              <a:lnTo>
                <a:pt x="1149250" y="372722"/>
              </a:lnTo>
              <a:lnTo>
                <a:pt x="114925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BF2B39-99C1-5341-A628-0809CD7118B1}">
      <dsp:nvSpPr>
        <dsp:cNvPr id="0" name=""/>
        <dsp:cNvSpPr/>
      </dsp:nvSpPr>
      <dsp:spPr>
        <a:xfrm>
          <a:off x="1748551"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338268-0505-AF49-8C0C-9B19AB44EA57}">
      <dsp:nvSpPr>
        <dsp:cNvPr id="0" name=""/>
        <dsp:cNvSpPr/>
      </dsp:nvSpPr>
      <dsp:spPr>
        <a:xfrm>
          <a:off x="1794271" y="1195119"/>
          <a:ext cx="1149250" cy="546938"/>
        </a:xfrm>
        <a:custGeom>
          <a:avLst/>
          <a:gdLst/>
          <a:ahLst/>
          <a:cxnLst/>
          <a:rect l="0" t="0" r="0" b="0"/>
          <a:pathLst>
            <a:path>
              <a:moveTo>
                <a:pt x="1149250" y="0"/>
              </a:moveTo>
              <a:lnTo>
                <a:pt x="1149250" y="372722"/>
              </a:lnTo>
              <a:lnTo>
                <a:pt x="0" y="372722"/>
              </a:lnTo>
              <a:lnTo>
                <a:pt x="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39A7A8-B27F-2946-BE3C-398441DF248B}">
      <dsp:nvSpPr>
        <dsp:cNvPr id="0" name=""/>
        <dsp:cNvSpPr/>
      </dsp:nvSpPr>
      <dsp:spPr>
        <a:xfrm>
          <a:off x="2003226" y="94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22F77FF9-9B32-D442-BE62-24401B675670}">
      <dsp:nvSpPr>
        <dsp:cNvPr id="0" name=""/>
        <dsp:cNvSpPr/>
      </dsp:nvSpPr>
      <dsp:spPr>
        <a:xfrm>
          <a:off x="2212181" y="19945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2">
                  <a:lumMod val="10000"/>
                </a:schemeClr>
              </a:solidFill>
            </a:rPr>
            <a:t>Programs</a:t>
          </a:r>
          <a:r>
            <a:rPr lang="en-US" sz="1500" kern="1200" dirty="0">
              <a:solidFill>
                <a:schemeClr val="tx2">
                  <a:lumMod val="10000"/>
                </a:schemeClr>
              </a:solidFill>
            </a:rPr>
            <a:t> can present </a:t>
          </a:r>
          <a:r>
            <a:rPr lang="en-US" sz="1500" b="1" kern="1200" dirty="0">
              <a:solidFill>
                <a:schemeClr val="tx2">
                  <a:lumMod val="10000"/>
                </a:schemeClr>
              </a:solidFill>
            </a:rPr>
            <a:t>two kinds of threats:</a:t>
          </a:r>
          <a:endParaRPr lang="en-US" sz="1500" b="1" kern="1200" dirty="0"/>
        </a:p>
      </dsp:txBody>
      <dsp:txXfrm>
        <a:off x="2247157" y="234426"/>
        <a:ext cx="1810640" cy="1124224"/>
      </dsp:txXfrm>
    </dsp:sp>
    <dsp:sp modelId="{D7579396-6052-5946-ABDC-400A65111B84}">
      <dsp:nvSpPr>
        <dsp:cNvPr id="0" name=""/>
        <dsp:cNvSpPr/>
      </dsp:nvSpPr>
      <dsp:spPr>
        <a:xfrm>
          <a:off x="853975" y="1742058"/>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581194E-B1F8-854E-9E64-152BD71530DA}">
      <dsp:nvSpPr>
        <dsp:cNvPr id="0" name=""/>
        <dsp:cNvSpPr/>
      </dsp:nvSpPr>
      <dsp:spPr>
        <a:xfrm>
          <a:off x="1062930"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2">
                  <a:lumMod val="10000"/>
                </a:schemeClr>
              </a:solidFill>
            </a:rPr>
            <a:t>Information</a:t>
          </a:r>
          <a:r>
            <a:rPr lang="en-US" sz="1500" kern="1200" dirty="0">
              <a:solidFill>
                <a:schemeClr val="tx2">
                  <a:lumMod val="10000"/>
                </a:schemeClr>
              </a:solidFill>
            </a:rPr>
            <a:t> </a:t>
          </a:r>
          <a:r>
            <a:rPr lang="en-US" sz="1500" b="1" kern="1200" dirty="0">
              <a:solidFill>
                <a:schemeClr val="tx2">
                  <a:lumMod val="10000"/>
                </a:schemeClr>
              </a:solidFill>
            </a:rPr>
            <a:t>access</a:t>
          </a:r>
          <a:r>
            <a:rPr lang="en-US" sz="1500" kern="1200" dirty="0">
              <a:solidFill>
                <a:schemeClr val="tx2">
                  <a:lumMod val="10000"/>
                </a:schemeClr>
              </a:solidFill>
            </a:rPr>
            <a:t> threats</a:t>
          </a:r>
        </a:p>
      </dsp:txBody>
      <dsp:txXfrm>
        <a:off x="1097906" y="1975541"/>
        <a:ext cx="1810640" cy="1124224"/>
      </dsp:txXfrm>
    </dsp:sp>
    <dsp:sp modelId="{F9BC914F-03DF-FE43-BAF2-248CC08D8422}">
      <dsp:nvSpPr>
        <dsp:cNvPr id="0" name=""/>
        <dsp:cNvSpPr/>
      </dsp:nvSpPr>
      <dsp:spPr>
        <a:xfrm>
          <a:off x="853975" y="348317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319888DA-16AF-3940-9656-76E1E8BCC9D7}">
      <dsp:nvSpPr>
        <dsp:cNvPr id="0" name=""/>
        <dsp:cNvSpPr/>
      </dsp:nvSpPr>
      <dsp:spPr>
        <a:xfrm>
          <a:off x="1062930"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Intercept or modify data on behalf of users who should not have access to that data</a:t>
          </a:r>
        </a:p>
      </dsp:txBody>
      <dsp:txXfrm>
        <a:off x="1097906" y="3716656"/>
        <a:ext cx="1810640" cy="1124224"/>
      </dsp:txXfrm>
    </dsp:sp>
    <dsp:sp modelId="{3C0EDC99-CB20-8640-A010-DB0A1A7E75AF}">
      <dsp:nvSpPr>
        <dsp:cNvPr id="0" name=""/>
        <dsp:cNvSpPr/>
      </dsp:nvSpPr>
      <dsp:spPr>
        <a:xfrm>
          <a:off x="3152477" y="1742058"/>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B5792EAB-C8CC-5E4A-AD28-67EC352D8E77}">
      <dsp:nvSpPr>
        <dsp:cNvPr id="0" name=""/>
        <dsp:cNvSpPr/>
      </dsp:nvSpPr>
      <dsp:spPr>
        <a:xfrm>
          <a:off x="3361432"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2">
                  <a:lumMod val="10000"/>
                </a:schemeClr>
              </a:solidFill>
            </a:rPr>
            <a:t>Service</a:t>
          </a:r>
          <a:r>
            <a:rPr lang="en-US" sz="1500" kern="1200" dirty="0">
              <a:solidFill>
                <a:schemeClr val="tx2">
                  <a:lumMod val="10000"/>
                </a:schemeClr>
              </a:solidFill>
            </a:rPr>
            <a:t> </a:t>
          </a:r>
          <a:r>
            <a:rPr lang="en-US" sz="1500" b="1" kern="1200" dirty="0">
              <a:solidFill>
                <a:schemeClr val="tx2">
                  <a:lumMod val="10000"/>
                </a:schemeClr>
              </a:solidFill>
            </a:rPr>
            <a:t>threats</a:t>
          </a:r>
        </a:p>
      </dsp:txBody>
      <dsp:txXfrm>
        <a:off x="3396408" y="1975541"/>
        <a:ext cx="1810640" cy="1124224"/>
      </dsp:txXfrm>
    </dsp:sp>
    <dsp:sp modelId="{9B9379ED-0AC4-B540-99BA-6048F8DA5435}">
      <dsp:nvSpPr>
        <dsp:cNvPr id="0" name=""/>
        <dsp:cNvSpPr/>
      </dsp:nvSpPr>
      <dsp:spPr>
        <a:xfrm>
          <a:off x="3152477" y="3483173"/>
          <a:ext cx="1880592" cy="1194176"/>
        </a:xfrm>
        <a:prstGeom prst="roundRect">
          <a:avLst>
            <a:gd name="adj" fmla="val 10000"/>
          </a:avLst>
        </a:prstGeom>
        <a:blipFill rotWithShape="1">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560C05AD-5FB1-D94B-B0EE-3AEC0E6178C9}">
      <dsp:nvSpPr>
        <dsp:cNvPr id="0" name=""/>
        <dsp:cNvSpPr/>
      </dsp:nvSpPr>
      <dsp:spPr>
        <a:xfrm>
          <a:off x="3361432"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2">
                  <a:lumMod val="10000"/>
                </a:schemeClr>
              </a:solidFill>
            </a:rPr>
            <a:t>Exploit service flaws in computers to inhibit use by legitimate users</a:t>
          </a:r>
        </a:p>
      </dsp:txBody>
      <dsp:txXfrm>
        <a:off x="3396408" y="3716656"/>
        <a:ext cx="1810640" cy="112422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a:t>
            </a:fld>
            <a:endParaRPr lang="en-US" dirty="0"/>
          </a:p>
        </p:txBody>
      </p:sp>
    </p:spTree>
    <p:extLst>
      <p:ext uri="{BB962C8B-B14F-4D97-AF65-F5344CB8AC3E}">
        <p14:creationId xmlns:p14="http://schemas.microsoft.com/office/powerpoint/2010/main" val="1351822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a:t>
            </a:fld>
            <a:endParaRPr lang="en-AU" dirty="0"/>
          </a:p>
        </p:txBody>
      </p:sp>
    </p:spTree>
    <p:extLst>
      <p:ext uri="{BB962C8B-B14F-4D97-AF65-F5344CB8AC3E}">
        <p14:creationId xmlns:p14="http://schemas.microsoft.com/office/powerpoint/2010/main" val="32038952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informatika.stei.itb.ac.id/~rinaldi.munir/KriptografiS2-EL/Ch1-Crypto6e.pdf"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rfc-editor.org/rfc/rfc4949"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Denial-of-service_attac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ibm.com/docs/en/i/7.2?topic=vpn-configure-traffic-flow-confidentiality"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techopedia.com/definition/25858/traffic-flow-security"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baeldung.com/cs/connection-oriented-vs-connectionless-protocol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en.wikipedia.org/wiki/Connectionless_communication" TargetMode="External"/><Relationship Id="rId4" Type="http://schemas.openxmlformats.org/officeDocument/2006/relationships/hyperlink" Target="https://flylib.com/books/en/3.190.1.22/1/"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quick-advices.com/what-is-non-repudiation-with-example/" TargetMode="External"/><Relationship Id="rId7" Type="http://schemas.openxmlformats.org/officeDocument/2006/relationships/hyperlink" Target="https://en.wikipedia.org/wiki/Non-repudi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bing.com/aclk?ld=e8UXWrTOG8e-pQoROwAsKS2DVUCUxmSLRbdMJBKu18---WMHM5iDU664u_p-Cjv8O6lFZGUIBhF3_QMznk7TbYc2nVctP8vLCd-On_6kN02E9HLeMcSuqFu4XxMhTrF8V2fi3E8rvPtBa3lX3Y47JaiDbi3gyafAR_GDdsUNCe81iuSCvz&amp;u=aHR0cHMlM2ElMmYlMmZ3d3cuc3BsdW5rLmNvbSUyZmVuX3VzJTJmZm9ybSUyZnRoZS1lc3NlbnRpYWwtZ3VpZGUtdG8tc2VjdXJpdHkuaHRtbCUzZnV0bV9jYW1wYWlnbiUzZGJpbmdfYW1lcl91c2FfZW5fc2VhcmNoX2dlbmVyaWNfcHVic2VjJTI2dXRtX3NvdXJjZSUzZGJpbmclMjZ1dG1fbWVkaXVtJTNkY3BjJTI2dXRtX2NvbnRlbnQlM2RFc3NlbnRpYWxfZ3VpZGVfc2VjdXJpdHlfZWJfRU4lMjZ1dG1fdGVybSUzZGN5YmVyJTI1MjBzZWN1cml0eSUyNTIwZ292ZXJubWVudCUyNTIwb3JnYW5pemF0aW9ucyUyNl9iayUzZGN5YmVyJTI1MjBzZWN1cml0eSUyNTIwZ292ZXJubWVudCUyNTIwb3JnYW5pemF0aW9ucyUyNl9idCUzZCUyNl9ibSUzZGIlMjZfYm4lM2RvJTI2X2JnJTNkMTEzOTA5NDUxOTIyMDc3MCUyNmRldmljZSUzZGMlMjZtc2Nsa2lkJTNkOWUwOGZhNzQ2NDExMWE0ZTMzZGQ5ZjU0MDA5ODk1M2E&amp;rlid=9e08fa7464111a4e33dd9f540098953a" TargetMode="External"/><Relationship Id="rId5" Type="http://schemas.openxmlformats.org/officeDocument/2006/relationships/hyperlink" Target="https://www.upguard.com/blog/authenticity-vs-non-repudiation" TargetMode="External"/><Relationship Id="rId4" Type="http://schemas.openxmlformats.org/officeDocument/2006/relationships/hyperlink" Target="https://www.cryptomathic.com/products/authentication-signing/digital-signatures-faqs/what-is-non-repudia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ybersecurity.att.com/blogs/security-essentials/digital-signatures-101-a-powerful-and-underused-cybersecurity-ally"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cloudflare.com/learning/access-management/what-is-mutual-authenticatio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nationalnotary.org/knowledge-center/about-notaries/what-is-notariz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embroker.com/blog/how-to-recover-from-a-cyber-attack/"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solutionsreview.com/backup-disaster-recovery/the-best-free-disaster-recovery-plan-templates-online/" TargetMode="External"/><Relationship Id="rId4" Type="http://schemas.openxmlformats.org/officeDocument/2006/relationships/hyperlink" Target="https://convergetechmedia.com/heres-how-to-develop-a-cybersecurity-recovery-pla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informit.com/articles/article.aspx?p=30487&amp;seqNum=2"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consumer.ftc.gov/articles/how-recognize-and-avoid-phishing-scams"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ospinsight.com/least-common-mechanism-a-key-principle-in-cybersecurit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marketingtutor.net/4-as-of-marketing/"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binaryterms.com/fundamental-security-design-principles.html" TargetMode="External"/><Relationship Id="rId4" Type="http://schemas.openxmlformats.org/officeDocument/2006/relationships/hyperlink" Target="https://www.berkeleywellbeing.com/acceptance.html"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ciscopress.com/articles/article.asp?p=1626588&amp;seqNum=3" TargetMode="External"/><Relationship Id="rId7" Type="http://schemas.openxmlformats.org/officeDocument/2006/relationships/hyperlink" Target="https://learn.snhu.edu/d2l/lor/viewer/viewFile.d2lfile/760194/22533,-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www.cs.clemson.edu/course/cpsc420/material/Design%20Principles/Design%20Principles.pdf" TargetMode="External"/><Relationship Id="rId5" Type="http://schemas.openxmlformats.org/officeDocument/2006/relationships/hyperlink" Target="https://binaryterms.com/fundamental-security-design-principles.html" TargetMode="External"/><Relationship Id="rId4" Type="http://schemas.openxmlformats.org/officeDocument/2006/relationships/hyperlink" Target="https://bing.com/search?q=modularity+in+security+design+principl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blog.netwrix.com/2022/08/04/open-port-vulnerabilities-list/"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www.akamai.com/blog/security/attack-surface-workout-web-application-api-attacks" TargetMode="External"/><Relationship Id="rId4" Type="http://schemas.openxmlformats.org/officeDocument/2006/relationships/hyperlink" Target="https://www.crowdstrike.com/cybersecurity-101/attack-surface/"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bing.com/search?q=trusted+insiders+attack+example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beyondtrust.com/blog/entry/insider-threat-indicators-how-to-identify-mitigate-insider-attacks" TargetMode="External"/><Relationship Id="rId5" Type="http://schemas.openxmlformats.org/officeDocument/2006/relationships/hyperlink" Target="https://www.ekransystem.com/en/blog/real-life-examples-insider-threat-caused-breaches" TargetMode="External"/><Relationship Id="rId4" Type="http://schemas.openxmlformats.org/officeDocument/2006/relationships/hyperlink" Target="https://resources.infosecinstitute.com/topics/insider-threat/8-of-the-worlds-biggest-insider-threat-security-incident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blog.totalprosource.com/what-is-layered-security-how-does-it-defend-your-network"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aura.com/learn/pharming-attack"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stackoverflow.com/questions/43752890/session-replay-vs-session-fixation-vs-session-hijacking"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slides</a:t>
            </a:r>
            <a:r>
              <a:rPr lang="en-US" baseline="0" dirty="0">
                <a:latin typeface="Arial" pitchFamily="-1" charset="0"/>
                <a:ea typeface="ＭＳ Ｐゴシック" pitchFamily="-1" charset="-128"/>
                <a:cs typeface="ＭＳ Ｐゴシック" pitchFamily="-1" charset="-128"/>
              </a:rPr>
              <a:t> prepared</a:t>
            </a:r>
            <a:r>
              <a:rPr lang="en-US" dirty="0">
                <a:latin typeface="Arial" pitchFamily="-1" charset="0"/>
                <a:ea typeface="ＭＳ Ｐゴシック" pitchFamily="-1" charset="-128"/>
                <a:cs typeface="ＭＳ Ｐゴシック" pitchFamily="-1" charset="-128"/>
              </a:rPr>
              <a:t> for “Network Security Essentials”, 5/e, by William Stallings, Chapter 1 – “Introduction”.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36824CC6-5127-3141-923C-71D471F57319}" type="slidenum">
              <a:rPr lang="en-AU">
                <a:latin typeface="Arial" pitchFamily="-1" charset="0"/>
              </a:rPr>
              <a:pPr/>
              <a:t>10</a:t>
            </a:fld>
            <a:endParaRPr lang="en-AU" dirty="0">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dirty="0">
              <a:latin typeface="Arial" pitchFamily="-1" charset="0"/>
              <a:ea typeface="Arial" pitchFamily="-1" charset="0"/>
              <a:cs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Privacy: Assures that individuals control or influence what information</a:t>
            </a:r>
          </a:p>
          <a:p>
            <a:pPr>
              <a:defRPr/>
            </a:pPr>
            <a:r>
              <a:rPr lang="en-US" dirty="0"/>
              <a:t>related to them may be collected and stored and by whom and to whom</a:t>
            </a:r>
          </a:p>
          <a:p>
            <a:pPr>
              <a:defRPr/>
            </a:pPr>
            <a:r>
              <a:rPr lang="en-US" dirty="0"/>
              <a:t>that information may be disclosed.</a:t>
            </a:r>
          </a:p>
          <a:p>
            <a:pPr>
              <a:defRPr/>
            </a:pPr>
            <a:endParaRPr lang="en-US" dirty="0"/>
          </a:p>
          <a:p>
            <a:pPr>
              <a:defRPr/>
            </a:pPr>
            <a:r>
              <a:rPr lang="en-US" dirty="0"/>
              <a:t>•Integrity: This term covers two related concepts:</a:t>
            </a:r>
          </a:p>
          <a:p>
            <a:pPr>
              <a:defRPr/>
            </a:pPr>
            <a:r>
              <a:rPr lang="en-US" dirty="0"/>
              <a:t> </a:t>
            </a:r>
          </a:p>
          <a:p>
            <a:pPr>
              <a:defRPr/>
            </a:pPr>
            <a:r>
              <a:rPr lang="en-US" dirty="0"/>
              <a:t>Data integrity: Assures that information and programs are changed only in</a:t>
            </a:r>
          </a:p>
          <a:p>
            <a:pPr>
              <a:defRPr/>
            </a:pPr>
            <a:r>
              <a:rPr lang="en-US" dirty="0"/>
              <a:t>a specified and authorized manner.</a:t>
            </a:r>
          </a:p>
          <a:p>
            <a:pPr>
              <a:defRPr/>
            </a:pPr>
            <a:endParaRPr lang="en-US" dirty="0"/>
          </a:p>
          <a:p>
            <a:pPr>
              <a:defRPr/>
            </a:pPr>
            <a:r>
              <a:rPr lang="en-US" dirty="0"/>
              <a:t> System integrity: Assures that a system performs its intended function in</a:t>
            </a:r>
          </a:p>
          <a:p>
            <a:pPr>
              <a:defRPr/>
            </a:pPr>
            <a:r>
              <a:rPr lang="en-US" dirty="0"/>
              <a:t>an unimpaired manner, free from deliberate or inadvertent unauthorized</a:t>
            </a:r>
          </a:p>
          <a:p>
            <a:pPr>
              <a:defRPr/>
            </a:pPr>
            <a:r>
              <a:rPr lang="en-US" dirty="0"/>
              <a:t>manipulation of the system.</a:t>
            </a:r>
          </a:p>
          <a:p>
            <a:pPr>
              <a:defRPr/>
            </a:pPr>
            <a:endParaRPr lang="en-US" dirty="0"/>
          </a:p>
          <a:p>
            <a:pPr>
              <a:defRPr/>
            </a:pPr>
            <a:r>
              <a:rPr lang="en-US" dirty="0"/>
              <a:t>•  Availability: Assures that systems work promptly and service is not denied to</a:t>
            </a:r>
          </a:p>
          <a:p>
            <a:pPr>
              <a:defRPr/>
            </a:pPr>
            <a:r>
              <a:rPr lang="en-US" dirty="0"/>
              <a:t>authorized users.</a:t>
            </a:r>
          </a:p>
        </p:txBody>
      </p:sp>
      <p:sp>
        <p:nvSpPr>
          <p:cNvPr id="30724" name="Slide Number Placeholder 3"/>
          <p:cNvSpPr>
            <a:spLocks noGrp="1"/>
          </p:cNvSpPr>
          <p:nvPr>
            <p:ph type="sldNum" sz="quarter" idx="5"/>
          </p:nvPr>
        </p:nvSpPr>
        <p:spPr>
          <a:noFill/>
        </p:spPr>
        <p:txBody>
          <a:bodyPr/>
          <a:lstStyle/>
          <a:p>
            <a:fld id="{5E0809F9-280C-484D-86B2-85B77F512DA4}" type="slidenum">
              <a:rPr lang="en-AU" smtClean="0">
                <a:latin typeface="Arial" pitchFamily="-1" charset="0"/>
              </a:rPr>
              <a:pPr/>
              <a:t>11</a:t>
            </a:fld>
            <a:endParaRPr lang="en-AU" dirty="0">
              <a:latin typeface="Arial"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en-US" sz="1200" kern="1200" baseline="0" dirty="0">
                <a:solidFill>
                  <a:schemeClr val="tx1"/>
                </a:solidFill>
                <a:latin typeface="Arial" charset="0"/>
                <a:ea typeface="ＭＳ Ｐゴシック" charset="-128"/>
                <a:cs typeface="ＭＳ Ｐゴシック" charset="-128"/>
              </a:rPr>
              <a:t> These </a:t>
            </a:r>
            <a:r>
              <a:rPr lang="en-US" sz="1200" b="0" kern="1200" baseline="0" dirty="0">
                <a:solidFill>
                  <a:schemeClr val="tx1"/>
                </a:solidFill>
                <a:latin typeface="Arial" charset="0"/>
                <a:ea typeface="ＭＳ Ｐゴシック" charset="-128"/>
                <a:cs typeface="ＭＳ Ｐゴシック" charset="-128"/>
              </a:rPr>
              <a:t>three concepts form what is often referred to as the CIA triad . The</a:t>
            </a:r>
          </a:p>
          <a:p>
            <a:r>
              <a:rPr lang="en-US" sz="1200" b="0" kern="1200" baseline="0" dirty="0">
                <a:solidFill>
                  <a:schemeClr val="tx1"/>
                </a:solidFill>
                <a:latin typeface="Arial" charset="0"/>
                <a:ea typeface="ＭＳ Ｐゴシック" charset="-128"/>
                <a:cs typeface="ＭＳ Ｐゴシック" charset="-128"/>
              </a:rPr>
              <a:t>three concepts embody the fundamental security objectives for both data and for</a:t>
            </a:r>
          </a:p>
          <a:p>
            <a:r>
              <a:rPr lang="en-US" sz="1200" b="0" kern="1200" baseline="0" dirty="0">
                <a:solidFill>
                  <a:schemeClr val="tx1"/>
                </a:solidFill>
                <a:latin typeface="Arial" charset="0"/>
                <a:ea typeface="ＭＳ Ｐゴシック" charset="-128"/>
                <a:cs typeface="ＭＳ Ｐゴシック" charset="-128"/>
              </a:rPr>
              <a:t>information and computing services. For example, the NIST Standards for Security</a:t>
            </a:r>
          </a:p>
          <a:p>
            <a:r>
              <a:rPr lang="en-US" sz="1200" b="0" kern="1200" baseline="0" dirty="0">
                <a:solidFill>
                  <a:schemeClr val="tx1"/>
                </a:solidFill>
                <a:latin typeface="Arial" charset="0"/>
                <a:ea typeface="ＭＳ Ｐゴシック" charset="-128"/>
                <a:cs typeface="ＭＳ Ｐゴシック" charset="-128"/>
              </a:rPr>
              <a:t> Categorization of Federal Information and Information Systems (FIPS 199) lists</a:t>
            </a:r>
          </a:p>
          <a:p>
            <a:r>
              <a:rPr lang="en-US" sz="1200" b="0" kern="1200" baseline="0" dirty="0">
                <a:solidFill>
                  <a:schemeClr val="tx1"/>
                </a:solidFill>
                <a:latin typeface="Arial" charset="0"/>
                <a:ea typeface="ＭＳ Ｐゴシック" charset="-128"/>
                <a:cs typeface="ＭＳ Ｐゴシック" charset="-128"/>
              </a:rPr>
              <a:t>confidentiality, integrity, and availability as the three security objectives for information</a:t>
            </a:r>
          </a:p>
          <a:p>
            <a:r>
              <a:rPr lang="en-US" sz="1200" b="0" kern="1200" baseline="0" dirty="0">
                <a:solidFill>
                  <a:schemeClr val="tx1"/>
                </a:solidFill>
                <a:latin typeface="Arial" charset="0"/>
                <a:ea typeface="ＭＳ Ｐゴシック" charset="-128"/>
                <a:cs typeface="ＭＳ Ｐゴシック" charset="-128"/>
              </a:rPr>
              <a:t>and for information systems. FIPS 199 provides a useful characterization</a:t>
            </a:r>
          </a:p>
          <a:p>
            <a:r>
              <a:rPr lang="en-US" sz="1200" b="0" kern="1200" baseline="0" dirty="0">
                <a:solidFill>
                  <a:schemeClr val="tx1"/>
                </a:solidFill>
                <a:latin typeface="Arial" charset="0"/>
                <a:ea typeface="ＭＳ Ｐゴシック" charset="-128"/>
                <a:cs typeface="ＭＳ Ｐゴシック" charset="-128"/>
              </a:rPr>
              <a:t>of these three objectives in terms of requirements and the definition of a loss of</a:t>
            </a:r>
          </a:p>
          <a:p>
            <a:r>
              <a:rPr lang="en-US" sz="1200" b="0" kern="1200" baseline="0" dirty="0">
                <a:solidFill>
                  <a:schemeClr val="tx1"/>
                </a:solidFill>
                <a:latin typeface="Arial" charset="0"/>
                <a:ea typeface="ＭＳ Ｐゴシック" charset="-128"/>
                <a:cs typeface="ＭＳ Ｐゴシック" charset="-128"/>
              </a:rPr>
              <a:t>security in each category.</a:t>
            </a:r>
          </a:p>
          <a:p>
            <a:endParaRPr lang="en-US" sz="1200" b="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Confidentiality: Preserving authorized restrictions on information access</a:t>
            </a:r>
          </a:p>
          <a:p>
            <a:r>
              <a:rPr lang="en-US" sz="1200" kern="1200" baseline="0" dirty="0">
                <a:solidFill>
                  <a:schemeClr val="tx1"/>
                </a:solidFill>
                <a:latin typeface="Arial" charset="0"/>
                <a:ea typeface="ＭＳ Ｐゴシック" charset="-128"/>
                <a:cs typeface="ＭＳ Ｐゴシック" charset="-128"/>
              </a:rPr>
              <a:t>and disclosure, including means for protecting personal privacy and proprietary</a:t>
            </a:r>
          </a:p>
          <a:p>
            <a:r>
              <a:rPr lang="en-US" sz="1200" kern="1200" baseline="0" dirty="0">
                <a:solidFill>
                  <a:schemeClr val="tx1"/>
                </a:solidFill>
                <a:latin typeface="Arial" charset="0"/>
                <a:ea typeface="ＭＳ Ｐゴシック" charset="-128"/>
                <a:cs typeface="ＭＳ Ｐゴシック" charset="-128"/>
              </a:rPr>
              <a:t>information. A loss of confidentiality is the unauthorized disclosure of</a:t>
            </a:r>
          </a:p>
          <a:p>
            <a:r>
              <a:rPr lang="en-US" sz="1200" kern="1200" baseline="0" dirty="0">
                <a:solidFill>
                  <a:schemeClr val="tx1"/>
                </a:solidFill>
                <a:latin typeface="Arial" charset="0"/>
                <a:ea typeface="ＭＳ Ｐゴシック" charset="-128"/>
                <a:cs typeface="ＭＳ Ｐゴシック" charset="-128"/>
              </a:rPr>
              <a:t>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Integrity: Guarding against improper information modification or destruction,</a:t>
            </a:r>
          </a:p>
          <a:p>
            <a:r>
              <a:rPr lang="en-US" sz="1200" kern="1200" baseline="0" dirty="0">
                <a:solidFill>
                  <a:schemeClr val="tx1"/>
                </a:solidFill>
                <a:latin typeface="Arial" charset="0"/>
                <a:ea typeface="ＭＳ Ｐゴシック" charset="-128"/>
                <a:cs typeface="ＭＳ Ｐゴシック" charset="-128"/>
              </a:rPr>
              <a:t>including ensuring information nonrepudiation and authenticity. A loss of</a:t>
            </a:r>
          </a:p>
          <a:p>
            <a:r>
              <a:rPr lang="en-US" sz="1200" kern="1200" baseline="0" dirty="0">
                <a:solidFill>
                  <a:schemeClr val="tx1"/>
                </a:solidFill>
                <a:latin typeface="Arial" charset="0"/>
                <a:ea typeface="ＭＳ Ｐゴシック" charset="-128"/>
                <a:cs typeface="ＭＳ Ｐゴシック" charset="-128"/>
              </a:rPr>
              <a:t>integrity is the unauthorized modification or destruction of information.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Availability: Ensuring timely and reliable access to and use of information.</a:t>
            </a:r>
          </a:p>
          <a:p>
            <a:r>
              <a:rPr lang="en-US" sz="1200" kern="1200" baseline="0" dirty="0">
                <a:solidFill>
                  <a:schemeClr val="tx1"/>
                </a:solidFill>
                <a:latin typeface="Arial" charset="0"/>
                <a:ea typeface="ＭＳ Ｐゴシック" charset="-128"/>
                <a:cs typeface="ＭＳ Ｐゴシック" charset="-128"/>
              </a:rPr>
              <a:t>A loss of availability is the disruption of access to or use of information or an</a:t>
            </a:r>
          </a:p>
          <a:p>
            <a:r>
              <a:rPr lang="en-US" sz="1200" kern="1200" baseline="0" dirty="0">
                <a:solidFill>
                  <a:schemeClr val="tx1"/>
                </a:solidFill>
                <a:latin typeface="Arial" charset="0"/>
                <a:ea typeface="ＭＳ Ｐゴシック" charset="-128"/>
                <a:cs typeface="ＭＳ Ｐゴシック" charset="-128"/>
              </a:rPr>
              <a:t>information system.</a:t>
            </a:r>
            <a:endParaRPr lang="en-US" b="0" dirty="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12</a:t>
            </a:fld>
            <a:endParaRPr lang="en-AU" dirty="0">
              <a:latin typeface="Arial"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fa-IR" b="0" dirty="0">
                <a:latin typeface="Arial" pitchFamily="-1" charset="0"/>
                <a:ea typeface="Arial" pitchFamily="-1" charset="0"/>
                <a:cs typeface="Arial" pitchFamily="-1" charset="0"/>
              </a:rPr>
              <a:t>اعتبار</a:t>
            </a:r>
            <a:r>
              <a:rPr lang="en-US" b="0" dirty="0">
                <a:latin typeface="Arial" pitchFamily="-1" charset="0"/>
                <a:ea typeface="Arial" pitchFamily="-1" charset="0"/>
                <a:cs typeface="Arial" pitchFamily="-1" charset="0"/>
              </a:rPr>
              <a:t>-</a:t>
            </a:r>
            <a:r>
              <a:rPr lang="fa-IR" b="0" dirty="0">
                <a:latin typeface="Arial" pitchFamily="-1" charset="0"/>
                <a:ea typeface="Arial" pitchFamily="-1" charset="0"/>
                <a:cs typeface="Arial" pitchFamily="-1" charset="0"/>
              </a:rPr>
              <a:t>مسئوليت</a:t>
            </a:r>
            <a:r>
              <a:rPr lang="en-US" b="0" dirty="0">
                <a:latin typeface="Arial" pitchFamily="-1" charset="0"/>
                <a:ea typeface="Arial" pitchFamily="-1" charset="0"/>
                <a:cs typeface="Arial" pitchFamily="-1" charset="0"/>
              </a:rPr>
              <a:t>-</a:t>
            </a:r>
            <a:r>
              <a:rPr lang="fa-IR" b="0" dirty="0">
                <a:latin typeface="Arial" pitchFamily="-1" charset="0"/>
                <a:ea typeface="Arial" pitchFamily="-1" charset="0"/>
                <a:cs typeface="Arial" pitchFamily="-1" charset="0"/>
              </a:rPr>
              <a:t>محرمانه بودن</a:t>
            </a:r>
            <a:r>
              <a:rPr lang="en-US" b="0" dirty="0">
                <a:latin typeface="Arial" pitchFamily="-1" charset="0"/>
                <a:ea typeface="Arial" pitchFamily="-1" charset="0"/>
                <a:cs typeface="Arial" pitchFamily="-1" charset="0"/>
              </a:rPr>
              <a:t>-</a:t>
            </a:r>
            <a:r>
              <a:rPr lang="fa-IR" b="0" dirty="0">
                <a:latin typeface="Arial" pitchFamily="-1" charset="0"/>
                <a:ea typeface="Arial" pitchFamily="-1" charset="0"/>
                <a:cs typeface="Arial" pitchFamily="-1" charset="0"/>
              </a:rPr>
              <a:t>دسترسی</a:t>
            </a:r>
            <a:r>
              <a:rPr lang="en-US" b="0" dirty="0">
                <a:latin typeface="Arial" pitchFamily="-1" charset="0"/>
                <a:ea typeface="Arial" pitchFamily="-1" charset="0"/>
                <a:cs typeface="Arial" pitchFamily="-1" charset="0"/>
              </a:rPr>
              <a:t>-</a:t>
            </a:r>
            <a:r>
              <a:rPr lang="fa-IR" b="0" dirty="0">
                <a:latin typeface="Arial" pitchFamily="-1" charset="0"/>
                <a:ea typeface="Arial" pitchFamily="-1" charset="0"/>
                <a:cs typeface="Arial" pitchFamily="-1" charset="0"/>
              </a:rPr>
              <a:t>یکپارچگی</a:t>
            </a:r>
            <a:endParaRPr lang="en-US" b="0" dirty="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13</a:t>
            </a:fld>
            <a:endParaRPr lang="en-AU" dirty="0">
              <a:latin typeface="Arial" pitchFamily="-1" charset="0"/>
            </a:endParaRPr>
          </a:p>
        </p:txBody>
      </p:sp>
    </p:spTree>
    <p:extLst>
      <p:ext uri="{BB962C8B-B14F-4D97-AF65-F5344CB8AC3E}">
        <p14:creationId xmlns:p14="http://schemas.microsoft.com/office/powerpoint/2010/main" val="2652643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Although the use of the CIA triad to define security objectives is well established,</a:t>
            </a:r>
          </a:p>
          <a:p>
            <a:r>
              <a:rPr lang="en-US" dirty="0">
                <a:latin typeface="Arial" pitchFamily="-1" charset="0"/>
                <a:ea typeface="ＭＳ Ｐゴシック" pitchFamily="-1" charset="-128"/>
                <a:cs typeface="ＭＳ Ｐゴシック" pitchFamily="-1" charset="-128"/>
              </a:rPr>
              <a:t>some in the security field feel that additional concepts are needed to present</a:t>
            </a:r>
          </a:p>
          <a:p>
            <a:r>
              <a:rPr lang="en-US" dirty="0">
                <a:latin typeface="Arial" pitchFamily="-1" charset="0"/>
                <a:ea typeface="ＭＳ Ｐゴシック" pitchFamily="-1" charset="-128"/>
                <a:cs typeface="ＭＳ Ｐゴシック" pitchFamily="-1" charset="-128"/>
              </a:rPr>
              <a:t>a complete picture. Two of the most commonly mentioned are as follows: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Authenticity:  The property of being genuine and being able to be verified and</a:t>
            </a:r>
          </a:p>
          <a:p>
            <a:r>
              <a:rPr lang="en-US" dirty="0">
                <a:latin typeface="Arial" pitchFamily="-1" charset="0"/>
                <a:ea typeface="ＭＳ Ｐゴシック" pitchFamily="-1" charset="-128"/>
                <a:cs typeface="ＭＳ Ｐゴシック" pitchFamily="-1" charset="-128"/>
              </a:rPr>
              <a:t>trusted; confidence in the validity of a transmission, a message, or message</a:t>
            </a:r>
          </a:p>
          <a:p>
            <a:r>
              <a:rPr lang="en-US" dirty="0">
                <a:latin typeface="Arial" pitchFamily="-1" charset="0"/>
                <a:ea typeface="ＭＳ Ｐゴシック" pitchFamily="-1" charset="-128"/>
                <a:cs typeface="ＭＳ Ｐゴシック" pitchFamily="-1" charset="-128"/>
              </a:rPr>
              <a:t>originator. This means verifying that users are who they say they are and that</a:t>
            </a:r>
          </a:p>
          <a:p>
            <a:r>
              <a:rPr lang="en-US" dirty="0">
                <a:latin typeface="Arial" pitchFamily="-1" charset="0"/>
                <a:ea typeface="ＭＳ Ｐゴシック" pitchFamily="-1" charset="-128"/>
                <a:cs typeface="ＭＳ Ｐゴシック" pitchFamily="-1" charset="-128"/>
              </a:rPr>
              <a:t>each input arriving at the system came from a trusted source.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Accountability:  The security goal that generates the requirement for actions</a:t>
            </a:r>
          </a:p>
          <a:p>
            <a:r>
              <a:rPr lang="en-US" dirty="0">
                <a:latin typeface="Arial" pitchFamily="-1" charset="0"/>
                <a:ea typeface="ＭＳ Ｐゴシック" pitchFamily="-1" charset="-128"/>
                <a:cs typeface="ＭＳ Ｐゴシック" pitchFamily="-1" charset="-128"/>
              </a:rPr>
              <a:t>of an entity to be traced uniquely to that entity. This supports nonrepudiation,</a:t>
            </a:r>
          </a:p>
          <a:p>
            <a:r>
              <a:rPr lang="en-US" dirty="0">
                <a:latin typeface="Arial" pitchFamily="-1" charset="0"/>
                <a:ea typeface="ＭＳ Ｐゴシック" pitchFamily="-1" charset="-128"/>
                <a:cs typeface="ＭＳ Ｐゴシック" pitchFamily="-1" charset="-128"/>
              </a:rPr>
              <a:t>deterrence, fault isolation, intrusion detection and prevention, and after action</a:t>
            </a:r>
          </a:p>
          <a:p>
            <a:r>
              <a:rPr lang="en-US" dirty="0">
                <a:latin typeface="Arial" pitchFamily="-1" charset="0"/>
                <a:ea typeface="ＭＳ Ｐゴシック" pitchFamily="-1" charset="-128"/>
                <a:cs typeface="ＭＳ Ｐゴシック" pitchFamily="-1" charset="-128"/>
              </a:rPr>
              <a:t>recovery and legal action. Because truly secure systems are not yet an</a:t>
            </a:r>
          </a:p>
          <a:p>
            <a:r>
              <a:rPr lang="en-US" dirty="0">
                <a:latin typeface="Arial" pitchFamily="-1" charset="0"/>
                <a:ea typeface="ＭＳ Ｐゴシック" pitchFamily="-1" charset="-128"/>
                <a:cs typeface="ＭＳ Ｐゴシック" pitchFamily="-1" charset="-128"/>
              </a:rPr>
              <a:t>achievable goal, we must be able to trace a security breach to a responsible</a:t>
            </a:r>
          </a:p>
          <a:p>
            <a:r>
              <a:rPr lang="en-US" dirty="0">
                <a:latin typeface="Arial" pitchFamily="-1" charset="0"/>
                <a:ea typeface="ＭＳ Ｐゴシック" pitchFamily="-1" charset="-128"/>
                <a:cs typeface="ＭＳ Ｐゴシック" pitchFamily="-1" charset="-128"/>
              </a:rPr>
              <a:t>party. Systems must keep records of their activities to permit later forensic</a:t>
            </a:r>
          </a:p>
          <a:p>
            <a:r>
              <a:rPr lang="en-US" dirty="0">
                <a:latin typeface="Arial" pitchFamily="-1" charset="0"/>
                <a:ea typeface="ＭＳ Ｐゴシック" pitchFamily="-1" charset="-128"/>
                <a:cs typeface="ＭＳ Ｐゴシック" pitchFamily="-1" charset="-128"/>
              </a:rPr>
              <a:t>analysis to trace security breaches or to aid in transaction disputes.</a:t>
            </a:r>
          </a:p>
        </p:txBody>
      </p:sp>
      <p:sp>
        <p:nvSpPr>
          <p:cNvPr id="34820" name="Slide Number Placeholder 3"/>
          <p:cNvSpPr>
            <a:spLocks noGrp="1"/>
          </p:cNvSpPr>
          <p:nvPr>
            <p:ph type="sldNum" sz="quarter" idx="5"/>
          </p:nvPr>
        </p:nvSpPr>
        <p:spPr>
          <a:noFill/>
        </p:spPr>
        <p:txBody>
          <a:bodyPr/>
          <a:lstStyle/>
          <a:p>
            <a:fld id="{9D7C9379-AB26-9343-89AB-D9ADBE6A27C2}" type="slidenum">
              <a:rPr lang="en-AU" smtClean="0">
                <a:latin typeface="Arial" pitchFamily="-1" charset="0"/>
              </a:rPr>
              <a:pPr/>
              <a:t>14</a:t>
            </a:fld>
            <a:endParaRPr lang="en-AU" dirty="0">
              <a:latin typeface="Arial"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fa-IR" dirty="0">
                <a:latin typeface="Arial" pitchFamily="-1" charset="0"/>
                <a:ea typeface="ＭＳ Ｐゴシック" pitchFamily="-1" charset="-128"/>
                <a:cs typeface="ＭＳ Ｐゴシック" pitchFamily="-1" charset="-128"/>
              </a:rPr>
              <a:t>تاثیر نقض سطوح امنیتی</a:t>
            </a:r>
          </a:p>
          <a:p>
            <a:r>
              <a:rPr lang="en-US" dirty="0">
                <a:latin typeface="Arial" pitchFamily="-1" charset="0"/>
                <a:ea typeface="ＭＳ Ｐゴシック" pitchFamily="-1" charset="-128"/>
                <a:cs typeface="ＭＳ Ｐゴシック" pitchFamily="-1" charset="-128"/>
              </a:rPr>
              <a:t>We use three levels of impact on organizations or individuals should there be a breach of security (i.e., a loss of confidentiality, integrity,</a:t>
            </a:r>
          </a:p>
          <a:p>
            <a:r>
              <a:rPr lang="en-US" dirty="0">
                <a:latin typeface="Arial" pitchFamily="-1" charset="0"/>
                <a:ea typeface="ＭＳ Ｐゴシック" pitchFamily="-1" charset="-128"/>
                <a:cs typeface="ＭＳ Ｐゴシック" pitchFamily="-1" charset="-128"/>
              </a:rPr>
              <a:t>or availability). These levels are defined in FIPS PUB 199:  • Low: for example, the loss of confidentiality, integrity, or availability</a:t>
            </a:r>
          </a:p>
          <a:p>
            <a:r>
              <a:rPr lang="en-US" dirty="0">
                <a:latin typeface="Arial" pitchFamily="-1" charset="0"/>
                <a:ea typeface="ＭＳ Ｐゴシック" pitchFamily="-1" charset="-128"/>
                <a:cs typeface="ＭＳ Ｐゴシック" pitchFamily="-1" charset="-128"/>
              </a:rPr>
              <a:t>might (i) cause a degradation in mission capability to an extent and duration that the organization is able to perform its primary functions, but the</a:t>
            </a:r>
          </a:p>
          <a:p>
            <a:r>
              <a:rPr lang="en-US" dirty="0">
                <a:latin typeface="Arial" pitchFamily="-1" charset="0"/>
                <a:ea typeface="ＭＳ Ｐゴシック" pitchFamily="-1" charset="-128"/>
                <a:cs typeface="ＭＳ Ｐゴシック" pitchFamily="-1" charset="-128"/>
              </a:rPr>
              <a:t>effectiveness of the functions is noticeably reduced; (ii) result in minor damage</a:t>
            </a:r>
          </a:p>
          <a:p>
            <a:r>
              <a:rPr lang="en-US" dirty="0">
                <a:latin typeface="Arial" pitchFamily="-1" charset="0"/>
                <a:ea typeface="ＭＳ Ｐゴシック" pitchFamily="-1" charset="-128"/>
                <a:cs typeface="ＭＳ Ｐゴシック" pitchFamily="-1" charset="-128"/>
              </a:rPr>
              <a:t>to organizational assets; (iii) result in minor financial loss; or (iv) result in</a:t>
            </a:r>
          </a:p>
          <a:p>
            <a:r>
              <a:rPr lang="en-US" dirty="0">
                <a:latin typeface="Arial" pitchFamily="-1" charset="0"/>
                <a:ea typeface="ＭＳ Ｐゴシック" pitchFamily="-1" charset="-128"/>
                <a:cs typeface="ＭＳ Ｐゴシック" pitchFamily="-1" charset="-128"/>
              </a:rPr>
              <a:t>minor harm to individuals.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Moderate </a:t>
            </a:r>
            <a:r>
              <a:rPr lang="fa-IR" dirty="0">
                <a:latin typeface="Arial" pitchFamily="-1" charset="0"/>
                <a:ea typeface="ＭＳ Ｐゴシック" pitchFamily="-1" charset="-128"/>
                <a:cs typeface="ＭＳ Ｐゴシック" pitchFamily="-1" charset="-128"/>
              </a:rPr>
              <a:t>میانه</a:t>
            </a:r>
            <a:r>
              <a:rPr lang="en-US" dirty="0">
                <a:latin typeface="Arial" pitchFamily="-1" charset="0"/>
                <a:ea typeface="ＭＳ Ｐゴシック" pitchFamily="-1" charset="-128"/>
                <a:cs typeface="ＭＳ Ｐゴシック" pitchFamily="-1" charset="-128"/>
              </a:rPr>
              <a:t>:  The loss could be expected to have a serious adverse effect on organizational operations, organizational assets, or individuals. A serious</a:t>
            </a:r>
          </a:p>
          <a:p>
            <a:r>
              <a:rPr lang="en-US" dirty="0">
                <a:latin typeface="Arial" pitchFamily="-1" charset="0"/>
                <a:ea typeface="ＭＳ Ｐゴシック" pitchFamily="-1" charset="-128"/>
                <a:cs typeface="ＭＳ Ｐゴシック" pitchFamily="-1" charset="-128"/>
              </a:rPr>
              <a:t>adverse effect means that, for example, the loss might (i) cause a significant degradation in mission capability to an extent and duration that the</a:t>
            </a:r>
          </a:p>
          <a:p>
            <a:r>
              <a:rPr lang="en-US" dirty="0">
                <a:latin typeface="Arial" pitchFamily="-1" charset="0"/>
                <a:ea typeface="ＭＳ Ｐゴシック" pitchFamily="-1" charset="-128"/>
                <a:cs typeface="ＭＳ Ｐゴシック" pitchFamily="-1" charset="-128"/>
              </a:rPr>
              <a:t>organization is able to perform its primary functions, but the effectiveness of the functions is significantly reduced; (ii) result in significant damage to</a:t>
            </a:r>
          </a:p>
          <a:p>
            <a:r>
              <a:rPr lang="en-US" dirty="0">
                <a:latin typeface="Arial" pitchFamily="-1" charset="0"/>
                <a:ea typeface="ＭＳ Ｐゴシック" pitchFamily="-1" charset="-128"/>
                <a:cs typeface="ＭＳ Ｐゴシック" pitchFamily="-1" charset="-128"/>
              </a:rPr>
              <a:t>organizational assets; (iii) result in significant financial loss; or (iv) result in significant harm to individuals that does not involve loss of life or serious,</a:t>
            </a:r>
          </a:p>
          <a:p>
            <a:r>
              <a:rPr lang="en-US" dirty="0">
                <a:latin typeface="Arial" pitchFamily="-1" charset="0"/>
                <a:ea typeface="ＭＳ Ｐゴシック" pitchFamily="-1" charset="-128"/>
                <a:cs typeface="ＭＳ Ｐゴシック" pitchFamily="-1" charset="-128"/>
              </a:rPr>
              <a:t>life-threatening injuries.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High:  result in major damage to organizational assets; (iii) result</a:t>
            </a:r>
            <a:r>
              <a:rPr lang="fa-IR"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in major financial loss; or (iv) result in severe or catastrophic harm to individuals</a:t>
            </a:r>
          </a:p>
          <a:p>
            <a:r>
              <a:rPr lang="en-US" dirty="0">
                <a:latin typeface="Arial" pitchFamily="-1" charset="0"/>
                <a:ea typeface="ＭＳ Ｐゴシック" pitchFamily="-1" charset="-128"/>
                <a:cs typeface="ＭＳ Ｐゴシック" pitchFamily="-1" charset="-128"/>
              </a:rPr>
              <a:t>involving loss of life or serious, life-threatening injuries.</a:t>
            </a:r>
            <a:endParaRPr lang="en-US" sz="1100" dirty="0">
              <a:latin typeface="Arial" pitchFamily="-1" charset="0"/>
              <a:ea typeface="Arial" pitchFamily="-1" charset="0"/>
              <a:cs typeface="Arial" pitchFamily="-1" charset="0"/>
            </a:endParaRPr>
          </a:p>
        </p:txBody>
      </p:sp>
      <p:sp>
        <p:nvSpPr>
          <p:cNvPr id="36868" name="Slide Number Placeholder 3"/>
          <p:cNvSpPr>
            <a:spLocks noGrp="1"/>
          </p:cNvSpPr>
          <p:nvPr>
            <p:ph type="sldNum" sz="quarter" idx="5"/>
          </p:nvPr>
        </p:nvSpPr>
        <p:spPr>
          <a:noFill/>
        </p:spPr>
        <p:txBody>
          <a:bodyPr/>
          <a:lstStyle/>
          <a:p>
            <a:fld id="{1DE7144E-C404-374C-B551-1749F4BA0FB2}" type="slidenum">
              <a:rPr lang="en-AU" smtClean="0">
                <a:latin typeface="Arial" pitchFamily="-1" charset="0"/>
              </a:rPr>
              <a:pPr/>
              <a:t>15</a:t>
            </a:fld>
            <a:endParaRPr lang="en-AU" dirty="0">
              <a:latin typeface="Arial"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r>
              <a:rPr lang="fa-IR" sz="1200" b="1" kern="1200" baseline="0" dirty="0">
                <a:solidFill>
                  <a:schemeClr val="tx1"/>
                </a:solidFill>
                <a:latin typeface="Arial" charset="0"/>
                <a:ea typeface="ＭＳ Ｐゴシック" charset="-128"/>
                <a:cs typeface="ＭＳ Ｐゴシック" charset="-128"/>
              </a:rPr>
              <a:t>محرمانه بودن</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اطلاعات نمره دانش آموز دارایی است که محرمانه بودن آن از نظر دانش آموزان بسیار مهم است. در ایالات متحده، انتشار چنین اطلاعاتی توسط قانون حقوق آموزشی خانواده و حریم خصوصی (</a:t>
            </a:r>
            <a:r>
              <a:rPr lang="en-US" sz="1200" b="1" kern="1200" baseline="0" dirty="0">
                <a:solidFill>
                  <a:schemeClr val="tx1"/>
                </a:solidFill>
                <a:latin typeface="Arial" charset="0"/>
                <a:ea typeface="ＭＳ Ｐゴシック" charset="-128"/>
                <a:cs typeface="ＭＳ Ｐゴシック" charset="-128"/>
              </a:rPr>
              <a:t>FERPA) </a:t>
            </a:r>
            <a:r>
              <a:rPr lang="fa-IR" sz="1200" b="1" kern="1200" baseline="0" dirty="0">
                <a:solidFill>
                  <a:schemeClr val="tx1"/>
                </a:solidFill>
                <a:latin typeface="Arial" charset="0"/>
                <a:ea typeface="ＭＳ Ｐゴシック" charset="-128"/>
                <a:cs typeface="ＭＳ Ｐゴシック" charset="-128"/>
              </a:rPr>
              <a:t>تنظیم می شود. اطلاعات نمرات فقط باید در دسترس دانش آموزان، والدین و کارمندانی باشد که برای انجام کارشان به این اطلاعات نیاز دارند. اطلاعات ثبت نام دانشجو ممکن است دارای رتبه محرمانه متوسطی باشد. در حالی که هنوز تحت پوشش</a:t>
            </a:r>
          </a:p>
          <a:p>
            <a:r>
              <a:rPr lang="en-US" sz="1200" b="1" kern="1200" baseline="0" dirty="0">
                <a:solidFill>
                  <a:schemeClr val="tx1"/>
                </a:solidFill>
                <a:latin typeface="Arial" charset="0"/>
                <a:ea typeface="ＭＳ Ｐゴシック" charset="-128"/>
                <a:cs typeface="ＭＳ Ｐゴシック" charset="-128"/>
              </a:rPr>
              <a:t>FERPA، </a:t>
            </a:r>
            <a:r>
              <a:rPr lang="fa-IR" sz="1200" b="1" kern="1200" baseline="0" dirty="0">
                <a:solidFill>
                  <a:schemeClr val="tx1"/>
                </a:solidFill>
                <a:latin typeface="Arial" charset="0"/>
                <a:ea typeface="ＭＳ Ｐゴシック" charset="-128"/>
                <a:cs typeface="ＭＳ Ｐゴシック" charset="-128"/>
              </a:rPr>
              <a:t>این اطلاعات توسط افراد بیشتری به صورت روزانه دیده می شود، احتمال کمتری دارد</a:t>
            </a:r>
          </a:p>
          <a:p>
            <a:r>
              <a:rPr lang="fa-IR" sz="1200" b="1" kern="1200" baseline="0" dirty="0">
                <a:solidFill>
                  <a:schemeClr val="tx1"/>
                </a:solidFill>
                <a:latin typeface="Arial" charset="0"/>
                <a:ea typeface="ＭＳ Ｐゴシック" charset="-128"/>
                <a:cs typeface="ＭＳ Ｐゴシック" charset="-128"/>
              </a:rPr>
              <a:t>هدفمند از اطلاعات درجه است، و در صورت افشای آسیب کمتری به دنبال خواهد داشت. فهرست راهنما</a:t>
            </a:r>
          </a:p>
          <a:p>
            <a:r>
              <a:rPr lang="fa-IR" sz="1200" b="1" kern="1200" baseline="0" dirty="0">
                <a:solidFill>
                  <a:schemeClr val="tx1"/>
                </a:solidFill>
                <a:latin typeface="Arial" charset="0"/>
                <a:ea typeface="ＭＳ Ｐゴシック" charset="-128"/>
                <a:cs typeface="ＭＳ Ｐゴシック" charset="-128"/>
              </a:rPr>
              <a:t>ممکن است اطلاعاتی (مانند لیست های دانشجویان، اساتید، یا دپارتمان ها) اختصاص داده شود</a:t>
            </a:r>
          </a:p>
          <a:p>
            <a:r>
              <a:rPr lang="fa-IR" sz="1200" b="1" kern="1200" baseline="0" dirty="0">
                <a:solidFill>
                  <a:schemeClr val="tx1"/>
                </a:solidFill>
                <a:latin typeface="Arial" charset="0"/>
                <a:ea typeface="ＭＳ Ｐゴシック" charset="-128"/>
                <a:cs typeface="ＭＳ Ｐゴシック" charset="-128"/>
              </a:rPr>
              <a:t>رتبه بندی محرمانه پایین یا در واقع بدون رتبه. این اطلاعات معمولاً آزادانه است</a:t>
            </a:r>
          </a:p>
          <a:p>
            <a:r>
              <a:rPr lang="fa-IR" sz="1200" b="1" kern="1200" baseline="0" dirty="0">
                <a:solidFill>
                  <a:schemeClr val="tx1"/>
                </a:solidFill>
                <a:latin typeface="Arial" charset="0"/>
                <a:ea typeface="ＭＳ Ｐゴシック" charset="-128"/>
                <a:cs typeface="ＭＳ Ｐゴシック" charset="-128"/>
              </a:rPr>
              <a:t>در دسترس عموم است و در وب سایت یک مدرسه منتشر می شود.</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تمامیت</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چندین جنبه از صداقت با مثال یک بیمارستان نشان داده شده است</a:t>
            </a:r>
          </a:p>
          <a:p>
            <a:r>
              <a:rPr lang="fa-IR" sz="1200" b="1" kern="1200" baseline="0" dirty="0">
                <a:solidFill>
                  <a:schemeClr val="tx1"/>
                </a:solidFill>
                <a:latin typeface="Arial" charset="0"/>
                <a:ea typeface="ＭＳ Ｐゴシック" charset="-128"/>
                <a:cs typeface="ＭＳ Ｐゴシック" charset="-128"/>
              </a:rPr>
              <a:t>اطلاعات آلرژی بیمار در یک پایگاه داده ذخیره شده است. دکتر باید بتواند</a:t>
            </a:r>
          </a:p>
          <a:p>
            <a:r>
              <a:rPr lang="fa-IR" sz="1200" b="1" kern="1200" baseline="0" dirty="0">
                <a:solidFill>
                  <a:schemeClr val="tx1"/>
                </a:solidFill>
                <a:latin typeface="Arial" charset="0"/>
                <a:ea typeface="ＭＳ Ｐゴシック" charset="-128"/>
                <a:cs typeface="ＭＳ Ｐゴシック" charset="-128"/>
              </a:rPr>
              <a:t>اطمینان داشته باشید که اطلاعات صحیح و جاری است. حال فرض کنید که یک کارمند</a:t>
            </a:r>
          </a:p>
          <a:p>
            <a:r>
              <a:rPr lang="fa-IR" sz="1200" b="1" kern="1200" baseline="0" dirty="0">
                <a:solidFill>
                  <a:schemeClr val="tx1"/>
                </a:solidFill>
                <a:latin typeface="Arial" charset="0"/>
                <a:ea typeface="ＭＳ Ｐゴシック" charset="-128"/>
                <a:cs typeface="ＭＳ Ｐゴシック" charset="-128"/>
              </a:rPr>
              <a:t>(به عنوان مثال، یک پرستار) که مجاز به مشاهده و به روز رسانی عمدی این اطلاعات است</a:t>
            </a:r>
          </a:p>
          <a:p>
            <a:r>
              <a:rPr lang="fa-IR" sz="1200" b="1" kern="1200" baseline="0" dirty="0">
                <a:solidFill>
                  <a:schemeClr val="tx1"/>
                </a:solidFill>
                <a:latin typeface="Arial" charset="0"/>
                <a:ea typeface="ＭＳ Ｐゴシック" charset="-128"/>
                <a:cs typeface="ＭＳ Ｐゴシック" charset="-128"/>
              </a:rPr>
              <a:t>داده ها را جعل می کند تا به بیمارستان آسیب برساند. پایگاه داده باید بازیابی شود</a:t>
            </a:r>
          </a:p>
          <a:p>
            <a:r>
              <a:rPr lang="fa-IR" sz="1200" b="1" kern="1200" baseline="0" dirty="0">
                <a:solidFill>
                  <a:schemeClr val="tx1"/>
                </a:solidFill>
                <a:latin typeface="Arial" charset="0"/>
                <a:ea typeface="ＭＳ Ｐゴシック" charset="-128"/>
                <a:cs typeface="ＭＳ Ｐゴシック" charset="-128"/>
              </a:rPr>
              <a:t>به سرعت به یک پایه قابل اعتماد، و باید امکان ردیابی خطا به آن وجود داشته باشد</a:t>
            </a:r>
          </a:p>
          <a:p>
            <a:r>
              <a:rPr lang="fa-IR" sz="1200" b="1" kern="1200" baseline="0" dirty="0">
                <a:solidFill>
                  <a:schemeClr val="tx1"/>
                </a:solidFill>
                <a:latin typeface="Arial" charset="0"/>
                <a:ea typeface="ＭＳ Ｐゴシック" charset="-128"/>
                <a:cs typeface="ＭＳ Ｐゴシック" charset="-128"/>
              </a:rPr>
              <a:t>فرد مسئول. اطلاعات آلرژی بیمار نمونه ای از دارایی با بالا است</a:t>
            </a:r>
          </a:p>
          <a:p>
            <a:r>
              <a:rPr lang="fa-IR" sz="1200" b="1" kern="1200" baseline="0" dirty="0">
                <a:solidFill>
                  <a:schemeClr val="tx1"/>
                </a:solidFill>
                <a:latin typeface="Arial" charset="0"/>
                <a:ea typeface="ＭＳ Ｐゴシック" charset="-128"/>
                <a:cs typeface="ＭＳ Ｐゴシック" charset="-128"/>
              </a:rPr>
              <a:t>لازمه صداقت اطلاعات نادرست می تواند منجر به آسیب جدی شود یا</a:t>
            </a:r>
          </a:p>
          <a:p>
            <a:r>
              <a:rPr lang="fa-IR" sz="1200" b="1" kern="1200" baseline="0" dirty="0">
                <a:solidFill>
                  <a:schemeClr val="tx1"/>
                </a:solidFill>
                <a:latin typeface="Arial" charset="0"/>
                <a:ea typeface="ＭＳ Ｐゴシック" charset="-128"/>
                <a:cs typeface="ＭＳ Ｐゴシック" charset="-128"/>
              </a:rPr>
              <a:t>مرگ بر یک بیمار و قرار گرفتن بیمارستان در معرض مسئولیت بزرگ.</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نمونه ای از دارایی که ممکن است سطح متوسطی از یکپارچگی به آن اختصاص داده شود</a:t>
            </a:r>
          </a:p>
          <a:p>
            <a:r>
              <a:rPr lang="fa-IR" sz="1200" b="1" kern="1200" baseline="0" dirty="0">
                <a:solidFill>
                  <a:schemeClr val="tx1"/>
                </a:solidFill>
                <a:latin typeface="Arial" charset="0"/>
                <a:ea typeface="ＭＳ Ｐゴシック" charset="-128"/>
                <a:cs typeface="ＭＳ Ｐゴシック" charset="-128"/>
              </a:rPr>
              <a:t>الزامات وب سایتی است که برای کاربران ثبت نام شده انجمنی برای بحث در مورد برخی از آنها ارائه می دهد</a:t>
            </a:r>
          </a:p>
          <a:p>
            <a:r>
              <a:rPr lang="fa-IR" sz="1200" b="1" kern="1200" baseline="0" dirty="0">
                <a:solidFill>
                  <a:schemeClr val="tx1"/>
                </a:solidFill>
                <a:latin typeface="Arial" charset="0"/>
                <a:ea typeface="ＭＳ Ｐゴシック" charset="-128"/>
                <a:cs typeface="ＭＳ Ｐゴシック" charset="-128"/>
              </a:rPr>
              <a:t>موضوع خاص یک کاربر ثبت نام شده یا یک هکر می تواند برخی از ورودی ها را جعل کند یا خراب کند</a:t>
            </a:r>
          </a:p>
          <a:p>
            <a:r>
              <a:rPr lang="fa-IR" sz="1200" b="1" kern="1200" baseline="0" dirty="0">
                <a:solidFill>
                  <a:schemeClr val="tx1"/>
                </a:solidFill>
                <a:latin typeface="Arial" charset="0"/>
                <a:ea typeface="ＭＳ Ｐゴシック" charset="-128"/>
                <a:cs typeface="ＭＳ Ｐゴシック" charset="-128"/>
              </a:rPr>
              <a:t>تارنما. اگر انجمن فقط برای لذت بردن کاربران وجود داشته باشد، می آورد</a:t>
            </a:r>
          </a:p>
          <a:p>
            <a:r>
              <a:rPr lang="fa-IR" sz="1200" b="1" kern="1200" baseline="0" dirty="0">
                <a:solidFill>
                  <a:schemeClr val="tx1"/>
                </a:solidFill>
                <a:latin typeface="Arial" charset="0"/>
                <a:ea typeface="ＭＳ Ｐゴシック" charset="-128"/>
                <a:cs typeface="ＭＳ Ｐゴシック" charset="-128"/>
              </a:rPr>
              <a:t>درآمد تبلیغاتی کم یا بدون درآمد است و برای موارد مهمی از این قبیل استفاده نمی شود</a:t>
            </a:r>
          </a:p>
          <a:p>
            <a:r>
              <a:rPr lang="fa-IR" sz="1200" b="1" kern="1200" baseline="0" dirty="0">
                <a:solidFill>
                  <a:schemeClr val="tx1"/>
                </a:solidFill>
                <a:latin typeface="Arial" charset="0"/>
                <a:ea typeface="ＭＳ Ｐゴシック" charset="-128"/>
                <a:cs typeface="ＭＳ Ｐゴシック" charset="-128"/>
              </a:rPr>
              <a:t>  به عنوان تحقیق، پس آسیب احتمالی شدید نیست. ممکن است استاد وب تجربه کند</a:t>
            </a:r>
          </a:p>
          <a:p>
            <a:r>
              <a:rPr lang="fa-IR" sz="1200" b="1" kern="1200" baseline="0" dirty="0">
                <a:solidFill>
                  <a:schemeClr val="tx1"/>
                </a:solidFill>
                <a:latin typeface="Arial" charset="0"/>
                <a:ea typeface="ＭＳ Ｐゴシック" charset="-128"/>
                <a:cs typeface="ＭＳ Ｐゴシック" charset="-128"/>
              </a:rPr>
              <a:t>برخی از داده ها، مالی و از دست دادن زمان.</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نمونه ای از الزامات با یکپارچگی پایین، یک نظرسنجی آنلاین ناشناس است. زیاد</a:t>
            </a:r>
          </a:p>
          <a:p>
            <a:r>
              <a:rPr lang="fa-IR" sz="1200" b="1" kern="1200" baseline="0" dirty="0">
                <a:solidFill>
                  <a:schemeClr val="tx1"/>
                </a:solidFill>
                <a:latin typeface="Arial" charset="0"/>
                <a:ea typeface="ＭＳ Ｐゴシック" charset="-128"/>
                <a:cs typeface="ＭＳ Ｐゴシック" charset="-128"/>
              </a:rPr>
              <a:t>وب سایت ها، مانند سازمان های خبری، این نظرسنجی ها را با تعداد بسیار کمی در اختیار کاربران خود قرار می دهند</a:t>
            </a:r>
          </a:p>
          <a:p>
            <a:r>
              <a:rPr lang="fa-IR" sz="1200" b="1" kern="1200" baseline="0" dirty="0">
                <a:solidFill>
                  <a:schemeClr val="tx1"/>
                </a:solidFill>
                <a:latin typeface="Arial" charset="0"/>
                <a:ea typeface="ＭＳ Ｐゴシック" charset="-128"/>
                <a:cs typeface="ＭＳ Ｐゴシック" charset="-128"/>
              </a:rPr>
              <a:t>پادمان ها با این حال، نادرستی و غیر علمی بودن چنین نظرسنجی هایی خوب است</a:t>
            </a:r>
          </a:p>
          <a:p>
            <a:r>
              <a:rPr lang="fa-IR" sz="1200" b="1" kern="1200" baseline="0" dirty="0">
                <a:solidFill>
                  <a:schemeClr val="tx1"/>
                </a:solidFill>
                <a:latin typeface="Arial" charset="0"/>
                <a:ea typeface="ＭＳ Ｐゴシック" charset="-128"/>
                <a:cs typeface="ＭＳ Ｐゴシック" charset="-128"/>
              </a:rPr>
              <a:t>درک کرد.</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دسترسی</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هر چه یک جزء یا سرویس حیاتی تر باشد، سطح آن بالاتر است</a:t>
            </a:r>
          </a:p>
          <a:p>
            <a:r>
              <a:rPr lang="fa-IR" sz="1200" b="1" kern="1200" baseline="0" dirty="0">
                <a:solidFill>
                  <a:schemeClr val="tx1"/>
                </a:solidFill>
                <a:latin typeface="Arial" charset="0"/>
                <a:ea typeface="ＭＳ Ｐゴシック" charset="-128"/>
                <a:cs typeface="ＭＳ Ｐゴシック" charset="-128"/>
              </a:rPr>
              <a:t>در دسترس بودن مورد نیاز است. سیستمی را در نظر بگیرید که خدمات احراز هویت را برای آن ارائه می کند</a:t>
            </a:r>
          </a:p>
          <a:p>
            <a:r>
              <a:rPr lang="fa-IR" sz="1200" b="1" kern="1200" baseline="0" dirty="0">
                <a:solidFill>
                  <a:schemeClr val="tx1"/>
                </a:solidFill>
                <a:latin typeface="Arial" charset="0"/>
                <a:ea typeface="ＭＳ Ｐゴシック" charset="-128"/>
                <a:cs typeface="ＭＳ Ｐゴシック" charset="-128"/>
              </a:rPr>
              <a:t>سیستم ها، برنامه ها و دستگاه های حیاتی قطع خدمات منجر به</a:t>
            </a:r>
          </a:p>
          <a:p>
            <a:r>
              <a:rPr lang="fa-IR" sz="1200" b="1" kern="1200" baseline="0" dirty="0">
                <a:solidFill>
                  <a:schemeClr val="tx1"/>
                </a:solidFill>
                <a:latin typeface="Arial" charset="0"/>
                <a:ea typeface="ＭＳ Ｐゴシック" charset="-128"/>
                <a:cs typeface="ＭＳ Ｐゴシック" charset="-128"/>
              </a:rPr>
              <a:t>ناتوانی مشتریان در دسترسی به منابع محاسباتی و دسترسی کارکنان</a:t>
            </a:r>
          </a:p>
          <a:p>
            <a:r>
              <a:rPr lang="fa-IR" sz="1200" b="1" kern="1200" baseline="0" dirty="0">
                <a:solidFill>
                  <a:schemeClr val="tx1"/>
                </a:solidFill>
                <a:latin typeface="Arial" charset="0"/>
                <a:ea typeface="ＭＳ Ｐゴシック" charset="-128"/>
                <a:cs typeface="ＭＳ Ｐゴシック" charset="-128"/>
              </a:rPr>
              <a:t>منابعی که برای انجام وظایف حیاتی نیاز دارند. از دست دادن خدمات ترجمه می شود</a:t>
            </a:r>
          </a:p>
          <a:p>
            <a:r>
              <a:rPr lang="fa-IR" sz="1200" b="1" kern="1200" baseline="0" dirty="0">
                <a:solidFill>
                  <a:schemeClr val="tx1"/>
                </a:solidFill>
                <a:latin typeface="Arial" charset="0"/>
                <a:ea typeface="ＭＳ Ｐゴシック" charset="-128"/>
                <a:cs typeface="ＭＳ Ｐゴシック" charset="-128"/>
              </a:rPr>
              <a:t>به دلیل از دست دادن بهره وری و پتانسیل کارکنان، به ضرر مالی زیادی وارد می شود</a:t>
            </a:r>
          </a:p>
          <a:p>
            <a:r>
              <a:rPr lang="fa-IR" sz="1200" b="1" kern="1200" baseline="0" dirty="0">
                <a:solidFill>
                  <a:schemeClr val="tx1"/>
                </a:solidFill>
                <a:latin typeface="Arial" charset="0"/>
                <a:ea typeface="ＭＳ Ｐゴシック" charset="-128"/>
                <a:cs typeface="ＭＳ Ｐゴシック" charset="-128"/>
              </a:rPr>
              <a:t>از دست دادن مشتری</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نمونه ای از دارایی که معمولاً به عنوان دارایی متوسط رتبه بندی می شود</a:t>
            </a:r>
          </a:p>
          <a:p>
            <a:r>
              <a:rPr lang="fa-IR" sz="1200" b="1" kern="1200" baseline="0" dirty="0">
                <a:solidFill>
                  <a:schemeClr val="tx1"/>
                </a:solidFill>
                <a:latin typeface="Arial" charset="0"/>
                <a:ea typeface="ＭＳ Ｐゴシック" charset="-128"/>
                <a:cs typeface="ＭＳ Ｐゴシック" charset="-128"/>
              </a:rPr>
              <a:t>شرط در دسترس بودن یک وب سایت عمومی برای یک دانشگاه است. وب سایت ارائه می دهد</a:t>
            </a:r>
          </a:p>
          <a:p>
            <a:r>
              <a:rPr lang="fa-IR" sz="1200" b="1" kern="1200" baseline="0" dirty="0">
                <a:solidFill>
                  <a:schemeClr val="tx1"/>
                </a:solidFill>
                <a:latin typeface="Arial" charset="0"/>
                <a:ea typeface="ＭＳ Ｐゴシック" charset="-128"/>
                <a:cs typeface="ＭＳ Ｐゴシック" charset="-128"/>
              </a:rPr>
              <a:t>اطلاعات برای دانشجویان و اهداکنندگان فعلی و آینده. چنین سایتی یک نیست</a:t>
            </a:r>
          </a:p>
          <a:p>
            <a:r>
              <a:rPr lang="fa-IR" sz="1200" b="1" kern="1200" baseline="0" dirty="0">
                <a:solidFill>
                  <a:schemeClr val="tx1"/>
                </a:solidFill>
                <a:latin typeface="Arial" charset="0"/>
                <a:ea typeface="ＭＳ Ｐゴシック" charset="-128"/>
                <a:cs typeface="ＭＳ Ｐゴシック" charset="-128"/>
              </a:rPr>
              <a:t>جزء حیاتی سیستم اطلاعاتی دانشگاه است، اما در دسترس نبودن آن خواهد بود</a:t>
            </a:r>
          </a:p>
          <a:p>
            <a:r>
              <a:rPr lang="fa-IR" sz="1200" b="1" kern="1200" baseline="0" dirty="0">
                <a:solidFill>
                  <a:schemeClr val="tx1"/>
                </a:solidFill>
                <a:latin typeface="Arial" charset="0"/>
                <a:ea typeface="ＭＳ Ｐゴシック" charset="-128"/>
                <a:cs typeface="ＭＳ Ｐゴシック" charset="-128"/>
              </a:rPr>
              <a:t>باعث شرمندگی شود</a:t>
            </a:r>
          </a:p>
          <a:p>
            <a:endParaRPr lang="fa-IR" sz="1200" b="1" kern="1200" baseline="0" dirty="0">
              <a:solidFill>
                <a:schemeClr val="tx1"/>
              </a:solidFill>
              <a:latin typeface="Arial" charset="0"/>
              <a:ea typeface="ＭＳ Ｐゴシック" charset="-128"/>
              <a:cs typeface="ＭＳ Ｐゴシック" charset="-128"/>
            </a:endParaRPr>
          </a:p>
          <a:p>
            <a:r>
              <a:rPr lang="fa-IR" sz="1200" b="1" kern="1200" baseline="0" dirty="0">
                <a:solidFill>
                  <a:schemeClr val="tx1"/>
                </a:solidFill>
                <a:latin typeface="Arial" charset="0"/>
                <a:ea typeface="ＭＳ Ｐゴシック" charset="-128"/>
                <a:cs typeface="ＭＳ Ｐゴシック" charset="-128"/>
              </a:rPr>
              <a:t>یک برنامه جستجوی فهرست تلفن آنلاین به عنوان در دسترس کم طبقه بندی می شود</a:t>
            </a:r>
          </a:p>
          <a:p>
            <a:r>
              <a:rPr lang="fa-IR" sz="1200" b="1" kern="1200" baseline="0" dirty="0">
                <a:solidFill>
                  <a:schemeClr val="tx1"/>
                </a:solidFill>
                <a:latin typeface="Arial" charset="0"/>
                <a:ea typeface="ＭＳ Ｐゴシック" charset="-128"/>
                <a:cs typeface="ＭＳ Ｐゴシック" charset="-128"/>
              </a:rPr>
              <a:t>نیاز اگرچه ممکن است از دست دادن موقت برنامه باشد</a:t>
            </a:r>
          </a:p>
          <a:p>
            <a:r>
              <a:rPr lang="fa-IR" sz="1200" b="1" kern="1200" baseline="0" dirty="0">
                <a:solidFill>
                  <a:schemeClr val="tx1"/>
                </a:solidFill>
                <a:latin typeface="Arial" charset="0"/>
                <a:ea typeface="ＭＳ Ｐゴシック" charset="-128"/>
                <a:cs typeface="ＭＳ Ｐゴシック" charset="-128"/>
              </a:rPr>
              <a:t>یک مزاحم، راه های دیگری برای دسترسی به اطلاعات وجود دارد، مانند نسخه چاپی</a:t>
            </a:r>
          </a:p>
          <a:p>
            <a:r>
              <a:rPr lang="fa-IR" sz="1200" b="1" kern="1200" baseline="0" dirty="0">
                <a:solidFill>
                  <a:schemeClr val="tx1"/>
                </a:solidFill>
                <a:latin typeface="Arial" charset="0"/>
                <a:ea typeface="ＭＳ Ｐゴシック" charset="-128"/>
                <a:cs typeface="ＭＳ Ｐゴシック" charset="-128"/>
              </a:rPr>
              <a:t>دایرکتوری یا اپراتور</a:t>
            </a:r>
            <a:endParaRPr lang="en-US" sz="1100" dirty="0">
              <a:latin typeface="Arial" pitchFamily="-1" charset="0"/>
              <a:ea typeface="ＭＳ Ｐゴシック" pitchFamily="-1" charset="-128"/>
              <a:cs typeface="ＭＳ Ｐゴシック" pitchFamily="-1" charset="-128"/>
            </a:endParaRPr>
          </a:p>
        </p:txBody>
      </p:sp>
      <p:sp>
        <p:nvSpPr>
          <p:cNvPr id="28676" name="Slide Number Placeholder 3"/>
          <p:cNvSpPr>
            <a:spLocks noGrp="1"/>
          </p:cNvSpPr>
          <p:nvPr>
            <p:ph type="sldNum" sz="quarter" idx="5"/>
          </p:nvPr>
        </p:nvSpPr>
        <p:spPr>
          <a:noFill/>
        </p:spPr>
        <p:txBody>
          <a:bodyPr/>
          <a:lstStyle/>
          <a:p>
            <a:fld id="{FE2A78E5-C300-1C46-8431-E7D4FD1CCA69}" type="slidenum">
              <a:rPr lang="en-AU" smtClean="0">
                <a:latin typeface="Arial" pitchFamily="-1" charset="0"/>
              </a:rPr>
              <a:pPr/>
              <a:t>16</a:t>
            </a:fld>
            <a:endParaRPr lang="en-AU" dirty="0">
              <a:latin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pPr algn="r" rtl="1"/>
            <a:r>
              <a:rPr lang="en-US" dirty="0">
                <a:solidFill>
                  <a:schemeClr val="tx2">
                    <a:lumMod val="10000"/>
                  </a:schemeClr>
                </a:solidFill>
              </a:rPr>
              <a:t>impediment</a:t>
            </a:r>
            <a:r>
              <a:rPr lang="fa-IR" dirty="0">
                <a:solidFill>
                  <a:schemeClr val="tx2">
                    <a:lumMod val="10000"/>
                  </a:schemeClr>
                </a:solidFill>
              </a:rPr>
              <a:t>:</a:t>
            </a:r>
            <a:r>
              <a:rPr lang="en-US" dirty="0">
                <a:solidFill>
                  <a:schemeClr val="tx2">
                    <a:lumMod val="10000"/>
                  </a:schemeClr>
                </a:solidFill>
              </a:rPr>
              <a:t> </a:t>
            </a:r>
            <a:r>
              <a:rPr lang="fa-IR" dirty="0">
                <a:solidFill>
                  <a:schemeClr val="tx2">
                    <a:lumMod val="10000"/>
                  </a:schemeClr>
                </a:solidFill>
              </a:rPr>
              <a:t>مانع</a:t>
            </a:r>
            <a:endParaRPr lang="en-US" dirty="0">
              <a:solidFill>
                <a:schemeClr val="tx2">
                  <a:lumMod val="10000"/>
                </a:schemeClr>
              </a:solidFill>
            </a:endParaRPr>
          </a:p>
          <a:p>
            <a:pPr algn="r" rtl="1"/>
            <a:r>
              <a:rPr lang="en-US" dirty="0">
                <a:solidFill>
                  <a:schemeClr val="tx2">
                    <a:lumMod val="10000"/>
                  </a:schemeClr>
                </a:solidFill>
              </a:rPr>
              <a:t>Wits</a:t>
            </a:r>
            <a:r>
              <a:rPr lang="fa-IR" dirty="0">
                <a:solidFill>
                  <a:schemeClr val="tx2">
                    <a:lumMod val="10000"/>
                  </a:schemeClr>
                </a:solidFill>
              </a:rPr>
              <a:t>عقلانی:</a:t>
            </a:r>
            <a:endParaRPr lang="en-US"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امنیت کامپیوتر و شبکه هم جذاب و هم پیچیده است. برخی از دلایل عبارتند از:</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1. امنیت به آن سادگی که ممکن است در ابتدا برای تازه کار به نظر برسد نیست. به نظر می رسد الزامات ساده هستند. در واقع، بسیاری از الزامات اصلی برای</a:t>
            </a:r>
          </a:p>
          <a:p>
            <a:pPr algn="r" rtl="1"/>
            <a:r>
              <a:rPr lang="fa-IR" sz="1200" b="0" kern="1200" baseline="0" dirty="0">
                <a:solidFill>
                  <a:schemeClr val="tx1"/>
                </a:solidFill>
                <a:latin typeface="Arial" charset="0"/>
                <a:ea typeface="ＭＳ Ｐゴシック" charset="-128"/>
                <a:cs typeface="ＭＳ Ｐゴシック" charset="-128"/>
              </a:rPr>
              <a:t>به سرویس‌های امنیتی می‌توان برچسب‌های تک کلمه‌ای و قابل توضیح داد: محرمانگی، احراز هویت، عدم انکار، و یکپارچگی. اما مکانیسم های استفاده شده است</a:t>
            </a:r>
          </a:p>
          <a:p>
            <a:pPr algn="r" rtl="1"/>
            <a:r>
              <a:rPr lang="fa-IR" sz="1200" b="0" kern="1200" baseline="0" dirty="0">
                <a:solidFill>
                  <a:schemeClr val="tx1"/>
                </a:solidFill>
                <a:latin typeface="Arial" charset="0"/>
                <a:ea typeface="ＭＳ Ｐゴシック" charset="-128"/>
                <a:cs typeface="ＭＳ Ｐゴシック" charset="-128"/>
              </a:rPr>
              <a:t>برآوردن این الزامات می تواند بسیار پیچیده باشد و درک آنها ممکن است مستلزم استدلال نسبتاً ظریف باشد.</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2. در توسعه یک مکانیسم یا الگوریتم امنیتی خاص، همیشه باید</a:t>
            </a:r>
          </a:p>
          <a:p>
            <a:pPr algn="r" rtl="1"/>
            <a:r>
              <a:rPr lang="fa-IR" sz="1200" b="0" kern="1200" baseline="0" dirty="0">
                <a:solidFill>
                  <a:schemeClr val="tx1"/>
                </a:solidFill>
                <a:latin typeface="Arial" charset="0"/>
                <a:ea typeface="ＭＳ Ｐゴシック" charset="-128"/>
                <a:cs typeface="ＭＳ Ｐゴシック" charset="-128"/>
              </a:rPr>
              <a:t>حملات احتمالی به آن ویژگی های امنیتی را در نظر بگیرید. در بسیاری از موارد موفق است</a:t>
            </a:r>
          </a:p>
          <a:p>
            <a:pPr algn="r" rtl="1"/>
            <a:r>
              <a:rPr lang="fa-IR" sz="1200" b="0" kern="1200" baseline="0" dirty="0">
                <a:solidFill>
                  <a:schemeClr val="tx1"/>
                </a:solidFill>
                <a:latin typeface="Arial" charset="0"/>
                <a:ea typeface="ＭＳ Ｐゴシック" charset="-128"/>
                <a:cs typeface="ＭＳ Ｐゴシック" charset="-128"/>
              </a:rPr>
              <a:t>حملات با نگاهی کاملا متفاوت به مشکل طراحی می شوند،</a:t>
            </a:r>
          </a:p>
          <a:p>
            <a:pPr algn="r" rtl="1"/>
            <a:r>
              <a:rPr lang="fa-IR" sz="1200" b="0" kern="1200" baseline="0" dirty="0">
                <a:solidFill>
                  <a:schemeClr val="tx1"/>
                </a:solidFill>
                <a:latin typeface="Arial" charset="0"/>
                <a:ea typeface="ＭＳ Ｐゴシック" charset="-128"/>
                <a:cs typeface="ＭＳ Ｐゴシック" charset="-128"/>
              </a:rPr>
              <a:t>بنابراین از یک ضعف غیرمنتظره در مکانیسم استفاده می شود.</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3. به دلیل بند 2، رویه های مورد استفاده برای ارائه خدمات خاص هستند</a:t>
            </a:r>
          </a:p>
          <a:p>
            <a:pPr algn="r" rtl="1"/>
            <a:r>
              <a:rPr lang="fa-IR" sz="1200" b="0" kern="1200" baseline="0" dirty="0">
                <a:solidFill>
                  <a:schemeClr val="tx1"/>
                </a:solidFill>
                <a:latin typeface="Arial" charset="0"/>
                <a:ea typeface="ＭＳ Ｐゴシック" charset="-128"/>
                <a:cs typeface="ＭＳ Ｐゴシック" charset="-128"/>
              </a:rPr>
              <a:t>اغلب غیر شهودی به طور معمول، یک مکانیسم امنیتی پیچیده است، و اینطور نیست</a:t>
            </a:r>
          </a:p>
          <a:p>
            <a:pPr algn="r" rtl="1"/>
            <a:r>
              <a:rPr lang="fa-IR" sz="1200" b="0" kern="1200" baseline="0" dirty="0">
                <a:solidFill>
                  <a:schemeClr val="tx1"/>
                </a:solidFill>
                <a:latin typeface="Arial" charset="0"/>
                <a:ea typeface="ＭＳ Ｐゴシック" charset="-128"/>
                <a:cs typeface="ＭＳ Ｐゴシック" charset="-128"/>
              </a:rPr>
              <a:t>از بیان یک الزام خاص که چنین توضیح دقیقی پیدا می کند</a:t>
            </a:r>
          </a:p>
          <a:p>
            <a:pPr algn="r" rtl="1"/>
            <a:r>
              <a:rPr lang="fa-IR" sz="1200" b="0" kern="1200" baseline="0" dirty="0">
                <a:solidFill>
                  <a:schemeClr val="tx1"/>
                </a:solidFill>
                <a:latin typeface="Arial" charset="0"/>
                <a:ea typeface="ＭＳ Ｐゴシック" charset="-128"/>
                <a:cs typeface="ＭＳ Ｐゴシック" charset="-128"/>
              </a:rPr>
              <a:t>اقدامات لازم است. تنها زمانی است که جنبه های مختلف تهدید در نظر گرفته شود</a:t>
            </a:r>
          </a:p>
          <a:p>
            <a:pPr algn="r" rtl="1"/>
            <a:r>
              <a:rPr lang="fa-IR" sz="1200" b="0" kern="1200" baseline="0" dirty="0">
                <a:solidFill>
                  <a:schemeClr val="tx1"/>
                </a:solidFill>
                <a:latin typeface="Arial" charset="0"/>
                <a:ea typeface="ＭＳ Ｐゴシック" charset="-128"/>
                <a:cs typeface="ＭＳ Ｐゴシック" charset="-128"/>
              </a:rPr>
              <a:t>که مکانیسم های امنیتی دقیق منطقی است.</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4. با طراحی مکانیسم های امنیتی مختلف، باید تصمیم گرفت که کجا</a:t>
            </a:r>
          </a:p>
          <a:p>
            <a:pPr algn="r" rtl="1"/>
            <a:r>
              <a:rPr lang="fa-IR" sz="1200" b="0" kern="1200" baseline="0" dirty="0">
                <a:solidFill>
                  <a:schemeClr val="tx1"/>
                </a:solidFill>
                <a:latin typeface="Arial" charset="0"/>
                <a:ea typeface="ＭＳ Ｐゴシック" charset="-128"/>
                <a:cs typeface="ＭＳ Ｐゴシック" charset="-128"/>
              </a:rPr>
              <a:t>برای استفاده از آنها این هم از نظر قرارگیری فیزیکی (مثلاً در چه نقاطی) صادق است</a:t>
            </a:r>
          </a:p>
          <a:p>
            <a:pPr algn="r" rtl="1"/>
            <a:r>
              <a:rPr lang="fa-IR" sz="1200" b="0" kern="1200" baseline="0" dirty="0">
                <a:solidFill>
                  <a:schemeClr val="tx1"/>
                </a:solidFill>
                <a:latin typeface="Arial" charset="0"/>
                <a:ea typeface="ＭＳ Ｐゴシック" charset="-128"/>
                <a:cs typeface="ＭＳ Ｐゴシック" charset="-128"/>
              </a:rPr>
              <a:t>در یک شبکه مکانیسم های امنیتی خاصی مورد نیاز است) و به معنای منطقی</a:t>
            </a:r>
          </a:p>
          <a:p>
            <a:pPr algn="r" rtl="1"/>
            <a:r>
              <a:rPr lang="fa-IR" sz="1200" b="0" kern="1200" baseline="0" dirty="0">
                <a:solidFill>
                  <a:schemeClr val="tx1"/>
                </a:solidFill>
                <a:latin typeface="Arial" charset="0"/>
                <a:ea typeface="ＭＳ Ｐゴシック" charset="-128"/>
                <a:cs typeface="ＭＳ Ｐゴシック" charset="-128"/>
              </a:rPr>
              <a:t>[به عنوان مثال، در کدام لایه یا لایه‌های معماری مانند </a:t>
            </a:r>
            <a:r>
              <a:rPr lang="en-US" sz="1200" b="0" kern="1200" baseline="0" dirty="0">
                <a:solidFill>
                  <a:schemeClr val="tx1"/>
                </a:solidFill>
                <a:latin typeface="Arial" charset="0"/>
                <a:ea typeface="ＭＳ Ｐゴシック" charset="-128"/>
                <a:cs typeface="ＭＳ Ｐゴシック" charset="-128"/>
              </a:rPr>
              <a:t>TCP/IP (Transmission</a:t>
            </a:r>
          </a:p>
          <a:p>
            <a:pPr algn="r" rtl="1"/>
            <a:r>
              <a:rPr lang="fa-IR" sz="1200" b="0" kern="1200" baseline="0" dirty="0">
                <a:solidFill>
                  <a:schemeClr val="tx1"/>
                </a:solidFill>
                <a:latin typeface="Arial" charset="0"/>
                <a:ea typeface="ＭＳ Ｐゴシック" charset="-128"/>
                <a:cs typeface="ＭＳ Ｐゴシック" charset="-128"/>
              </a:rPr>
              <a:t>پروتکل کنترل/پروتکل اینترنت) باید مکانیسم هایی قرار داده شود].</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5. مکانیسم های امنیتی معمولاً بیش از یک الگوریتم خاص یا</a:t>
            </a:r>
          </a:p>
          <a:p>
            <a:pPr algn="r" rtl="1"/>
            <a:r>
              <a:rPr lang="fa-IR" sz="1200" b="0" kern="1200" baseline="0" dirty="0">
                <a:solidFill>
                  <a:schemeClr val="tx1"/>
                </a:solidFill>
                <a:latin typeface="Arial" charset="0"/>
                <a:ea typeface="ＭＳ Ｐゴシック" charset="-128"/>
                <a:cs typeface="ＭＳ Ｐゴシック" charset="-128"/>
              </a:rPr>
              <a:t>پروتکل آنها همچنین از شرکت کنندگان می خواهند که برخی از اطلاعات سری را در اختیار داشته باشند</a:t>
            </a:r>
          </a:p>
          <a:p>
            <a:pPr algn="r" rtl="1"/>
            <a:r>
              <a:rPr lang="fa-IR" sz="1200" b="0" kern="1200" baseline="0" dirty="0">
                <a:solidFill>
                  <a:schemeClr val="tx1"/>
                </a:solidFill>
                <a:latin typeface="Arial" charset="0"/>
                <a:ea typeface="ＭＳ Ｐゴシック" charset="-128"/>
                <a:cs typeface="ＭＳ Ｐゴシック" charset="-128"/>
              </a:rPr>
              <a:t>(به عنوان مثال، یک کلید رمزگذاری)، که سوالاتی را در مورد ایجاد ایجاد می کند،</a:t>
            </a:r>
          </a:p>
          <a:p>
            <a:pPr algn="r" rtl="1"/>
            <a:r>
              <a:rPr lang="fa-IR" sz="1200" b="0" kern="1200" baseline="0" dirty="0">
                <a:solidFill>
                  <a:schemeClr val="tx1"/>
                </a:solidFill>
                <a:latin typeface="Arial" charset="0"/>
                <a:ea typeface="ＭＳ Ｐゴシック" charset="-128"/>
                <a:cs typeface="ＭＳ Ｐゴシック" charset="-128"/>
              </a:rPr>
              <a:t>توزیع و حفاظت از آن اطلاعات محرمانه همچنین ممکن است یک تکیه وجود داشته باشد</a:t>
            </a:r>
          </a:p>
          <a:p>
            <a:pPr algn="r" rtl="1"/>
            <a:r>
              <a:rPr lang="fa-IR" sz="1200" b="0" kern="1200" baseline="0" dirty="0">
                <a:solidFill>
                  <a:schemeClr val="tx1"/>
                </a:solidFill>
                <a:latin typeface="Arial" charset="0"/>
                <a:ea typeface="ＭＳ Ｐゴシック" charset="-128"/>
                <a:cs typeface="ＭＳ Ｐゴシック" charset="-128"/>
              </a:rPr>
              <a:t>روی پروتکل های ارتباطی که رفتار آنها ممکن است کار را پیچیده کند</a:t>
            </a:r>
          </a:p>
          <a:p>
            <a:pPr algn="r" rtl="1"/>
            <a:r>
              <a:rPr lang="fa-IR" sz="1200" b="0" kern="1200" baseline="0" dirty="0">
                <a:solidFill>
                  <a:schemeClr val="tx1"/>
                </a:solidFill>
                <a:latin typeface="Arial" charset="0"/>
                <a:ea typeface="ＭＳ Ｐゴシック" charset="-128"/>
                <a:cs typeface="ＭＳ Ｐゴシック" charset="-128"/>
              </a:rPr>
              <a:t>توسعه مکانیزم امنیتی به عنوان مثال، اگر عملکرد مناسب</a:t>
            </a:r>
          </a:p>
          <a:p>
            <a:pPr algn="r" rtl="1"/>
            <a:r>
              <a:rPr lang="fa-IR" sz="1200" b="0" kern="1200" baseline="0" dirty="0">
                <a:solidFill>
                  <a:schemeClr val="tx1"/>
                </a:solidFill>
                <a:latin typeface="Arial" charset="0"/>
                <a:ea typeface="ＭＳ Ｐゴシック" charset="-128"/>
                <a:cs typeface="ＭＳ Ｐゴシック" charset="-128"/>
              </a:rPr>
              <a:t>مکانیسم امنیتی مستلزم تعیین محدودیت های زمانی در زمان عبور </a:t>
            </a:r>
            <a:r>
              <a:rPr lang="en-US" sz="1200" b="0" kern="1200" baseline="0" dirty="0">
                <a:solidFill>
                  <a:schemeClr val="tx1"/>
                </a:solidFill>
                <a:latin typeface="Arial" charset="0"/>
                <a:ea typeface="ＭＳ Ｐゴシック" charset="-128"/>
                <a:cs typeface="ＭＳ Ｐゴシック" charset="-128"/>
              </a:rPr>
              <a:t>a</a:t>
            </a:r>
          </a:p>
          <a:p>
            <a:pPr algn="r" rtl="1"/>
            <a:r>
              <a:rPr lang="fa-IR" sz="1200" b="0" kern="1200" baseline="0" dirty="0">
                <a:solidFill>
                  <a:schemeClr val="tx1"/>
                </a:solidFill>
                <a:latin typeface="Arial" charset="0"/>
                <a:ea typeface="ＭＳ Ｐゴシック" charset="-128"/>
                <a:cs typeface="ＭＳ Ｐゴシック" charset="-128"/>
              </a:rPr>
              <a:t>پیام از فرستنده به گیرنده، سپس هر پروتکل یا شبکه ای که معرفی می کند</a:t>
            </a:r>
          </a:p>
          <a:p>
            <a:pPr algn="r" rtl="1"/>
            <a:r>
              <a:rPr lang="fa-IR" sz="1200" b="0" kern="1200" baseline="0" dirty="0">
                <a:solidFill>
                  <a:schemeClr val="tx1"/>
                </a:solidFill>
                <a:latin typeface="Arial" charset="0"/>
                <a:ea typeface="ＭＳ Ｐゴシック" charset="-128"/>
                <a:cs typeface="ＭＳ Ｐゴシック" charset="-128"/>
              </a:rPr>
              <a:t>تأخیرهای متغیر و غیرقابل پیش بینی ممکن است چنین محدودیت های زمانی را بی معنی کند.</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6. امنیت رایانه و شبکه اساساً نبرد عقلانی بین یک مجرم است</a:t>
            </a:r>
          </a:p>
          <a:p>
            <a:pPr algn="r" rtl="1"/>
            <a:r>
              <a:rPr lang="fa-IR" sz="1200" b="0" kern="1200" baseline="0" dirty="0">
                <a:solidFill>
                  <a:schemeClr val="tx1"/>
                </a:solidFill>
                <a:latin typeface="Arial" charset="0"/>
                <a:ea typeface="ＭＳ Ｐゴシック" charset="-128"/>
                <a:cs typeface="ＭＳ Ｐゴシック" charset="-128"/>
              </a:rPr>
              <a:t>که سعی می کند سوراخ ها را پیدا کند و طراح یا مدیری که سعی می کند</a:t>
            </a:r>
          </a:p>
          <a:p>
            <a:pPr algn="r" rtl="1"/>
            <a:r>
              <a:rPr lang="fa-IR" sz="1200" b="0" kern="1200" baseline="0" dirty="0">
                <a:solidFill>
                  <a:schemeClr val="tx1"/>
                </a:solidFill>
                <a:latin typeface="Arial" charset="0"/>
                <a:ea typeface="ＭＳ Ｐゴシック" charset="-128"/>
                <a:cs typeface="ＭＳ Ｐゴシック" charset="-128"/>
              </a:rPr>
              <a:t>آنها را ببند مزیت بزرگی که مهاجم دارد این است که او نیاز دارد</a:t>
            </a:r>
          </a:p>
          <a:p>
            <a:pPr algn="r" rtl="1"/>
            <a:r>
              <a:rPr lang="fa-IR" sz="1200" b="0" kern="1200" baseline="0" dirty="0">
                <a:solidFill>
                  <a:schemeClr val="tx1"/>
                </a:solidFill>
                <a:latin typeface="Arial" charset="0"/>
                <a:ea typeface="ＭＳ Ｐゴシック" charset="-128"/>
                <a:cs typeface="ＭＳ Ｐゴシック" charset="-128"/>
              </a:rPr>
              <a:t>تنها یک نقطه ضعف را بیابد، در حالی که طراح باید همه را بیابد و از بین ببرد</a:t>
            </a:r>
          </a:p>
          <a:p>
            <a:pPr algn="r" rtl="1"/>
            <a:r>
              <a:rPr lang="fa-IR" sz="1200" b="0" kern="1200" baseline="0" dirty="0">
                <a:solidFill>
                  <a:schemeClr val="tx1"/>
                </a:solidFill>
                <a:latin typeface="Arial" charset="0"/>
                <a:ea typeface="ＭＳ Ｐゴシック" charset="-128"/>
                <a:cs typeface="ＭＳ Ｐゴシック" charset="-128"/>
              </a:rPr>
              <a:t>نقاط ضعف برای دستیابی به امنیت کامل</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7. یک تمایل طبیعی از سوی کاربران و مدیران سیستم وجود دارد</a:t>
            </a:r>
          </a:p>
          <a:p>
            <a:pPr algn="r" rtl="1"/>
            <a:r>
              <a:rPr lang="fa-IR" sz="1200" b="0" kern="1200" baseline="0" dirty="0">
                <a:solidFill>
                  <a:schemeClr val="tx1"/>
                </a:solidFill>
                <a:latin typeface="Arial" charset="0"/>
                <a:ea typeface="ＭＳ Ｐゴシック" charset="-128"/>
                <a:cs typeface="ＭＳ Ｐゴシック" charset="-128"/>
              </a:rPr>
              <a:t>تا زمانی که یک شکست امنیتی رخ ندهد، سود کمی از سرمایه گذاری امنیتی دریافت کنید.</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8. امنیت مستلزم نظارت منظم و حتی ثابت است و این امر دشوار است</a:t>
            </a:r>
          </a:p>
          <a:p>
            <a:pPr algn="r" rtl="1"/>
            <a:r>
              <a:rPr lang="fa-IR" sz="1200" b="0" kern="1200" baseline="0" dirty="0">
                <a:solidFill>
                  <a:schemeClr val="tx1"/>
                </a:solidFill>
                <a:latin typeface="Arial" charset="0"/>
                <a:ea typeface="ＭＳ Ｐゴシック" charset="-128"/>
                <a:cs typeface="ＭＳ Ｐゴシック" charset="-128"/>
              </a:rPr>
              <a:t>محیط کوتاه مدت و پربار امروزی.</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9-امنیت هنوز خیلی وقت‌ها یک فکر بعدی است که نمی‌توان بعد از آن در یک سیستم گنجانده شد</a:t>
            </a:r>
          </a:p>
          <a:p>
            <a:pPr algn="r" rtl="1"/>
            <a:r>
              <a:rPr lang="fa-IR" sz="1200" b="0" kern="1200" baseline="0" dirty="0">
                <a:solidFill>
                  <a:schemeClr val="tx1"/>
                </a:solidFill>
                <a:latin typeface="Arial" charset="0"/>
                <a:ea typeface="ＭＳ Ｐゴシック" charset="-128"/>
                <a:cs typeface="ＭＳ Ｐゴシック" charset="-128"/>
              </a:rPr>
              <a:t>طراحی به جای اینکه بخشی جدایی ناپذیر از فرآیند طراحی باشد کامل است.</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10. بسیاری از کاربران (و حتی مدیران امنیتی) امنیت قوی را به عنوان یک امنیت در نظر می گیرند</a:t>
            </a:r>
          </a:p>
          <a:p>
            <a:pPr algn="r" rtl="1"/>
            <a:r>
              <a:rPr lang="fa-IR" sz="1200" b="0" kern="1200" baseline="0" dirty="0">
                <a:solidFill>
                  <a:schemeClr val="tx1"/>
                </a:solidFill>
                <a:latin typeface="Arial" charset="0"/>
                <a:ea typeface="ＭＳ Ｐゴシック" charset="-128"/>
                <a:cs typeface="ＭＳ Ｐゴシック" charset="-128"/>
              </a:rPr>
              <a:t>مانع از عملکرد کارآمد و کاربر پسند یک اطلاعات</a:t>
            </a:r>
          </a:p>
          <a:p>
            <a:pPr algn="r" rtl="1"/>
            <a:r>
              <a:rPr lang="fa-IR" sz="1200" b="0" kern="1200" baseline="0" dirty="0">
                <a:solidFill>
                  <a:schemeClr val="tx1"/>
                </a:solidFill>
                <a:latin typeface="Arial" charset="0"/>
                <a:ea typeface="ＭＳ Ｐゴシック" charset="-128"/>
                <a:cs typeface="ＭＳ Ｐゴシック" charset="-128"/>
              </a:rPr>
              <a:t>سیستم یا استفاده از اطلاعات</a:t>
            </a:r>
          </a:p>
          <a:p>
            <a:pPr algn="r" rtl="1"/>
            <a:endParaRPr lang="fa-IR" sz="1200" b="0" kern="1200" baseline="0" dirty="0">
              <a:solidFill>
                <a:schemeClr val="tx1"/>
              </a:solidFill>
              <a:latin typeface="Arial" charset="0"/>
              <a:ea typeface="ＭＳ Ｐゴシック" charset="-128"/>
              <a:cs typeface="ＭＳ Ｐゴシック" charset="-128"/>
            </a:endParaRPr>
          </a:p>
          <a:p>
            <a:pPr algn="r" rtl="1"/>
            <a:r>
              <a:rPr lang="fa-IR" sz="1200" b="0" kern="1200" baseline="0" dirty="0">
                <a:solidFill>
                  <a:schemeClr val="tx1"/>
                </a:solidFill>
                <a:latin typeface="Arial" charset="0"/>
                <a:ea typeface="ＭＳ Ｐゴシック" charset="-128"/>
                <a:cs typeface="ＭＳ Ｐゴシック" charset="-128"/>
              </a:rPr>
              <a:t>مشکلاتی که به تازگی برشمردیم، مانند ما به طرق متعددی با آن مواجه خواهیم شد</a:t>
            </a:r>
          </a:p>
          <a:p>
            <a:pPr algn="r" rtl="1"/>
            <a:r>
              <a:rPr lang="fa-IR" sz="1200" b="0" kern="1200" baseline="0" dirty="0">
                <a:solidFill>
                  <a:schemeClr val="tx1"/>
                </a:solidFill>
                <a:latin typeface="Arial" charset="0"/>
                <a:ea typeface="ＭＳ Ｐゴシック" charset="-128"/>
                <a:cs typeface="ＭＳ Ｐゴシック" charset="-128"/>
              </a:rPr>
              <a:t>تهدیدها و مکانیسم‌های امنیتی مختلف را در این کتاب بررسی کنید.</a:t>
            </a:r>
          </a:p>
          <a:p>
            <a:endParaRPr lang="fa-IR" sz="1200" b="0" kern="1200" baseline="0" dirty="0">
              <a:solidFill>
                <a:schemeClr val="tx1"/>
              </a:solidFill>
              <a:latin typeface="Arial" charset="0"/>
              <a:ea typeface="ＭＳ Ｐゴシック" charset="-128"/>
              <a:cs typeface="Arial" pitchFamily="-1" charset="0"/>
            </a:endParaRPr>
          </a:p>
          <a:p>
            <a:r>
              <a:rPr lang="en-US" sz="1100" b="0" dirty="0">
                <a:latin typeface="Arial" pitchFamily="-1" charset="0"/>
                <a:ea typeface="Arial" pitchFamily="-1" charset="0"/>
                <a:cs typeface="Arial" pitchFamily="-1" charset="0"/>
              </a:rPr>
              <a:t>Computer and network security is both fascinating and complex. Some of the </a:t>
            </a:r>
            <a:r>
              <a:rPr lang="en-US" sz="1100" b="0" dirty="0" err="1">
                <a:latin typeface="Arial" pitchFamily="-1" charset="0"/>
                <a:ea typeface="Arial" pitchFamily="-1" charset="0"/>
                <a:cs typeface="Arial" pitchFamily="-1" charset="0"/>
              </a:rPr>
              <a:t>reasonsinclude</a:t>
            </a:r>
            <a:r>
              <a:rPr lang="en-US" sz="1100" b="0" dirty="0">
                <a:latin typeface="Arial" pitchFamily="-1" charset="0"/>
                <a:ea typeface="Arial" pitchFamily="-1" charset="0"/>
                <a:cs typeface="Arial" pitchFamily="-1" charset="0"/>
              </a:rPr>
              <a:t>:</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1.  Security is not as simple as it might first appear to the novice. The requirements seem to be straightforward; indeed, most of the major requirements for</a:t>
            </a:r>
          </a:p>
          <a:p>
            <a:r>
              <a:rPr lang="en-US" sz="1100" b="0" dirty="0">
                <a:latin typeface="Arial" pitchFamily="-1" charset="0"/>
                <a:ea typeface="Arial" pitchFamily="-1" charset="0"/>
                <a:cs typeface="Arial" pitchFamily="-1" charset="0"/>
              </a:rPr>
              <a:t>security services can be given self-explanatory, one-word labels: confidentiality, authentication, nonrepudiation, and integrity. But the mechanisms used to</a:t>
            </a:r>
          </a:p>
          <a:p>
            <a:r>
              <a:rPr lang="en-US" sz="1100" b="0" dirty="0">
                <a:latin typeface="Arial" pitchFamily="-1" charset="0"/>
                <a:ea typeface="Arial" pitchFamily="-1" charset="0"/>
                <a:cs typeface="Arial" pitchFamily="-1" charset="0"/>
              </a:rPr>
              <a:t>meet those requirements can be quite complex, and understanding them may involve rather subtle reasoning.</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2.  In developing a particular security mechanism or algorithm, one must always</a:t>
            </a:r>
          </a:p>
          <a:p>
            <a:r>
              <a:rPr lang="en-US" sz="1100" b="0" dirty="0">
                <a:latin typeface="Arial" pitchFamily="-1" charset="0"/>
                <a:ea typeface="Arial" pitchFamily="-1" charset="0"/>
                <a:cs typeface="Arial" pitchFamily="-1" charset="0"/>
              </a:rPr>
              <a:t>consider potential attacks on those security features. In many cases, successful</a:t>
            </a:r>
          </a:p>
          <a:p>
            <a:r>
              <a:rPr lang="en-US" sz="1100" b="0" dirty="0">
                <a:latin typeface="Arial" pitchFamily="-1" charset="0"/>
                <a:ea typeface="Arial" pitchFamily="-1" charset="0"/>
                <a:cs typeface="Arial" pitchFamily="-1" charset="0"/>
              </a:rPr>
              <a:t>attacks are designed by looking at the problem in a completely different way,</a:t>
            </a:r>
          </a:p>
          <a:p>
            <a:r>
              <a:rPr lang="en-US" sz="1100" b="0" dirty="0">
                <a:latin typeface="Arial" pitchFamily="-1" charset="0"/>
                <a:ea typeface="Arial" pitchFamily="-1" charset="0"/>
                <a:cs typeface="Arial" pitchFamily="-1" charset="0"/>
              </a:rPr>
              <a:t>therefore exploiting an unexpected weakness in the mechanism.</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3.  Because of point 2, the procedures used to provide particular services are</a:t>
            </a:r>
          </a:p>
          <a:p>
            <a:r>
              <a:rPr lang="en-US" sz="1100" b="0" dirty="0">
                <a:latin typeface="Arial" pitchFamily="-1" charset="0"/>
                <a:ea typeface="Arial" pitchFamily="-1" charset="0"/>
                <a:cs typeface="Arial" pitchFamily="-1" charset="0"/>
              </a:rPr>
              <a:t>often counterintuitive. Typically, a security mechanism is complex, and it is not</a:t>
            </a:r>
          </a:p>
          <a:p>
            <a:r>
              <a:rPr lang="en-US" sz="1100" b="0" dirty="0">
                <a:latin typeface="Arial" pitchFamily="-1" charset="0"/>
                <a:ea typeface="Arial" pitchFamily="-1" charset="0"/>
                <a:cs typeface="Arial" pitchFamily="-1" charset="0"/>
              </a:rPr>
              <a:t>obvious from the statement of a particular requirement that such elaborate</a:t>
            </a:r>
          </a:p>
          <a:p>
            <a:r>
              <a:rPr lang="en-US" sz="1100" b="0" dirty="0">
                <a:latin typeface="Arial" pitchFamily="-1" charset="0"/>
                <a:ea typeface="Arial" pitchFamily="-1" charset="0"/>
                <a:cs typeface="Arial" pitchFamily="-1" charset="0"/>
              </a:rPr>
              <a:t>measures are needed. It is only when the various aspects of the threat are considered</a:t>
            </a:r>
          </a:p>
          <a:p>
            <a:r>
              <a:rPr lang="en-US" sz="1100" b="0" dirty="0">
                <a:latin typeface="Arial" pitchFamily="-1" charset="0"/>
                <a:ea typeface="Arial" pitchFamily="-1" charset="0"/>
                <a:cs typeface="Arial" pitchFamily="-1" charset="0"/>
              </a:rPr>
              <a:t>that elaborate security mechanisms make sense.</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4.  Having designed various security mechanisms, it is necessary to decide where</a:t>
            </a:r>
          </a:p>
          <a:p>
            <a:r>
              <a:rPr lang="en-US" sz="1100" b="0" dirty="0">
                <a:latin typeface="Arial" pitchFamily="-1" charset="0"/>
                <a:ea typeface="Arial" pitchFamily="-1" charset="0"/>
                <a:cs typeface="Arial" pitchFamily="-1" charset="0"/>
              </a:rPr>
              <a:t>to use them. This is true both in terms of physical placement (e.g., at what points</a:t>
            </a:r>
          </a:p>
          <a:p>
            <a:r>
              <a:rPr lang="en-US" sz="1100" b="0" dirty="0">
                <a:latin typeface="Arial" pitchFamily="-1" charset="0"/>
                <a:ea typeface="Arial" pitchFamily="-1" charset="0"/>
                <a:cs typeface="Arial" pitchFamily="-1" charset="0"/>
              </a:rPr>
              <a:t>in a network are certain security mechanisms needed) and in a logical sense</a:t>
            </a:r>
          </a:p>
          <a:p>
            <a:r>
              <a:rPr lang="en-US" sz="1100" b="0" dirty="0">
                <a:latin typeface="Arial" pitchFamily="-1" charset="0"/>
                <a:ea typeface="Arial" pitchFamily="-1" charset="0"/>
                <a:cs typeface="Arial" pitchFamily="-1" charset="0"/>
              </a:rPr>
              <a:t>[e.g., at what layer or layers of an architecture such as TCP/IP (Transmission</a:t>
            </a:r>
          </a:p>
          <a:p>
            <a:r>
              <a:rPr lang="en-US" sz="1100" b="0" dirty="0">
                <a:latin typeface="Arial" pitchFamily="-1" charset="0"/>
                <a:ea typeface="Arial" pitchFamily="-1" charset="0"/>
                <a:cs typeface="Arial" pitchFamily="-1" charset="0"/>
              </a:rPr>
              <a:t>Control Protocol/Internet Protocol) should mechanisms be placed].</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5. Security mechanisms typically involve more than a particular algorithm or</a:t>
            </a:r>
          </a:p>
          <a:p>
            <a:r>
              <a:rPr lang="en-US" sz="1100" b="0" dirty="0">
                <a:latin typeface="Arial" pitchFamily="-1" charset="0"/>
                <a:ea typeface="Arial" pitchFamily="-1" charset="0"/>
                <a:cs typeface="Arial" pitchFamily="-1" charset="0"/>
              </a:rPr>
              <a:t>protocol. They also require that participants be in possession of some secret information</a:t>
            </a:r>
          </a:p>
          <a:p>
            <a:r>
              <a:rPr lang="en-US" sz="1100" b="0" dirty="0">
                <a:latin typeface="Arial" pitchFamily="-1" charset="0"/>
                <a:ea typeface="Arial" pitchFamily="-1" charset="0"/>
                <a:cs typeface="Arial" pitchFamily="-1" charset="0"/>
              </a:rPr>
              <a:t>(e.g., an encryption key), which raises questions about the creation,</a:t>
            </a:r>
          </a:p>
          <a:p>
            <a:r>
              <a:rPr lang="en-US" sz="1100" b="0" dirty="0">
                <a:latin typeface="Arial" pitchFamily="-1" charset="0"/>
                <a:ea typeface="Arial" pitchFamily="-1" charset="0"/>
                <a:cs typeface="Arial" pitchFamily="-1" charset="0"/>
              </a:rPr>
              <a:t>distribution, and protection of that secret information. There also may be a reliance</a:t>
            </a:r>
          </a:p>
          <a:p>
            <a:r>
              <a:rPr lang="en-US" sz="1100" b="0" dirty="0">
                <a:latin typeface="Arial" pitchFamily="-1" charset="0"/>
                <a:ea typeface="Arial" pitchFamily="-1" charset="0"/>
                <a:cs typeface="Arial" pitchFamily="-1" charset="0"/>
              </a:rPr>
              <a:t>on communications protocols whose behavior may complicate the task</a:t>
            </a:r>
          </a:p>
          <a:p>
            <a:r>
              <a:rPr lang="en-US" sz="1100" b="0" dirty="0">
                <a:latin typeface="Arial" pitchFamily="-1" charset="0"/>
                <a:ea typeface="Arial" pitchFamily="-1" charset="0"/>
                <a:cs typeface="Arial" pitchFamily="-1" charset="0"/>
              </a:rPr>
              <a:t>of developing the security mechanism. For example, if the proper functioning</a:t>
            </a:r>
          </a:p>
          <a:p>
            <a:r>
              <a:rPr lang="en-US" sz="1100" b="0" dirty="0">
                <a:latin typeface="Arial" pitchFamily="-1" charset="0"/>
                <a:ea typeface="Arial" pitchFamily="-1" charset="0"/>
                <a:cs typeface="Arial" pitchFamily="-1" charset="0"/>
              </a:rPr>
              <a:t>of the security mechanism requires setting time limits on the transit time of a</a:t>
            </a:r>
          </a:p>
          <a:p>
            <a:r>
              <a:rPr lang="en-US" sz="1100" b="0" dirty="0">
                <a:latin typeface="Arial" pitchFamily="-1" charset="0"/>
                <a:ea typeface="Arial" pitchFamily="-1" charset="0"/>
                <a:cs typeface="Arial" pitchFamily="-1" charset="0"/>
              </a:rPr>
              <a:t>message from sender to receiver, then any protocol or network that introduces</a:t>
            </a:r>
          </a:p>
          <a:p>
            <a:r>
              <a:rPr lang="en-US" sz="1100" b="0" dirty="0">
                <a:latin typeface="Arial" pitchFamily="-1" charset="0"/>
                <a:ea typeface="Arial" pitchFamily="-1" charset="0"/>
                <a:cs typeface="Arial" pitchFamily="-1" charset="0"/>
              </a:rPr>
              <a:t>variable, unpredictable delays may render such time limits meaningless.</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6. Computer and network security is essentially a battle of wits between a perpetrator</a:t>
            </a:r>
          </a:p>
          <a:p>
            <a:r>
              <a:rPr lang="en-US" sz="1100" b="0" dirty="0">
                <a:latin typeface="Arial" pitchFamily="-1" charset="0"/>
                <a:ea typeface="Arial" pitchFamily="-1" charset="0"/>
                <a:cs typeface="Arial" pitchFamily="-1" charset="0"/>
              </a:rPr>
              <a:t>who tries to find holes and the designer or administrator who tries to</a:t>
            </a:r>
          </a:p>
          <a:p>
            <a:r>
              <a:rPr lang="en-US" sz="1100" b="0" dirty="0">
                <a:latin typeface="Arial" pitchFamily="-1" charset="0"/>
                <a:ea typeface="Arial" pitchFamily="-1" charset="0"/>
                <a:cs typeface="Arial" pitchFamily="-1" charset="0"/>
              </a:rPr>
              <a:t>close them. The great advantage that the attacker has is that he or she need</a:t>
            </a:r>
          </a:p>
          <a:p>
            <a:r>
              <a:rPr lang="en-US" sz="1100" b="0" dirty="0">
                <a:latin typeface="Arial" pitchFamily="-1" charset="0"/>
                <a:ea typeface="Arial" pitchFamily="-1" charset="0"/>
                <a:cs typeface="Arial" pitchFamily="-1" charset="0"/>
              </a:rPr>
              <a:t>only find a single weakness, while the designer must find and eliminate all</a:t>
            </a:r>
          </a:p>
          <a:p>
            <a:r>
              <a:rPr lang="en-US" sz="1100" b="0" dirty="0">
                <a:latin typeface="Arial" pitchFamily="-1" charset="0"/>
                <a:ea typeface="Arial" pitchFamily="-1" charset="0"/>
                <a:cs typeface="Arial" pitchFamily="-1" charset="0"/>
              </a:rPr>
              <a:t>weaknesses to achieve perfect security.</a:t>
            </a:r>
          </a:p>
          <a:p>
            <a:endParaRPr lang="en-US" sz="1100" b="0" dirty="0">
              <a:latin typeface="Arial" pitchFamily="-1" charset="0"/>
              <a:ea typeface="Arial" pitchFamily="-1" charset="0"/>
              <a:cs typeface="Arial" pitchFamily="-1" charset="0"/>
            </a:endParaRPr>
          </a:p>
          <a:p>
            <a:r>
              <a:rPr lang="fa-IR" sz="1100" b="0" dirty="0">
                <a:latin typeface="Arial" pitchFamily="-1" charset="0"/>
                <a:ea typeface="Arial" pitchFamily="-1" charset="0"/>
                <a:cs typeface="Arial" pitchFamily="-1" charset="0"/>
              </a:rPr>
              <a:t>۹</a:t>
            </a:r>
            <a:r>
              <a:rPr lang="en-US" sz="1100" b="0" dirty="0">
                <a:latin typeface="Arial" pitchFamily="-1" charset="0"/>
                <a:ea typeface="Arial" pitchFamily="-1" charset="0"/>
                <a:cs typeface="Arial" pitchFamily="-1" charset="0"/>
              </a:rPr>
              <a:t>. There is a natural tendency on the part of users and system managers to</a:t>
            </a:r>
          </a:p>
          <a:p>
            <a:r>
              <a:rPr lang="en-US" sz="1100" b="0" dirty="0">
                <a:latin typeface="Arial" pitchFamily="-1" charset="0"/>
                <a:ea typeface="Arial" pitchFamily="-1" charset="0"/>
                <a:cs typeface="Arial" pitchFamily="-1" charset="0"/>
              </a:rPr>
              <a:t>perceive little benefit from security investment until a security failure occurs.</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8. Security requires regular, even constant, monitoring, and this is difficult in</a:t>
            </a:r>
          </a:p>
          <a:p>
            <a:r>
              <a:rPr lang="en-US" sz="1100" b="0" dirty="0">
                <a:latin typeface="Arial" pitchFamily="-1" charset="0"/>
                <a:ea typeface="Arial" pitchFamily="-1" charset="0"/>
                <a:cs typeface="Arial" pitchFamily="-1" charset="0"/>
              </a:rPr>
              <a:t>today’s short-term, overloaded environment.</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9. Security is still too often an afterthought to be incorporated into a system after</a:t>
            </a:r>
          </a:p>
          <a:p>
            <a:r>
              <a:rPr lang="en-US" sz="1100" b="0" dirty="0">
                <a:latin typeface="Arial" pitchFamily="-1" charset="0"/>
                <a:ea typeface="Arial" pitchFamily="-1" charset="0"/>
                <a:cs typeface="Arial" pitchFamily="-1" charset="0"/>
              </a:rPr>
              <a:t>the design is complete rather than being an integral part of the design process.</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10. Many users (and even security administrators) view strong security as an</a:t>
            </a:r>
          </a:p>
          <a:p>
            <a:r>
              <a:rPr lang="en-US" sz="1100" b="0" dirty="0">
                <a:latin typeface="Arial" pitchFamily="-1" charset="0"/>
                <a:ea typeface="Arial" pitchFamily="-1" charset="0"/>
                <a:cs typeface="Arial" pitchFamily="-1" charset="0"/>
              </a:rPr>
              <a:t>impediment to efficient and user-friendly operation of an information</a:t>
            </a:r>
          </a:p>
          <a:p>
            <a:r>
              <a:rPr lang="en-US" sz="1100" b="0" dirty="0">
                <a:latin typeface="Arial" pitchFamily="-1" charset="0"/>
                <a:ea typeface="Arial" pitchFamily="-1" charset="0"/>
                <a:cs typeface="Arial" pitchFamily="-1" charset="0"/>
              </a:rPr>
              <a:t>system or use of information.</a:t>
            </a:r>
          </a:p>
          <a:p>
            <a:endParaRPr lang="en-US" sz="1100" b="0" dirty="0">
              <a:latin typeface="Arial" pitchFamily="-1" charset="0"/>
              <a:ea typeface="Arial" pitchFamily="-1" charset="0"/>
              <a:cs typeface="Arial" pitchFamily="-1" charset="0"/>
            </a:endParaRPr>
          </a:p>
          <a:p>
            <a:r>
              <a:rPr lang="en-US" sz="1100" b="0" dirty="0">
                <a:latin typeface="Arial" pitchFamily="-1" charset="0"/>
                <a:ea typeface="Arial" pitchFamily="-1" charset="0"/>
                <a:cs typeface="Arial" pitchFamily="-1" charset="0"/>
              </a:rPr>
              <a:t>The difficulties just enumerated will be encountered in numerous ways as we</a:t>
            </a:r>
          </a:p>
          <a:p>
            <a:r>
              <a:rPr lang="en-US" sz="1100" b="0" dirty="0">
                <a:latin typeface="Arial" pitchFamily="-1" charset="0"/>
                <a:ea typeface="Arial" pitchFamily="-1" charset="0"/>
                <a:cs typeface="Arial" pitchFamily="-1" charset="0"/>
              </a:rPr>
              <a:t>examine the various security threats and mechanisms throughout this book.</a:t>
            </a:r>
          </a:p>
          <a:p>
            <a:endParaRPr lang="en-US" sz="1100" b="0" dirty="0">
              <a:latin typeface="Arial" pitchFamily="-1" charset="0"/>
              <a:ea typeface="Arial" pitchFamily="-1" charset="0"/>
              <a:cs typeface="Arial" pitchFamily="-1" charset="0"/>
            </a:endParaRPr>
          </a:p>
        </p:txBody>
      </p:sp>
      <p:sp>
        <p:nvSpPr>
          <p:cNvPr id="38916" name="Slide Number Placeholder 3"/>
          <p:cNvSpPr>
            <a:spLocks noGrp="1"/>
          </p:cNvSpPr>
          <p:nvPr>
            <p:ph type="sldNum" sz="quarter" idx="5"/>
          </p:nvPr>
        </p:nvSpPr>
        <p:spPr>
          <a:noFill/>
        </p:spPr>
        <p:txBody>
          <a:bodyPr/>
          <a:lstStyle/>
          <a:p>
            <a:fld id="{02FD9470-FBC7-1048-AC44-0596CC964AFC}" type="slidenum">
              <a:rPr lang="en-AU" smtClean="0">
                <a:latin typeface="Arial" pitchFamily="-1" charset="0"/>
              </a:rPr>
              <a:pPr/>
              <a:t>17</a:t>
            </a:fld>
            <a:endParaRPr lang="en-AU" dirty="0">
              <a:latin typeface="Arial"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3D85A7B9-F726-604D-8C93-775DA8F1DA02}" type="slidenum">
              <a:rPr lang="en-AU">
                <a:latin typeface="Arial" pitchFamily="-1" charset="0"/>
              </a:rPr>
              <a:pPr/>
              <a:t>18</a:t>
            </a:fld>
            <a:endParaRPr lang="en-AU" dirty="0">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lgn="r" rtl="1"/>
            <a:r>
              <a:rPr lang="fa-IR" sz="1200" kern="1200" baseline="0" dirty="0">
                <a:solidFill>
                  <a:schemeClr val="tx1"/>
                </a:solidFill>
                <a:latin typeface="Arial" charset="0"/>
                <a:ea typeface="ＭＳ Ｐゴシック" charset="-128"/>
                <a:cs typeface="ＭＳ Ｐゴシック" charset="-128"/>
              </a:rPr>
              <a:t>برای ارزیابی موثر نیازهای امنیتی یک سازمان و ارزیابی و</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انتخاب محصولات امنیتی و سیاست های مختلف، مدیر مسئول کامپیوتر</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و امنیت شبکه به روشی سیستماتیک برای تعریف الزامات نیاز دارد</a:t>
            </a:r>
          </a:p>
          <a:p>
            <a:pPr algn="r" rtl="1"/>
            <a:r>
              <a:rPr lang="fa-IR" sz="1200" kern="1200" baseline="0" dirty="0">
                <a:solidFill>
                  <a:schemeClr val="tx1"/>
                </a:solidFill>
                <a:latin typeface="Arial" charset="0"/>
                <a:ea typeface="ＭＳ Ｐゴシック" charset="-128"/>
                <a:cs typeface="ＭＳ Ｐゴシック" charset="-128"/>
              </a:rPr>
              <a:t>برای امنیت و مشخص کردن رویکردهای برآورده کردن این الزامات.</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این به اندازه کافی در یک محیط پردازش داده متمرکز دشوار است. با استفاده از</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شبکه های محلی و گسترده، مشکلات مرکب شده است.</a:t>
            </a:r>
          </a:p>
          <a:p>
            <a:pPr algn="r" rtl="1"/>
            <a:r>
              <a:rPr lang="en-US" sz="1200" kern="1200" baseline="0" dirty="0">
                <a:solidFill>
                  <a:schemeClr val="tx1"/>
                </a:solidFill>
                <a:latin typeface="Arial" charset="0"/>
                <a:ea typeface="ＭＳ Ｐゴシック" charset="-128"/>
                <a:cs typeface="ＭＳ Ｐゴシック" charset="-128"/>
              </a:rPr>
              <a:t>ITU-T Recommendation X.800، </a:t>
            </a:r>
            <a:r>
              <a:rPr lang="fa-IR" sz="1200" kern="1200" baseline="0" dirty="0">
                <a:solidFill>
                  <a:schemeClr val="tx1"/>
                </a:solidFill>
                <a:latin typeface="Arial" charset="0"/>
                <a:ea typeface="ＭＳ Ｐゴシック" charset="-128"/>
                <a:cs typeface="ＭＳ Ｐゴシック" charset="-128"/>
              </a:rPr>
              <a:t>معماری امنیتی برای </a:t>
            </a:r>
            <a:r>
              <a:rPr lang="en-US" sz="1200" kern="1200" baseline="0" dirty="0">
                <a:solidFill>
                  <a:schemeClr val="tx1"/>
                </a:solidFill>
                <a:latin typeface="Arial" charset="0"/>
                <a:ea typeface="ＭＳ Ｐゴシック" charset="-128"/>
                <a:cs typeface="ＭＳ Ｐゴシック" charset="-128"/>
              </a:rPr>
              <a:t>OSI، </a:t>
            </a:r>
            <a:r>
              <a:rPr lang="fa-IR" sz="1200" kern="1200" baseline="0" dirty="0">
                <a:solidFill>
                  <a:schemeClr val="tx1"/>
                </a:solidFill>
                <a:latin typeface="Arial" charset="0"/>
                <a:ea typeface="ＭＳ Ｐゴシック" charset="-128"/>
                <a:cs typeface="ＭＳ Ｐゴシック" charset="-128"/>
              </a:rPr>
              <a:t>چنین چیزی را تعریف می کند.</a:t>
            </a:r>
          </a:p>
          <a:p>
            <a:pPr algn="r" rtl="1"/>
            <a:r>
              <a:rPr lang="fa-IR" sz="1200" kern="1200" baseline="0" dirty="0">
                <a:solidFill>
                  <a:schemeClr val="tx1"/>
                </a:solidFill>
                <a:latin typeface="Arial" charset="0"/>
                <a:ea typeface="ＭＳ Ｐゴシック" charset="-128"/>
                <a:cs typeface="ＭＳ Ｐゴシック" charset="-128"/>
              </a:rPr>
              <a:t>رویکرد سیستماتیک. معماری امنیتی </a:t>
            </a:r>
            <a:r>
              <a:rPr lang="en-US" sz="1200" kern="1200" baseline="0" dirty="0">
                <a:solidFill>
                  <a:schemeClr val="tx1"/>
                </a:solidFill>
                <a:latin typeface="Arial" charset="0"/>
                <a:ea typeface="ＭＳ Ｐゴシック" charset="-128"/>
                <a:cs typeface="ＭＳ Ｐゴシック" charset="-128"/>
              </a:rPr>
              <a:t>OSI </a:t>
            </a:r>
            <a:r>
              <a:rPr lang="fa-IR" sz="1200" kern="1200" baseline="0" dirty="0">
                <a:solidFill>
                  <a:schemeClr val="tx1"/>
                </a:solidFill>
                <a:latin typeface="Arial" charset="0"/>
                <a:ea typeface="ＭＳ Ｐゴシック" charset="-128"/>
                <a:cs typeface="ＭＳ Ｐゴシック" charset="-128"/>
              </a:rPr>
              <a:t>به عنوان یک راه برای مدیران مفید است</a:t>
            </a:r>
          </a:p>
          <a:p>
            <a:pPr algn="r" rtl="1"/>
            <a:r>
              <a:rPr lang="fa-IR" sz="1200" kern="1200" baseline="0" dirty="0">
                <a:solidFill>
                  <a:schemeClr val="tx1"/>
                </a:solidFill>
                <a:latin typeface="Arial" charset="0"/>
                <a:ea typeface="ＭＳ Ｐゴシック" charset="-128"/>
                <a:cs typeface="ＭＳ Ｐゴシック" charset="-128"/>
              </a:rPr>
              <a:t>  سازماندهی وظیفه تامین امنیت. علاوه بر این، زیرا این معماری</a:t>
            </a:r>
          </a:p>
          <a:p>
            <a:pPr algn="r" rtl="1"/>
            <a:r>
              <a:rPr lang="fa-IR" sz="1200" kern="1200" baseline="0" dirty="0">
                <a:solidFill>
                  <a:schemeClr val="tx1"/>
                </a:solidFill>
                <a:latin typeface="Arial" charset="0"/>
                <a:ea typeface="ＭＳ Ｐゴシック" charset="-128"/>
                <a:cs typeface="ＭＳ Ｐゴシック" charset="-128"/>
              </a:rPr>
              <a:t>به عنوان یک استاندارد بین المللی، کامپیوتر و فروشندگان ارتباطات توسعه داده شد</a:t>
            </a:r>
          </a:p>
          <a:p>
            <a:pPr algn="r" rtl="1"/>
            <a:r>
              <a:rPr lang="fa-IR" sz="1200" kern="1200" baseline="0" dirty="0">
                <a:solidFill>
                  <a:schemeClr val="tx1"/>
                </a:solidFill>
                <a:latin typeface="Arial" charset="0"/>
                <a:ea typeface="ＭＳ Ｐゴシック" charset="-128"/>
                <a:cs typeface="ＭＳ Ｐゴシック" charset="-128"/>
              </a:rPr>
              <a:t>ویژگی های امنیتی را برای محصولات و خدمات خود توسعه داده اند که به این موضوع مربوط می شود</a:t>
            </a:r>
          </a:p>
          <a:p>
            <a:pPr algn="r" rtl="1"/>
            <a:r>
              <a:rPr lang="fa-IR" sz="1200" kern="1200" baseline="0" dirty="0">
                <a:solidFill>
                  <a:schemeClr val="tx1"/>
                </a:solidFill>
                <a:latin typeface="Arial" charset="0"/>
                <a:ea typeface="ＭＳ Ｐゴシック" charset="-128"/>
                <a:cs typeface="ＭＳ Ｐゴシック" charset="-128"/>
              </a:rPr>
              <a:t>تعریف ساختار یافته خدمات و مکانیسم ها</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برای اهداف ما، معماری امنیتی </a:t>
            </a:r>
            <a:r>
              <a:rPr lang="en-US" sz="1200" kern="1200" baseline="0" dirty="0">
                <a:solidFill>
                  <a:schemeClr val="tx1"/>
                </a:solidFill>
                <a:latin typeface="Arial" charset="0"/>
                <a:ea typeface="ＭＳ Ｐゴシック" charset="-128"/>
                <a:cs typeface="ＭＳ Ｐゴシック" charset="-128"/>
              </a:rPr>
              <a:t>OSI </a:t>
            </a:r>
            <a:r>
              <a:rPr lang="fa-IR" sz="1200" kern="1200" baseline="0" dirty="0">
                <a:solidFill>
                  <a:schemeClr val="tx1"/>
                </a:solidFill>
                <a:latin typeface="Arial" charset="0"/>
                <a:ea typeface="ＭＳ Ｐゴシック" charset="-128"/>
                <a:cs typeface="ＭＳ Ｐゴシック" charset="-128"/>
              </a:rPr>
              <a:t>اگر انتزاعی باشد مفید است،</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مروری بر بسیاری از مفاهیمی که این کتاب به آنها می پردازد. معماری امنیتی </a:t>
            </a:r>
            <a:r>
              <a:rPr lang="en-US" sz="1200" kern="1200" baseline="0" dirty="0">
                <a:solidFill>
                  <a:schemeClr val="tx1"/>
                </a:solidFill>
                <a:latin typeface="Arial" charset="0"/>
                <a:ea typeface="ＭＳ Ｐゴシック" charset="-128"/>
                <a:cs typeface="ＭＳ Ｐゴシック" charset="-128"/>
              </a:rPr>
              <a:t>OSI</a:t>
            </a:r>
          </a:p>
          <a:p>
            <a:pPr algn="r" rtl="1"/>
            <a:r>
              <a:rPr lang="fa-IR" sz="1200" kern="1200" baseline="0" dirty="0">
                <a:solidFill>
                  <a:schemeClr val="tx1"/>
                </a:solidFill>
                <a:latin typeface="Arial" charset="0"/>
                <a:ea typeface="ＭＳ Ｐゴシック" charset="-128"/>
                <a:cs typeface="ＭＳ Ｐゴシック" charset="-128"/>
              </a:rPr>
              <a:t>بر حملات امنیتی، مکانیسم ها و خدمات تمرکز دارد. اینها را می توان تعریف کرد</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به طور خلاصه به عنوان</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 حمله امنیتی: هر اقدامی که امنیت اطلاعات را به خطر می اندازد</a:t>
            </a:r>
            <a:r>
              <a:rPr lang="en-US" sz="1200" kern="1200" baseline="0" dirty="0">
                <a:solidFill>
                  <a:schemeClr val="tx1"/>
                </a:solidFill>
                <a:latin typeface="Arial" charset="0"/>
                <a:ea typeface="ＭＳ Ｐゴシック" charset="-128"/>
                <a:cs typeface="ＭＳ Ｐゴシック" charset="-128"/>
              </a:rPr>
              <a:t> </a:t>
            </a:r>
            <a:r>
              <a:rPr lang="fa-IR" sz="1200" kern="1200" baseline="0" dirty="0">
                <a:solidFill>
                  <a:schemeClr val="tx1"/>
                </a:solidFill>
                <a:latin typeface="Arial" charset="0"/>
                <a:ea typeface="ＭＳ Ｐゴシック" charset="-128"/>
                <a:cs typeface="ＭＳ Ｐゴシック" charset="-128"/>
              </a:rPr>
              <a:t>متعلق به یک سازمان</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 مکانیسم امنیتی: فرآیندی (یا دستگاهی که چنین فرآیندی را در خود جای داده است) که</a:t>
            </a:r>
          </a:p>
          <a:p>
            <a:pPr algn="r" rtl="1"/>
            <a:r>
              <a:rPr lang="fa-IR" sz="1200" kern="1200" baseline="0" dirty="0">
                <a:solidFill>
                  <a:schemeClr val="tx1"/>
                </a:solidFill>
                <a:latin typeface="Arial" charset="0"/>
                <a:ea typeface="ＭＳ Ｐゴシック" charset="-128"/>
                <a:cs typeface="ＭＳ Ｐゴシック" charset="-128"/>
              </a:rPr>
              <a:t>برای شناسایی، پیشگیری یا بازیابی از یک حمله امنیتی طراحی شده است.</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 خدمات امنیتی: یک سرویس پردازش یا ارتباطی که باعث افزایش</a:t>
            </a:r>
          </a:p>
          <a:p>
            <a:pPr algn="r" rtl="1"/>
            <a:r>
              <a:rPr lang="fa-IR" sz="1200" kern="1200" baseline="0" dirty="0">
                <a:solidFill>
                  <a:schemeClr val="tx1"/>
                </a:solidFill>
                <a:latin typeface="Arial" charset="0"/>
                <a:ea typeface="ＭＳ Ｐゴシック" charset="-128"/>
                <a:cs typeface="ＭＳ Ｐゴシック" charset="-128"/>
              </a:rPr>
              <a:t>امنیت سیستم های پردازش داده و انتقال اطلاعات یک</a:t>
            </a:r>
          </a:p>
          <a:p>
            <a:pPr algn="r" rtl="1"/>
            <a:r>
              <a:rPr lang="fa-IR" sz="1200" kern="1200" baseline="0" dirty="0">
                <a:solidFill>
                  <a:schemeClr val="tx1"/>
                </a:solidFill>
                <a:latin typeface="Arial" charset="0"/>
                <a:ea typeface="ＭＳ Ｐゴシック" charset="-128"/>
                <a:cs typeface="ＭＳ Ｐゴシック" charset="-128"/>
              </a:rPr>
              <a:t>سازمان. این سرویس ها برای مقابله با حملات امنیتی در نظر گرفته شده اند</a:t>
            </a:r>
          </a:p>
          <a:p>
            <a:pPr algn="r" rtl="1"/>
            <a:r>
              <a:rPr lang="fa-IR" sz="1200" kern="1200" baseline="0" dirty="0">
                <a:solidFill>
                  <a:schemeClr val="tx1"/>
                </a:solidFill>
                <a:latin typeface="Arial" charset="0"/>
                <a:ea typeface="ＭＳ Ｐゴシック" charset="-128"/>
                <a:cs typeface="ＭＳ Ｐゴシック" charset="-128"/>
              </a:rPr>
              <a:t>از یک یا چند مکانیسم امنیتی برای ارائه خدمات استفاده کنید.</a:t>
            </a:r>
            <a:endParaRPr lang="en-US" sz="1200" kern="1200" baseline="0" dirty="0">
              <a:solidFill>
                <a:schemeClr val="tx1"/>
              </a:solidFill>
              <a:latin typeface="Arial" charset="0"/>
              <a:ea typeface="ＭＳ Ｐゴシック" charset="-128"/>
              <a:cs typeface="ＭＳ Ｐゴシック" charset="-128"/>
            </a:endParaRPr>
          </a:p>
          <a:p>
            <a:pPr algn="r" rtl="1"/>
            <a:endParaRPr lang="en-US" sz="1200" kern="1200" baseline="0" dirty="0">
              <a:solidFill>
                <a:schemeClr val="tx1"/>
              </a:solidFill>
              <a:latin typeface="Arial" charset="0"/>
              <a:ea typeface="ＭＳ Ｐゴシック" charset="-128"/>
              <a:cs typeface="ＭＳ Ｐゴシック" charset="-128"/>
            </a:endParaRPr>
          </a:p>
          <a:p>
            <a:pPr algn="l" rtl="0"/>
            <a:r>
              <a:rPr lang="en-US" sz="1200" kern="1200" baseline="0" dirty="0">
                <a:solidFill>
                  <a:schemeClr val="tx1"/>
                </a:solidFill>
                <a:latin typeface="Arial" charset="0"/>
                <a:ea typeface="ＭＳ Ｐゴシック" charset="-128"/>
                <a:cs typeface="ＭＳ Ｐゴシック" charset="-128"/>
              </a:rPr>
              <a:t> To assess effectively the security needs of an organization and to evaluate and</a:t>
            </a:r>
          </a:p>
          <a:p>
            <a:pPr algn="l" rtl="0"/>
            <a:r>
              <a:rPr lang="en-US" sz="1200" kern="1200" baseline="0" dirty="0">
                <a:solidFill>
                  <a:schemeClr val="tx1"/>
                </a:solidFill>
                <a:latin typeface="Arial" charset="0"/>
                <a:ea typeface="ＭＳ Ｐゴシック" charset="-128"/>
                <a:cs typeface="ＭＳ Ｐゴシック" charset="-128"/>
              </a:rPr>
              <a:t>choose various security products and policies, the manager responsible for computer</a:t>
            </a:r>
          </a:p>
          <a:p>
            <a:pPr algn="l" rtl="0"/>
            <a:r>
              <a:rPr lang="en-US" sz="1200" kern="1200" baseline="0" dirty="0">
                <a:solidFill>
                  <a:schemeClr val="tx1"/>
                </a:solidFill>
                <a:latin typeface="Arial" charset="0"/>
                <a:ea typeface="ＭＳ Ｐゴシック" charset="-128"/>
                <a:cs typeface="ＭＳ Ｐゴシック" charset="-128"/>
              </a:rPr>
              <a:t>and network security needs some systematic way of defining the requirements</a:t>
            </a:r>
          </a:p>
          <a:p>
            <a:pPr algn="l" rtl="0"/>
            <a:r>
              <a:rPr lang="en-US" sz="1200" kern="1200" baseline="0" dirty="0">
                <a:solidFill>
                  <a:schemeClr val="tx1"/>
                </a:solidFill>
                <a:latin typeface="Arial" charset="0"/>
                <a:ea typeface="ＭＳ Ｐゴシック" charset="-128"/>
                <a:cs typeface="ＭＳ Ｐゴシック" charset="-128"/>
              </a:rPr>
              <a:t>for security and characterizing the approaches to satisfying those requirements.</a:t>
            </a:r>
          </a:p>
          <a:p>
            <a:pPr algn="l" rtl="0"/>
            <a:r>
              <a:rPr lang="en-US" sz="1200" kern="1200" baseline="0" dirty="0">
                <a:solidFill>
                  <a:schemeClr val="tx1"/>
                </a:solidFill>
                <a:latin typeface="Arial" charset="0"/>
                <a:ea typeface="ＭＳ Ｐゴシック" charset="-128"/>
                <a:cs typeface="ＭＳ Ｐゴシック" charset="-128"/>
              </a:rPr>
              <a:t>This is difficult enough in a centralized data processing environment; with the use of</a:t>
            </a:r>
          </a:p>
          <a:p>
            <a:pPr algn="l" rtl="0"/>
            <a:r>
              <a:rPr lang="en-US" sz="1200" kern="1200" baseline="0" dirty="0">
                <a:solidFill>
                  <a:schemeClr val="tx1"/>
                </a:solidFill>
                <a:latin typeface="Arial" charset="0"/>
                <a:ea typeface="ＭＳ Ｐゴシック" charset="-128"/>
                <a:cs typeface="ＭＳ Ｐゴシック" charset="-128"/>
              </a:rPr>
              <a:t>local and wide area networks, the problems are compounded.</a:t>
            </a:r>
          </a:p>
          <a:p>
            <a:pPr algn="l" rtl="0"/>
            <a:r>
              <a:rPr lang="en-US" sz="1200" kern="1200" baseline="0" dirty="0">
                <a:solidFill>
                  <a:schemeClr val="tx1"/>
                </a:solidFill>
                <a:latin typeface="Arial" charset="0"/>
                <a:ea typeface="ＭＳ Ｐゴシック" charset="-128"/>
                <a:cs typeface="ＭＳ Ｐゴシック" charset="-128"/>
              </a:rPr>
              <a:t>ITU-T  Recommendation X.800, Security Architecture for OSI , defines such a</a:t>
            </a:r>
          </a:p>
          <a:p>
            <a:pPr algn="l" rtl="0"/>
            <a:r>
              <a:rPr lang="en-US" sz="1200" kern="1200" baseline="0" dirty="0">
                <a:solidFill>
                  <a:schemeClr val="tx1"/>
                </a:solidFill>
                <a:latin typeface="Arial" charset="0"/>
                <a:ea typeface="ＭＳ Ｐゴシック" charset="-128"/>
                <a:cs typeface="ＭＳ Ｐゴシック" charset="-128"/>
              </a:rPr>
              <a:t>systematic approach.  The OSI security architecture is useful to managers as a way</a:t>
            </a:r>
          </a:p>
          <a:p>
            <a:pPr algn="l" rtl="0"/>
            <a:r>
              <a:rPr lang="en-US" sz="1200" kern="1200" baseline="0" dirty="0">
                <a:solidFill>
                  <a:schemeClr val="tx1"/>
                </a:solidFill>
                <a:latin typeface="Arial" charset="0"/>
                <a:ea typeface="ＭＳ Ｐゴシック" charset="-128"/>
                <a:cs typeface="ＭＳ Ｐゴシック" charset="-128"/>
              </a:rPr>
              <a:t> of organizing the task of providing security. Furthermore, because this architecture</a:t>
            </a:r>
          </a:p>
          <a:p>
            <a:pPr algn="l" rtl="0"/>
            <a:r>
              <a:rPr lang="en-US" sz="1200" kern="1200" baseline="0" dirty="0">
                <a:solidFill>
                  <a:schemeClr val="tx1"/>
                </a:solidFill>
                <a:latin typeface="Arial" charset="0"/>
                <a:ea typeface="ＭＳ Ｐゴシック" charset="-128"/>
                <a:cs typeface="ＭＳ Ｐゴシック" charset="-128"/>
              </a:rPr>
              <a:t>was developed as an international standard, computer and communications vendors</a:t>
            </a:r>
          </a:p>
          <a:p>
            <a:pPr algn="l" rtl="0"/>
            <a:r>
              <a:rPr lang="en-US" sz="1200" kern="1200" baseline="0" dirty="0">
                <a:solidFill>
                  <a:schemeClr val="tx1"/>
                </a:solidFill>
                <a:latin typeface="Arial" charset="0"/>
                <a:ea typeface="ＭＳ Ｐゴシック" charset="-128"/>
                <a:cs typeface="ＭＳ Ｐゴシック" charset="-128"/>
              </a:rPr>
              <a:t>have developed security features for their products and services that relate to this</a:t>
            </a:r>
          </a:p>
          <a:p>
            <a:pPr algn="l" rtl="0"/>
            <a:r>
              <a:rPr lang="en-US" sz="1200" kern="1200" baseline="0" dirty="0">
                <a:solidFill>
                  <a:schemeClr val="tx1"/>
                </a:solidFill>
                <a:latin typeface="Arial" charset="0"/>
                <a:ea typeface="ＭＳ Ｐゴシック" charset="-128"/>
                <a:cs typeface="ＭＳ Ｐゴシック" charset="-128"/>
              </a:rPr>
              <a:t>structured definition of services and mechanisms.</a:t>
            </a:r>
          </a:p>
          <a:p>
            <a:pPr algn="l" rtl="0"/>
            <a:endParaRPr lang="en-US" sz="1200" kern="1200" baseline="0" dirty="0">
              <a:solidFill>
                <a:schemeClr val="tx1"/>
              </a:solidFill>
              <a:latin typeface="Arial" charset="0"/>
              <a:ea typeface="ＭＳ Ｐゴシック" charset="-128"/>
              <a:cs typeface="ＭＳ Ｐゴシック" charset="-128"/>
            </a:endParaRPr>
          </a:p>
          <a:p>
            <a:pPr algn="l" rtl="0"/>
            <a:r>
              <a:rPr lang="en-US" sz="1200" kern="1200" baseline="0" dirty="0">
                <a:solidFill>
                  <a:schemeClr val="tx1"/>
                </a:solidFill>
                <a:latin typeface="Arial" charset="0"/>
                <a:ea typeface="ＭＳ Ｐゴシック" charset="-128"/>
                <a:cs typeface="ＭＳ Ｐゴシック" charset="-128"/>
              </a:rPr>
              <a:t>For our purposes, the OSI security architecture provides a useful, if abstract,</a:t>
            </a:r>
          </a:p>
          <a:p>
            <a:pPr algn="l" rtl="0"/>
            <a:r>
              <a:rPr lang="en-US" sz="1200" kern="1200" baseline="0" dirty="0">
                <a:solidFill>
                  <a:schemeClr val="tx1"/>
                </a:solidFill>
                <a:latin typeface="Arial" charset="0"/>
                <a:ea typeface="ＭＳ Ｐゴシック" charset="-128"/>
                <a:cs typeface="ＭＳ Ｐゴシック" charset="-128"/>
              </a:rPr>
              <a:t>overview of many of the concepts that this book deals with. The OSI security architecture</a:t>
            </a:r>
          </a:p>
          <a:p>
            <a:pPr algn="l" rtl="0"/>
            <a:r>
              <a:rPr lang="en-US" sz="1200" kern="1200" baseline="0" dirty="0">
                <a:solidFill>
                  <a:schemeClr val="tx1"/>
                </a:solidFill>
                <a:latin typeface="Arial" charset="0"/>
                <a:ea typeface="ＭＳ Ｐゴシック" charset="-128"/>
                <a:cs typeface="ＭＳ Ｐゴシック" charset="-128"/>
              </a:rPr>
              <a:t>focuses on security attacks, mechanisms, and services. These can be defined</a:t>
            </a:r>
          </a:p>
          <a:p>
            <a:pPr algn="l" rtl="0"/>
            <a:r>
              <a:rPr lang="en-US" sz="1200" kern="1200" baseline="0" dirty="0">
                <a:solidFill>
                  <a:schemeClr val="tx1"/>
                </a:solidFill>
                <a:latin typeface="Arial" charset="0"/>
                <a:ea typeface="ＭＳ Ｐゴシック" charset="-128"/>
                <a:cs typeface="ＭＳ Ｐゴシック" charset="-128"/>
              </a:rPr>
              <a:t>briefly as</a:t>
            </a:r>
          </a:p>
          <a:p>
            <a:pPr algn="l" rtl="0"/>
            <a:endParaRPr lang="en-US" sz="1200" kern="1200" baseline="0" dirty="0">
              <a:solidFill>
                <a:schemeClr val="tx1"/>
              </a:solidFill>
              <a:latin typeface="Arial" charset="0"/>
              <a:ea typeface="ＭＳ Ｐゴシック" charset="-128"/>
              <a:cs typeface="ＭＳ Ｐゴシック" charset="-128"/>
            </a:endParaRPr>
          </a:p>
          <a:p>
            <a:pPr algn="l" rtl="0"/>
            <a:r>
              <a:rPr lang="en-US" sz="1200" kern="1200" baseline="0" dirty="0">
                <a:solidFill>
                  <a:schemeClr val="tx1"/>
                </a:solidFill>
                <a:latin typeface="Arial" charset="0"/>
                <a:ea typeface="ＭＳ Ｐゴシック" charset="-128"/>
                <a:cs typeface="ＭＳ Ｐゴシック" charset="-128"/>
              </a:rPr>
              <a:t>• Security attack:  Any action that compromises the security of information</a:t>
            </a:r>
          </a:p>
          <a:p>
            <a:pPr algn="l" rtl="0"/>
            <a:r>
              <a:rPr lang="en-US" sz="1200" kern="1200" baseline="0" dirty="0">
                <a:solidFill>
                  <a:schemeClr val="tx1"/>
                </a:solidFill>
                <a:latin typeface="Arial" charset="0"/>
                <a:ea typeface="ＭＳ Ｐゴシック" charset="-128"/>
                <a:cs typeface="ＭＳ Ｐゴシック" charset="-128"/>
              </a:rPr>
              <a:t>owned by an organization.</a:t>
            </a:r>
          </a:p>
          <a:p>
            <a:pPr algn="l" rtl="0"/>
            <a:endParaRPr lang="en-US" sz="1200" kern="1200" baseline="0" dirty="0">
              <a:solidFill>
                <a:schemeClr val="tx1"/>
              </a:solidFill>
              <a:latin typeface="Arial" charset="0"/>
              <a:ea typeface="ＭＳ Ｐゴシック" charset="-128"/>
              <a:cs typeface="ＭＳ Ｐゴシック" charset="-128"/>
            </a:endParaRPr>
          </a:p>
          <a:p>
            <a:pPr algn="l" rtl="0"/>
            <a:r>
              <a:rPr lang="en-US" sz="1200" kern="1200" baseline="0" dirty="0">
                <a:solidFill>
                  <a:schemeClr val="tx1"/>
                </a:solidFill>
                <a:latin typeface="Arial" charset="0"/>
                <a:ea typeface="ＭＳ Ｐゴシック" charset="-128"/>
                <a:cs typeface="ＭＳ Ｐゴシック" charset="-128"/>
              </a:rPr>
              <a:t>• Security mechanism:  A process (or a device incorporating such a process) that</a:t>
            </a:r>
          </a:p>
          <a:p>
            <a:pPr algn="l" rtl="0"/>
            <a:r>
              <a:rPr lang="en-US" sz="1200" kern="1200" baseline="0" dirty="0">
                <a:solidFill>
                  <a:schemeClr val="tx1"/>
                </a:solidFill>
                <a:latin typeface="Arial" charset="0"/>
                <a:ea typeface="ＭＳ Ｐゴシック" charset="-128"/>
                <a:cs typeface="ＭＳ Ｐゴシック" charset="-128"/>
              </a:rPr>
              <a:t>is designed to detect, prevent, or recover from a security attack.</a:t>
            </a:r>
          </a:p>
          <a:p>
            <a:pPr algn="l" rtl="0"/>
            <a:endParaRPr lang="en-US" sz="1200" kern="1200" baseline="0" dirty="0">
              <a:solidFill>
                <a:schemeClr val="tx1"/>
              </a:solidFill>
              <a:latin typeface="Arial" charset="0"/>
              <a:ea typeface="ＭＳ Ｐゴシック" charset="-128"/>
              <a:cs typeface="ＭＳ Ｐゴシック" charset="-128"/>
            </a:endParaRPr>
          </a:p>
          <a:p>
            <a:pPr algn="l" rtl="0"/>
            <a:r>
              <a:rPr lang="en-US" sz="1200" kern="1200" baseline="0" dirty="0">
                <a:solidFill>
                  <a:schemeClr val="tx1"/>
                </a:solidFill>
                <a:latin typeface="Arial" charset="0"/>
                <a:ea typeface="ＭＳ Ｐゴシック" charset="-128"/>
                <a:cs typeface="ＭＳ Ｐゴシック" charset="-128"/>
              </a:rPr>
              <a:t>• Security service:  A processing or communication service that enhances the</a:t>
            </a:r>
          </a:p>
          <a:p>
            <a:pPr algn="l" rtl="0"/>
            <a:r>
              <a:rPr lang="en-US" sz="1200" kern="1200" baseline="0" dirty="0">
                <a:solidFill>
                  <a:schemeClr val="tx1"/>
                </a:solidFill>
                <a:latin typeface="Arial" charset="0"/>
                <a:ea typeface="ＭＳ Ｐゴシック" charset="-128"/>
                <a:cs typeface="ＭＳ Ｐゴシック" charset="-128"/>
              </a:rPr>
              <a:t>security of the data processing systems and the information transfers of an</a:t>
            </a:r>
          </a:p>
          <a:p>
            <a:pPr algn="l" rtl="0"/>
            <a:r>
              <a:rPr lang="en-US" sz="1200" kern="1200" baseline="0" dirty="0">
                <a:solidFill>
                  <a:schemeClr val="tx1"/>
                </a:solidFill>
                <a:latin typeface="Arial" charset="0"/>
                <a:ea typeface="ＭＳ Ｐゴシック" charset="-128"/>
                <a:cs typeface="ＭＳ Ｐゴシック" charset="-128"/>
              </a:rPr>
              <a:t>organization. The services are intended to counter security attacks, and they</a:t>
            </a:r>
          </a:p>
          <a:p>
            <a:pPr algn="r" rtl="1"/>
            <a:r>
              <a:rPr lang="en-US" sz="1200" kern="1200" baseline="0" dirty="0">
                <a:solidFill>
                  <a:schemeClr val="tx1"/>
                </a:solidFill>
                <a:latin typeface="Arial" charset="0"/>
                <a:ea typeface="ＭＳ Ｐゴシック" charset="-128"/>
                <a:cs typeface="ＭＳ Ｐゴシック" charset="-128"/>
              </a:rPr>
              <a:t>make use of one or more security mechanisms to provide the service.</a:t>
            </a:r>
            <a:endParaRPr lang="en-US" dirty="0">
              <a:latin typeface="Arial" pitchFamily="-1" charset="0"/>
              <a:ea typeface="Arial" pitchFamily="-1" charset="0"/>
              <a:cs typeface="Arial"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In the literature, the terms threat  and attack  are commonly used to mean more</a:t>
            </a:r>
          </a:p>
          <a:p>
            <a:r>
              <a:rPr lang="en-US" dirty="0">
                <a:latin typeface="Arial" pitchFamily="-1" charset="0"/>
                <a:ea typeface="ＭＳ Ｐゴシック" pitchFamily="-1" charset="-128"/>
                <a:cs typeface="ＭＳ Ｐゴシック" pitchFamily="-1" charset="-128"/>
              </a:rPr>
              <a:t>or less the same thing. Table 1.1 provides definitions taken from RFC 4949, </a:t>
            </a:r>
            <a:r>
              <a:rPr lang="en-US" i="1" dirty="0">
                <a:latin typeface="Arial" pitchFamily="-1" charset="0"/>
                <a:ea typeface="ＭＳ Ｐゴシック" pitchFamily="-1" charset="-128"/>
                <a:cs typeface="ＭＳ Ｐゴシック" pitchFamily="-1" charset="-128"/>
              </a:rPr>
              <a:t>Internet</a:t>
            </a:r>
          </a:p>
          <a:p>
            <a:r>
              <a:rPr lang="en-US" i="1" dirty="0">
                <a:latin typeface="Arial" pitchFamily="-1" charset="0"/>
                <a:ea typeface="ＭＳ Ｐゴシック" pitchFamily="-1" charset="-128"/>
                <a:cs typeface="ＭＳ Ｐゴシック" pitchFamily="-1" charset="-128"/>
              </a:rPr>
              <a:t>Security Glossary.</a:t>
            </a:r>
          </a:p>
        </p:txBody>
      </p:sp>
      <p:sp>
        <p:nvSpPr>
          <p:cNvPr id="43012" name="Slide Number Placeholder 3"/>
          <p:cNvSpPr>
            <a:spLocks noGrp="1"/>
          </p:cNvSpPr>
          <p:nvPr>
            <p:ph type="sldNum" sz="quarter" idx="5"/>
          </p:nvPr>
        </p:nvSpPr>
        <p:spPr>
          <a:noFill/>
        </p:spPr>
        <p:txBody>
          <a:bodyPr/>
          <a:lstStyle/>
          <a:p>
            <a:fld id="{4B683967-C9E4-FC47-9B2F-BF1BE9D7C548}" type="slidenum">
              <a:rPr lang="en-AU" smtClean="0">
                <a:latin typeface="Arial" pitchFamily="-1" charset="0"/>
              </a:rPr>
              <a:pPr/>
              <a:t>19</a:t>
            </a:fld>
            <a:endParaRPr lang="en-AU" dirty="0">
              <a:latin typeface="Arial"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470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9880484F-2602-2542-B3D2-6D7AE2CF424B}" type="slidenum">
              <a:rPr lang="en-AU">
                <a:latin typeface="Arial" pitchFamily="-1" charset="0"/>
              </a:rPr>
              <a:pPr/>
              <a:t>20</a:t>
            </a:fld>
            <a:endParaRPr lang="en-AU" dirty="0">
              <a:latin typeface="Arial" pitchFamily="-1"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algn="r" rtl="1"/>
            <a:r>
              <a:rPr lang="fa-IR" dirty="0">
                <a:latin typeface="Arial" pitchFamily="-1" charset="0"/>
                <a:ea typeface="ＭＳ Ｐゴシック" pitchFamily="-1" charset="-128"/>
                <a:cs typeface="ＭＳ Ｐゴシック" pitchFamily="-1" charset="-128"/>
              </a:rPr>
              <a:t>یک ابزار مفید برای طبقه بندی حملات امنیتی، که هم در </a:t>
            </a:r>
            <a:r>
              <a:rPr lang="en-US" dirty="0">
                <a:latin typeface="Arial" pitchFamily="-1" charset="0"/>
                <a:ea typeface="ＭＳ Ｐゴシック" pitchFamily="-1" charset="-128"/>
                <a:cs typeface="ＭＳ Ｐゴシック" pitchFamily="-1" charset="-128"/>
              </a:rPr>
              <a:t>X.800 </a:t>
            </a:r>
            <a:r>
              <a:rPr lang="fa-IR" dirty="0">
                <a:latin typeface="Arial" pitchFamily="-1" charset="0"/>
                <a:ea typeface="ＭＳ Ｐゴシック" pitchFamily="-1" charset="-128"/>
                <a:cs typeface="ＭＳ Ｐゴシック" pitchFamily="-1" charset="-128"/>
              </a:rPr>
              <a:t>و هم در </a:t>
            </a:r>
            <a:r>
              <a:rPr lang="en-US" dirty="0">
                <a:latin typeface="Arial" pitchFamily="-1" charset="0"/>
                <a:ea typeface="ＭＳ Ｐゴシック" pitchFamily="-1" charset="-128"/>
                <a:cs typeface="ＭＳ Ｐゴシック" pitchFamily="-1" charset="-128"/>
              </a:rPr>
              <a:t>RFC 4949 </a:t>
            </a:r>
            <a:r>
              <a:rPr lang="fa-IR" dirty="0">
                <a:latin typeface="Arial" pitchFamily="-1" charset="0"/>
                <a:ea typeface="ＭＳ Ｐゴシック" pitchFamily="-1" charset="-128"/>
                <a:cs typeface="ＭＳ Ｐゴシック" pitchFamily="-1" charset="-128"/>
              </a:rPr>
              <a:t>استفاده می شود، در</a:t>
            </a:r>
          </a:p>
          <a:p>
            <a:pPr algn="r" rtl="1"/>
            <a:r>
              <a:rPr lang="fa-IR" dirty="0">
                <a:latin typeface="Arial" pitchFamily="-1" charset="0"/>
                <a:ea typeface="ＭＳ Ｐゴシック" pitchFamily="-1" charset="-128"/>
                <a:cs typeface="ＭＳ Ｐゴシック" pitchFamily="-1" charset="-128"/>
              </a:rPr>
              <a:t>شرایط حملات غیرفعال و حملات فعال (شکل 1.1). یک حمله غیرفعال سعی در یادگیری یا استفاده از اطلاعات سیستم دارد، اما بر منابع سیستم تأثیر نمی گذارد.</a:t>
            </a:r>
          </a:p>
          <a:p>
            <a:pPr algn="r" rtl="1"/>
            <a:r>
              <a:rPr lang="fa-IR" dirty="0">
                <a:latin typeface="Arial" pitchFamily="-1" charset="0"/>
                <a:ea typeface="ＭＳ Ｐゴシック" pitchFamily="-1" charset="-128"/>
                <a:cs typeface="ＭＳ Ｐゴシック" pitchFamily="-1" charset="-128"/>
              </a:rPr>
              <a:t>یک حمله فعال سعی می کند منابع سیستم را تغییر دهد یا بر عملکرد آنها تأثیر بگذارد.</a:t>
            </a:r>
          </a:p>
          <a:p>
            <a:pPr algn="r" rtl="1"/>
            <a:r>
              <a:rPr lang="fa-IR" dirty="0">
                <a:latin typeface="Arial" pitchFamily="-1" charset="0"/>
                <a:ea typeface="ＭＳ Ｐゴシック" pitchFamily="-1" charset="-128"/>
                <a:cs typeface="ＭＳ Ｐゴシック" pitchFamily="-1" charset="-128"/>
              </a:rPr>
              <a:t>بخش استانداردسازی ارتباطات از راه دور اتحادیه بین‌المللی (</a:t>
            </a:r>
            <a:r>
              <a:rPr lang="en-US" dirty="0">
                <a:latin typeface="Arial" pitchFamily="-1" charset="0"/>
                <a:ea typeface="ＭＳ Ｐゴシック" pitchFamily="-1" charset="-128"/>
                <a:cs typeface="ＭＳ Ｐゴシック" pitchFamily="-1" charset="-128"/>
              </a:rPr>
              <a:t>ITU) (ITU-T) </a:t>
            </a:r>
            <a:r>
              <a:rPr lang="fa-IR" dirty="0">
                <a:latin typeface="Arial" pitchFamily="-1" charset="0"/>
                <a:ea typeface="ＭＳ Ｐゴシック" pitchFamily="-1" charset="-128"/>
                <a:cs typeface="ＭＳ Ｐゴシック" pitchFamily="-1" charset="-128"/>
              </a:rPr>
              <a:t>یک آژانس تحت حمایت سازمان ملل متحد است که استانداردهایی به نام توصیه‌ها را در ارتباط با ارتباطات راه دور و اتصال بین سیستم‌های باز (</a:t>
            </a:r>
            <a:r>
              <a:rPr lang="en-US" dirty="0">
                <a:latin typeface="Arial" pitchFamily="-1" charset="0"/>
                <a:ea typeface="ＭＳ Ｐゴシック" pitchFamily="-1" charset="-128"/>
                <a:cs typeface="ＭＳ Ｐゴシック" pitchFamily="-1" charset="-128"/>
              </a:rPr>
              <a:t>OSI) </a:t>
            </a:r>
            <a:r>
              <a:rPr lang="fa-IR" dirty="0">
                <a:latin typeface="Arial" pitchFamily="-1" charset="0"/>
                <a:ea typeface="ＭＳ Ｐゴシック" pitchFamily="-1" charset="-128"/>
                <a:cs typeface="ＭＳ Ｐゴシック" pitchFamily="-1" charset="-128"/>
              </a:rPr>
              <a:t>توسعه می‌دهد.</a:t>
            </a:r>
          </a:p>
          <a:p>
            <a:pPr algn="r" rtl="1"/>
            <a:r>
              <a:rPr lang="en-US" dirty="0">
                <a:latin typeface="Arial" pitchFamily="-1" charset="0"/>
                <a:ea typeface="ＭＳ Ｐゴシック" pitchFamily="-1" charset="-128"/>
                <a:cs typeface="ＭＳ Ｐゴシック" pitchFamily="-1" charset="-128"/>
              </a:rPr>
              <a:t>X.800 </a:t>
            </a:r>
            <a:r>
              <a:rPr lang="fa-IR" dirty="0">
                <a:latin typeface="Arial" pitchFamily="-1" charset="0"/>
                <a:ea typeface="ＭＳ Ｐゴシック" pitchFamily="-1" charset="-128"/>
                <a:cs typeface="ＭＳ Ｐゴシック" pitchFamily="-1" charset="-128"/>
              </a:rPr>
              <a:t>استانداردی است که سرویس‌های امنیتی و پروتکل‌هایی را تعریف می‌کند که برای ایمن کردن ارتباطات در سیستم‌های باز استفاده می‌شوند. این سرویس به عنوان "خدمتی ارائه شده توسط یک لایه پروتکل از سیستم های باز ارتباطی ارائه می شود و امنیت کافی سیستم ها یا انتقال داده ها را تضمین می کند."</a:t>
            </a:r>
          </a:p>
          <a:p>
            <a:pPr algn="r" rtl="1"/>
            <a:r>
              <a:rPr lang="fa-IR" dirty="0">
                <a:latin typeface="Arial" pitchFamily="-1" charset="0"/>
                <a:ea typeface="ＭＳ Ｐゴシック" pitchFamily="-1" charset="-128"/>
                <a:cs typeface="ＭＳ Ｐゴシック" pitchFamily="-1" charset="-128"/>
              </a:rPr>
              <a:t>1. </a:t>
            </a:r>
            <a:r>
              <a:rPr lang="en-US" dirty="0">
                <a:latin typeface="Arial" pitchFamily="-1" charset="0"/>
                <a:ea typeface="ＭＳ Ｐゴシック" pitchFamily="-1" charset="-128"/>
                <a:cs typeface="ＭＳ Ｐゴシック" pitchFamily="-1" charset="-128"/>
              </a:rPr>
              <a:t>RFC 4949 </a:t>
            </a:r>
            <a:r>
              <a:rPr lang="fa-IR" dirty="0">
                <a:latin typeface="Arial" pitchFamily="-1" charset="0"/>
                <a:ea typeface="ＭＳ Ｐゴシック" pitchFamily="-1" charset="-128"/>
                <a:cs typeface="ＭＳ Ｐゴシック" pitchFamily="-1" charset="-128"/>
              </a:rPr>
              <a:t>یک سند اطلاعاتی است که واژه نامه ای از اصطلاحات مربوط به امنیت سیستم اطلاعاتی را ارائه می دهد. برای امنیت سیستم اطلاعات تعاریف، اختصارات و توضیحات اصطلاحات را ارائه می کند</a:t>
            </a:r>
          </a:p>
          <a:p>
            <a:pPr algn="r" rtl="1"/>
            <a:r>
              <a:rPr lang="fa-IR" dirty="0">
                <a:latin typeface="Arial" pitchFamily="-1" charset="0"/>
                <a:ea typeface="ＭＳ Ｐゴシック" pitchFamily="-1" charset="-128"/>
                <a:cs typeface="ＭＳ Ｐゴシック" pitchFamily="-1" charset="-128"/>
              </a:rPr>
              <a:t>2. واژه‌نامه مرجع گسترده‌ای است که باید به جامعه اینترنتی کمک کند تا وضوح اسناد و بحث را در زمینه مهمی از فناوری اینترنت بهبود بخشد.</a:t>
            </a:r>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 useful means of classifying security attacks, used both in X.800 and RFC 4949, is in</a:t>
            </a:r>
          </a:p>
          <a:p>
            <a:r>
              <a:rPr lang="en-US" dirty="0">
                <a:latin typeface="Arial" pitchFamily="-1" charset="0"/>
                <a:ea typeface="ＭＳ Ｐゴシック" pitchFamily="-1" charset="-128"/>
                <a:cs typeface="ＭＳ Ｐゴシック" pitchFamily="-1" charset="-128"/>
              </a:rPr>
              <a:t>terms of passive attacks  and active attacks  (Figure 1.1). A passive attack attempts to</a:t>
            </a:r>
          </a:p>
          <a:p>
            <a:r>
              <a:rPr lang="en-US" dirty="0">
                <a:latin typeface="Arial" pitchFamily="-1" charset="0"/>
                <a:ea typeface="ＭＳ Ｐゴシック" pitchFamily="-1" charset="-128"/>
                <a:cs typeface="ＭＳ Ｐゴシック" pitchFamily="-1" charset="-128"/>
              </a:rPr>
              <a:t>learn or make use of information from the system but does not affect system resources.</a:t>
            </a:r>
          </a:p>
          <a:p>
            <a:r>
              <a:rPr lang="en-US" dirty="0">
                <a:latin typeface="Arial" pitchFamily="-1" charset="0"/>
                <a:ea typeface="ＭＳ Ｐゴシック" pitchFamily="-1" charset="-128"/>
                <a:cs typeface="ＭＳ Ｐゴシック" pitchFamily="-1" charset="-128"/>
              </a:rPr>
              <a:t>An active attack attempts to alter system resources or affect their operation.</a:t>
            </a:r>
          </a:p>
          <a:p>
            <a:endParaRPr lang="en-US" dirty="0">
              <a:latin typeface="Arial" pitchFamily="-1" charset="0"/>
              <a:ea typeface="ＭＳ Ｐゴシック" pitchFamily="-1" charset="-128"/>
              <a:cs typeface="Arial" pitchFamily="-1" charset="0"/>
            </a:endParaRPr>
          </a:p>
          <a:p>
            <a:pPr algn="l"/>
            <a:r>
              <a:rPr lang="en-US" dirty="0"/>
              <a:t>The International Telecommunication Union (ITU) Telecommunication Standardization Sector (ITU-T) is a United Nations-sponsored agency that develops standards, called Recommendations, relating to telecommunications and to open systems interconnection (OSI).</a:t>
            </a:r>
            <a:r>
              <a:rPr lang="en-US" b="1" i="0" dirty="0">
                <a:solidFill>
                  <a:srgbClr val="111111"/>
                </a:solidFill>
                <a:effectLst/>
                <a:latin typeface="-apple-system"/>
              </a:rPr>
              <a:t> </a:t>
            </a:r>
          </a:p>
          <a:p>
            <a:pPr algn="l"/>
            <a:r>
              <a:rPr lang="en-US" b="1" i="0" dirty="0">
                <a:solidFill>
                  <a:srgbClr val="111111"/>
                </a:solidFill>
                <a:effectLst/>
                <a:latin typeface="-apple-system"/>
              </a:rPr>
              <a:t>X.800</a:t>
            </a:r>
            <a:r>
              <a:rPr lang="en-US" b="0" i="0" dirty="0">
                <a:solidFill>
                  <a:srgbClr val="111111"/>
                </a:solidFill>
                <a:effectLst/>
                <a:latin typeface="-apple-system"/>
              </a:rPr>
              <a:t> is a standard that defines the security services and protocols that are used to secure communication over open systems. </a:t>
            </a:r>
            <a:r>
              <a:rPr lang="en-US" b="0" i="0" dirty="0">
                <a:solidFill>
                  <a:srgbClr val="111111"/>
                </a:solidFill>
                <a:effectLst/>
                <a:latin typeface="-apple-system"/>
                <a:hlinkClick r:id="rId3"/>
              </a:rPr>
              <a:t>It is defined as “a service provided by a protocol layer of communicating open systems and that ensures adequate security of the systems or of data transfers” </a:t>
            </a:r>
            <a:r>
              <a:rPr lang="en-US" b="0" i="0" u="none" strike="noStrike" baseline="30000" dirty="0">
                <a:solidFill>
                  <a:srgbClr val="111111"/>
                </a:solidFill>
                <a:effectLst/>
                <a:latin typeface="-apple-system"/>
                <a:hlinkClick r:id="rId3"/>
              </a:rPr>
              <a:t>1</a:t>
            </a:r>
            <a:r>
              <a:rPr lang="en-US" b="0" i="0" dirty="0">
                <a:solidFill>
                  <a:srgbClr val="111111"/>
                </a:solidFill>
                <a:effectLst/>
                <a:latin typeface="-apple-system"/>
              </a:rPr>
              <a:t>.</a:t>
            </a:r>
          </a:p>
          <a:p>
            <a:pPr algn="l"/>
            <a:r>
              <a:rPr lang="en-US" b="1" i="0" dirty="0">
                <a:solidFill>
                  <a:srgbClr val="111111"/>
                </a:solidFill>
                <a:effectLst/>
                <a:latin typeface="-apple-system"/>
              </a:rPr>
              <a:t>RFC 4949</a:t>
            </a:r>
            <a:r>
              <a:rPr lang="en-US" b="0" i="0" dirty="0">
                <a:solidFill>
                  <a:srgbClr val="111111"/>
                </a:solidFill>
                <a:effectLst/>
                <a:latin typeface="-apple-system"/>
              </a:rPr>
              <a:t> is an informational document that provides a glossary of terms related to information system security. </a:t>
            </a:r>
            <a:r>
              <a:rPr lang="en-US" b="0" i="0" dirty="0">
                <a:solidFill>
                  <a:srgbClr val="111111"/>
                </a:solidFill>
                <a:effectLst/>
                <a:latin typeface="-apple-system"/>
                <a:hlinkClick r:id="rId4"/>
              </a:rPr>
              <a:t>It provides definitions, abbreviations, and explanations of terminology for information system security </a:t>
            </a:r>
            <a:r>
              <a:rPr lang="en-US" b="0" i="0" u="none" strike="noStrike" baseline="30000" dirty="0">
                <a:solidFill>
                  <a:srgbClr val="111111"/>
                </a:solidFill>
                <a:effectLst/>
                <a:latin typeface="-apple-system"/>
                <a:hlinkClick r:id="rId4"/>
              </a:rPr>
              <a:t>2</a:t>
            </a:r>
            <a:r>
              <a:rPr lang="en-US" b="0" i="0" dirty="0">
                <a:solidFill>
                  <a:srgbClr val="111111"/>
                </a:solidFill>
                <a:effectLst/>
                <a:latin typeface="-apple-system"/>
              </a:rPr>
              <a:t>. </a:t>
            </a:r>
            <a:r>
              <a:rPr lang="en-US" b="0" i="0" dirty="0">
                <a:solidFill>
                  <a:srgbClr val="111111"/>
                </a:solidFill>
                <a:effectLst/>
                <a:latin typeface="-apple-system"/>
                <a:hlinkClick r:id="rId4"/>
              </a:rPr>
              <a:t>The glossary is an extensive reference that should help the Internet community to improve the clarity of documentation and discussion in an important area of Internet technology </a:t>
            </a:r>
            <a:r>
              <a:rPr lang="en-US" b="0" i="0" u="none" strike="noStrike" baseline="30000" dirty="0">
                <a:solidFill>
                  <a:srgbClr val="111111"/>
                </a:solidFill>
                <a:effectLst/>
                <a:latin typeface="-apple-system"/>
                <a:hlinkClick r:id="rId4"/>
              </a:rPr>
              <a:t>2</a:t>
            </a:r>
            <a:r>
              <a:rPr lang="en-US" b="0" i="0" dirty="0">
                <a:solidFill>
                  <a:srgbClr val="111111"/>
                </a:solidFill>
                <a:effectLst/>
                <a:latin typeface="-apple-system"/>
              </a:rPr>
              <a:t>.</a:t>
            </a: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pPr algn="r" rtl="1">
              <a:defRPr/>
            </a:pPr>
            <a:r>
              <a:rPr lang="fa-IR" dirty="0"/>
              <a:t>حملات غیرفعال (شکل 1.1) ماهیت استراق سمع یا نظارت دارند</a:t>
            </a:r>
            <a:endParaRPr lang="en-US" dirty="0"/>
          </a:p>
          <a:p>
            <a:pPr algn="r" rtl="1">
              <a:defRPr/>
            </a:pPr>
            <a:r>
              <a:rPr lang="fa-IR" dirty="0"/>
              <a:t>نوع دوم حمله غیرفعال، تجزیه و تحلیل ترافیک، ظریف تر است. فرض کنید که ما راهی برای پنهان کردن محتوای پیام ها یا سایر ترافیک اطلاعاتی داشتیم تا مخالفان، حتی اگر پیام را دریافت کردند، نتوانند اطلاعات را از پیام استخراج کنند. روش رایج برای پوشاندن محتوا رمزگذاری است. اگر ما</a:t>
            </a:r>
          </a:p>
          <a:p>
            <a:pPr algn="r" rtl="1">
              <a:defRPr/>
            </a:pPr>
            <a:r>
              <a:rPr lang="fa-IR" dirty="0"/>
              <a:t>اگر محافظت از رمزگذاری وجود داشته باشد، ممکن است حریف همچنان بتواند الگوی این پیام‌ها را مشاهده کند. حریف می‌توانست مکان و هویت میزبان‌های در حال ارتباط را تعیین کند و فرکانس و طول پیام‌ها را مشاهده کند</a:t>
            </a:r>
          </a:p>
          <a:p>
            <a:pPr algn="r" rtl="1">
              <a:defRPr/>
            </a:pPr>
            <a:endParaRPr lang="fa-IR" dirty="0"/>
          </a:p>
          <a:p>
            <a:pPr algn="r" rtl="1">
              <a:defRPr/>
            </a:pPr>
            <a:r>
              <a:rPr lang="fa-IR" b="1" dirty="0"/>
              <a:t>شناسایی حملات غیرفعال بسیار دشوار است، زیرا هیچ گونه تغییری در داده ها ندارد. </a:t>
            </a:r>
            <a:r>
              <a:rPr lang="fa-IR" dirty="0"/>
              <a:t>به طور معمول، ترافیک پیام به شکل ظاهراً عادی ارسال و دریافت می شود و نه فرستنده و نه گیرنده آگاه نیستند که شخص ثالثی پیام ها را خوانده یا الگوی ترافیک را مشاهده کرده است. با این حال، جلوگیری از موفقیت این حملات معمولاً با استفاده از رمزگذاری امکان پذیر است</a:t>
            </a:r>
            <a:r>
              <a:rPr lang="en-US" dirty="0"/>
              <a:t>.</a:t>
            </a:r>
          </a:p>
          <a:p>
            <a:pPr algn="r" rtl="1">
              <a:defRPr/>
            </a:pPr>
            <a:r>
              <a:rPr lang="fa-IR" dirty="0"/>
              <a:t>. 1. مهاجم می تواند از این اطلاعات برای پیش بینی ماهیت ارتباط استفاده کند. 2. تجزیه و تحلیل ترافیک می تواند توسط استخراج ویژگی‌ها از یک جریان خاص در یک طرف شبکه و جستجوی آن ویژگی‌ها در طرف دیگر.</a:t>
            </a:r>
          </a:p>
          <a:p>
            <a:pPr algn="r" rtl="1">
              <a:defRPr/>
            </a:pPr>
            <a:endParaRPr lang="en-US" dirty="0"/>
          </a:p>
          <a:p>
            <a:pPr algn="r" rtl="1">
              <a:defRPr/>
            </a:pPr>
            <a:r>
              <a:rPr lang="fa-IR" dirty="0"/>
              <a:t>مثال: یک هکر سعی می کند به همان شبکه ای دسترسی پیدا کند که شما برای گوش دادن (و ضبط) تمام ترافیک شبکه شما. از آنجا، هکر می تواند آن ترافیک را تجزیه و تحلیل کند تا چیزی در مورد شما یا شرکت شما بیاموزد. برای مثال، با جستجوی الگوها در ترافیک ضبط شده، مهاجم می‌تواند بفهمد که شما معمولاً چه زمانی از خواب بیدار می‌شوید و می‌خوابید. نام دستگاه و مکان را به آن اضافه کنید، و اکنون مهاجم می داند چه زمانی خانه خود را ترک می کنید و چه زمانی معمولاً برمی گردید.</a:t>
            </a:r>
          </a:p>
          <a:p>
            <a:pPr algn="r" rtl="1">
              <a:defRPr/>
            </a:pPr>
            <a:r>
              <a:rPr lang="fa-IR" dirty="0"/>
              <a:t>عنوان مثال، اگر مهاجم تعداد زیادی بسته با اندازه 1 کیلوبایت و فرکانس 10 بسته در ثانیه را مشاهده کند، احتمالاً یک ویدیو در حال پخش جریانی 1 است.</a:t>
            </a:r>
            <a:endParaRPr lang="en-US" dirty="0"/>
          </a:p>
        </p:txBody>
      </p:sp>
      <p:sp>
        <p:nvSpPr>
          <p:cNvPr id="47108" name="Slide Number Placeholder 3"/>
          <p:cNvSpPr>
            <a:spLocks noGrp="1"/>
          </p:cNvSpPr>
          <p:nvPr>
            <p:ph type="sldNum" sz="quarter" idx="5"/>
          </p:nvPr>
        </p:nvSpPr>
        <p:spPr>
          <a:noFill/>
        </p:spPr>
        <p:txBody>
          <a:bodyPr/>
          <a:lstStyle/>
          <a:p>
            <a:fld id="{3C883CC4-D73D-3E4C-AB70-A7B1F609C4BF}" type="slidenum">
              <a:rPr lang="en-AU" smtClean="0">
                <a:latin typeface="Arial" pitchFamily="-1" charset="0"/>
              </a:rPr>
              <a:pPr/>
              <a:t>21</a:t>
            </a:fld>
            <a:endParaRPr lang="en-AU" dirty="0">
              <a:latin typeface="Arial"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22</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dirty="0">
              <a:latin typeface="Arial" pitchFamily="-1" charset="0"/>
              <a:ea typeface="Arial" pitchFamily="-1" charset="0"/>
              <a:cs typeface="Arial"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23</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dirty="0">
              <a:latin typeface="Arial" pitchFamily="-1" charset="0"/>
              <a:ea typeface="ＭＳ Ｐゴシック" pitchFamily="-1" charset="-128"/>
              <a:cs typeface="ＭＳ Ｐゴシック" pitchFamily="-1" charset="-128"/>
            </a:endParaRP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Active attacks present the opposite characteristics of passive attacks. Whereas</a:t>
            </a:r>
          </a:p>
          <a:p>
            <a:r>
              <a:rPr lang="en-US" dirty="0">
                <a:latin typeface="Arial" pitchFamily="-1" charset="0"/>
                <a:ea typeface="ＭＳ Ｐゴシック" pitchFamily="-1" charset="-128"/>
                <a:cs typeface="ＭＳ Ｐゴシック" pitchFamily="-1" charset="-128"/>
              </a:rPr>
              <a:t>passive attacks are difficult to detect, measures are available to prevent their success.</a:t>
            </a:r>
          </a:p>
          <a:p>
            <a:r>
              <a:rPr lang="en-US" dirty="0">
                <a:latin typeface="Arial" pitchFamily="-1" charset="0"/>
                <a:ea typeface="ＭＳ Ｐゴシック" pitchFamily="-1" charset="-128"/>
                <a:cs typeface="ＭＳ Ｐゴシック" pitchFamily="-1" charset="-128"/>
              </a:rPr>
              <a:t>On the other hand, it is quite difficult to prevent active attacks absolutely</a:t>
            </a:r>
          </a:p>
          <a:p>
            <a:r>
              <a:rPr lang="en-US" dirty="0">
                <a:latin typeface="Arial" pitchFamily="-1" charset="0"/>
                <a:ea typeface="ＭＳ Ｐゴシック" pitchFamily="-1" charset="-128"/>
                <a:cs typeface="ＭＳ Ｐゴシック" pitchFamily="-1" charset="-128"/>
              </a:rPr>
              <a:t> because of the wide variety of potential physical, software, and network vulnerabilities.</a:t>
            </a:r>
          </a:p>
          <a:p>
            <a:r>
              <a:rPr lang="en-US" dirty="0">
                <a:latin typeface="Arial" pitchFamily="-1" charset="0"/>
                <a:ea typeface="ＭＳ Ｐゴシック" pitchFamily="-1" charset="-128"/>
                <a:cs typeface="ＭＳ Ｐゴシック" pitchFamily="-1" charset="-128"/>
              </a:rPr>
              <a:t>Instead, the goal is to detect active attacks and to recover from any disruption</a:t>
            </a:r>
          </a:p>
          <a:p>
            <a:r>
              <a:rPr lang="en-US" dirty="0">
                <a:latin typeface="Arial" pitchFamily="-1" charset="0"/>
                <a:ea typeface="ＭＳ Ｐゴシック" pitchFamily="-1" charset="-128"/>
                <a:cs typeface="ＭＳ Ｐゴシック" pitchFamily="-1" charset="-128"/>
              </a:rPr>
              <a:t>or delays caused by them. If the detection has a deterrent effect, it may also</a:t>
            </a:r>
          </a:p>
          <a:p>
            <a:r>
              <a:rPr lang="en-US" dirty="0">
                <a:latin typeface="Arial" pitchFamily="-1" charset="0"/>
                <a:ea typeface="ＭＳ Ｐゴシック" pitchFamily="-1" charset="-128"/>
                <a:cs typeface="ＭＳ Ｐゴシック" pitchFamily="-1" charset="-128"/>
              </a:rPr>
              <a:t>contribute to prevention.</a:t>
            </a:r>
            <a:endParaRPr lang="en-US" dirty="0">
              <a:latin typeface="Arial" pitchFamily="-1" charset="0"/>
              <a:ea typeface="Arial" pitchFamily="-1" charset="0"/>
              <a:cs typeface="Arial" pitchFamily="-1" charset="0"/>
            </a:endParaRPr>
          </a:p>
          <a:p>
            <a:endParaRPr lang="en-US" dirty="0">
              <a:latin typeface="Arial" pitchFamily="-1" charset="0"/>
              <a:ea typeface="Arial" pitchFamily="-1" charset="0"/>
              <a:cs typeface="Arial" pitchFamily="-1" charset="0"/>
            </a:endParaRPr>
          </a:p>
        </p:txBody>
      </p:sp>
    </p:spTree>
    <p:extLst>
      <p:ext uri="{BB962C8B-B14F-4D97-AF65-F5344CB8AC3E}">
        <p14:creationId xmlns:p14="http://schemas.microsoft.com/office/powerpoint/2010/main" val="3620222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24</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algn="l">
              <a:buFont typeface="+mj-lt"/>
              <a:buNone/>
            </a:pPr>
            <a:r>
              <a:rPr lang="en-US" dirty="0">
                <a:latin typeface="Arial" pitchFamily="-1" charset="0"/>
                <a:ea typeface="ＭＳ Ｐゴシック" pitchFamily="-1" charset="-128"/>
                <a:cs typeface="ＭＳ Ｐゴシック" pitchFamily="-1" charset="-128"/>
              </a:rPr>
              <a:t>masquerade: 1:</a:t>
            </a:r>
            <a:r>
              <a:rPr lang="en-US" b="1" i="0" dirty="0">
                <a:solidFill>
                  <a:srgbClr val="111111"/>
                </a:solidFill>
                <a:effectLst/>
                <a:latin typeface="-apple-system"/>
              </a:rPr>
              <a:t>Pass the hash attack</a:t>
            </a:r>
            <a:r>
              <a:rPr lang="en-US" b="0" i="0" dirty="0">
                <a:solidFill>
                  <a:srgbClr val="111111"/>
                </a:solidFill>
                <a:effectLst/>
                <a:latin typeface="-apple-system"/>
              </a:rPr>
              <a:t>: In this attack, the attacker penetrates one device and uses the password hashes stored on that device to laterally move up the permissions chain, stealing more hashes and repeating the process as needed.</a:t>
            </a:r>
          </a:p>
          <a:p>
            <a:pPr algn="l">
              <a:buFont typeface="+mj-lt"/>
              <a:buAutoNum type="arabicPeriod"/>
            </a:pPr>
            <a:r>
              <a:rPr lang="en-US" b="1" i="0" dirty="0">
                <a:solidFill>
                  <a:srgbClr val="111111"/>
                </a:solidFill>
                <a:effectLst/>
                <a:latin typeface="-apple-system"/>
              </a:rPr>
              <a:t>Macro virus attack</a:t>
            </a:r>
            <a:r>
              <a:rPr lang="en-US" b="0" i="0" dirty="0">
                <a:solidFill>
                  <a:srgbClr val="111111"/>
                </a:solidFill>
                <a:effectLst/>
                <a:latin typeface="-apple-system"/>
              </a:rPr>
              <a:t>: In this attack, a macro virus is crafted to steal credentials.</a:t>
            </a:r>
          </a:p>
          <a:p>
            <a:pPr algn="l">
              <a:buFont typeface="+mj-lt"/>
              <a:buAutoNum type="arabicPeriod"/>
            </a:pPr>
            <a:r>
              <a:rPr lang="en-US" b="1" i="0" dirty="0">
                <a:solidFill>
                  <a:srgbClr val="111111"/>
                </a:solidFill>
                <a:effectLst/>
                <a:latin typeface="-apple-system"/>
              </a:rPr>
              <a:t>Stolen or compromised logins</a:t>
            </a:r>
            <a:r>
              <a:rPr lang="en-US" b="0" i="0" dirty="0">
                <a:solidFill>
                  <a:srgbClr val="111111"/>
                </a:solidFill>
                <a:effectLst/>
                <a:latin typeface="-apple-system"/>
              </a:rPr>
              <a:t>: An attacker can use stolen or compromised logins to masquerade as a legitimate user and gain access to a device.</a:t>
            </a:r>
          </a:p>
          <a:p>
            <a:pPr algn="l">
              <a:buFont typeface="+mj-lt"/>
              <a:buAutoNum type="arabicPeriod"/>
            </a:pPr>
            <a:r>
              <a:rPr lang="en-US" b="1" i="0" dirty="0">
                <a:solidFill>
                  <a:srgbClr val="111111"/>
                </a:solidFill>
                <a:effectLst/>
                <a:latin typeface="-apple-system"/>
              </a:rPr>
              <a:t>IP address spoofing(IP</a:t>
            </a:r>
            <a:r>
              <a:rPr lang="fa-IR" b="1" i="0" dirty="0">
                <a:solidFill>
                  <a:srgbClr val="111111"/>
                </a:solidFill>
                <a:effectLst/>
                <a:latin typeface="-apple-system"/>
              </a:rPr>
              <a:t>جعل آدرس</a:t>
            </a:r>
            <a:r>
              <a:rPr lang="en-US" b="1" i="0" dirty="0">
                <a:solidFill>
                  <a:srgbClr val="111111"/>
                </a:solidFill>
                <a:effectLst/>
                <a:latin typeface="-apple-system"/>
              </a:rPr>
              <a:t>)</a:t>
            </a:r>
            <a:r>
              <a:rPr lang="en-US" b="0" i="0" dirty="0">
                <a:solidFill>
                  <a:srgbClr val="111111"/>
                </a:solidFill>
                <a:effectLst/>
                <a:latin typeface="-apple-system"/>
              </a:rPr>
              <a:t>: An attacker can use IP address spoofing to masquerade as a legitimate and authenticated device.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-Replay  involves the passive capture of a data unit and its subsequent </a:t>
            </a:r>
            <a:r>
              <a:rPr lang="en-US" dirty="0" err="1">
                <a:latin typeface="Arial" pitchFamily="-1" charset="0"/>
                <a:ea typeface="ＭＳ Ｐゴシック" pitchFamily="-1" charset="-128"/>
                <a:cs typeface="ＭＳ Ｐゴシック" pitchFamily="-1" charset="-128"/>
              </a:rPr>
              <a:t>retransmissionto</a:t>
            </a:r>
            <a:r>
              <a:rPr lang="en-US" dirty="0">
                <a:latin typeface="Arial" pitchFamily="-1" charset="0"/>
                <a:ea typeface="ＭＳ Ｐゴシック" pitchFamily="-1" charset="-128"/>
                <a:cs typeface="ＭＳ Ｐゴシック" pitchFamily="-1" charset="-128"/>
              </a:rPr>
              <a:t> produce  an unauthorized effect (paths 1, 2, and 3 active). </a:t>
            </a:r>
          </a:p>
          <a:p>
            <a:pPr algn="l">
              <a:buFont typeface="+mj-lt"/>
              <a:buAutoNum type="arabicPeriod"/>
            </a:pPr>
            <a:r>
              <a:rPr lang="en-US" b="1" i="0" dirty="0">
                <a:solidFill>
                  <a:srgbClr val="111111"/>
                </a:solidFill>
                <a:effectLst/>
                <a:latin typeface="-apple-system"/>
              </a:rPr>
              <a:t>Authorizing bank transfers</a:t>
            </a:r>
            <a:r>
              <a:rPr lang="en-US" b="0" i="0" dirty="0">
                <a:solidFill>
                  <a:srgbClr val="111111"/>
                </a:solidFill>
                <a:effectLst/>
                <a:latin typeface="-apple-system"/>
              </a:rPr>
              <a:t>: A hacker copies a packet sent between you and your bank. Sending that again could prompt the bank to repeat the action (such as transferring funds again, but this time to a different destination) </a:t>
            </a:r>
            <a:r>
              <a:rPr lang="en-US" b="0" i="0" baseline="30000" dirty="0">
                <a:solidFill>
                  <a:srgbClr val="111111"/>
                </a:solidFill>
                <a:effectLst/>
                <a:latin typeface="-apple-system"/>
              </a:rPr>
              <a:t>2</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Compromising SSL sessions</a:t>
            </a:r>
            <a:r>
              <a:rPr lang="en-US" b="0" i="0" dirty="0">
                <a:solidFill>
                  <a:srgbClr val="111111"/>
                </a:solidFill>
                <a:effectLst/>
                <a:latin typeface="-apple-system"/>
              </a:rPr>
              <a:t>: An attacker can capture an SSL session and replay it to gain unauthorized access to a system.</a:t>
            </a:r>
          </a:p>
          <a:p>
            <a:endParaRPr lang="en-US" dirty="0">
              <a:latin typeface="Arial" pitchFamily="-1" charset="0"/>
              <a:ea typeface="ＭＳ Ｐゴシック" pitchFamily="-1" charset="-128"/>
              <a:cs typeface="ＭＳ Ｐゴシック" pitchFamily="-1" charset="-128"/>
            </a:endParaRP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-Modification of messages  simply means that some portion of a legitimate</a:t>
            </a:r>
          </a:p>
          <a:p>
            <a:r>
              <a:rPr lang="en-US" dirty="0">
                <a:latin typeface="Arial" pitchFamily="-1" charset="0"/>
                <a:ea typeface="ＭＳ Ｐゴシック" pitchFamily="-1" charset="-128"/>
                <a:cs typeface="ＭＳ Ｐゴシック" pitchFamily="-1" charset="-128"/>
              </a:rPr>
              <a:t>message is altered, or that messages are delayed or reordered, to produce an</a:t>
            </a:r>
          </a:p>
          <a:p>
            <a:r>
              <a:rPr lang="en-US" dirty="0">
                <a:latin typeface="Arial" pitchFamily="-1" charset="0"/>
                <a:ea typeface="ＭＳ Ｐゴシック" pitchFamily="-1" charset="-128"/>
                <a:cs typeface="ＭＳ Ｐゴシック" pitchFamily="-1" charset="-128"/>
              </a:rPr>
              <a:t>unauthorized effect (paths 1 and 2 active). For example, a message meaning “Allow</a:t>
            </a:r>
          </a:p>
          <a:p>
            <a:r>
              <a:rPr lang="en-US" dirty="0">
                <a:latin typeface="Arial" pitchFamily="-1" charset="0"/>
                <a:ea typeface="ＭＳ Ｐゴシック" pitchFamily="-1" charset="-128"/>
                <a:cs typeface="ＭＳ Ｐゴシック" pitchFamily="-1" charset="-128"/>
              </a:rPr>
              <a:t>John Smith to read confidential file accounts ” is modified to mean “Allow Fred</a:t>
            </a:r>
          </a:p>
          <a:p>
            <a:r>
              <a:rPr lang="en-US" dirty="0">
                <a:latin typeface="Arial" pitchFamily="-1" charset="0"/>
                <a:ea typeface="ＭＳ Ｐゴシック" pitchFamily="-1" charset="-128"/>
                <a:cs typeface="ＭＳ Ｐゴシック" pitchFamily="-1" charset="-128"/>
              </a:rPr>
              <a:t>Brown to read confidential file accounts. ”</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denial of service  prevents or inhibits the normal use or management of</a:t>
            </a:r>
          </a:p>
          <a:p>
            <a:r>
              <a:rPr lang="en-US" dirty="0">
                <a:latin typeface="Arial" pitchFamily="-1" charset="0"/>
                <a:ea typeface="ＭＳ Ｐゴシック" pitchFamily="-1" charset="-128"/>
                <a:cs typeface="ＭＳ Ｐゴシック" pitchFamily="-1" charset="-128"/>
              </a:rPr>
              <a:t>communications facilities (path 3 active). This attack may have a specific target; for</a:t>
            </a:r>
          </a:p>
          <a:p>
            <a:r>
              <a:rPr lang="en-US" dirty="0">
                <a:latin typeface="Arial" pitchFamily="-1" charset="0"/>
                <a:ea typeface="ＭＳ Ｐゴシック" pitchFamily="-1" charset="-128"/>
                <a:cs typeface="ＭＳ Ｐゴシック" pitchFamily="-1" charset="-128"/>
              </a:rPr>
              <a:t>example, an entity may suppress all messages directed to a particular destination</a:t>
            </a:r>
          </a:p>
          <a:p>
            <a:r>
              <a:rPr lang="en-US" dirty="0">
                <a:latin typeface="Arial" pitchFamily="-1" charset="0"/>
                <a:ea typeface="ＭＳ Ｐゴシック" pitchFamily="-1" charset="-128"/>
                <a:cs typeface="ＭＳ Ｐゴシック" pitchFamily="-1" charset="-128"/>
              </a:rPr>
              <a:t>(e.g., the security audit service). Another form of service denial is the disruption</a:t>
            </a:r>
          </a:p>
          <a:p>
            <a:r>
              <a:rPr lang="en-US" dirty="0">
                <a:latin typeface="Arial" pitchFamily="-1" charset="0"/>
                <a:ea typeface="ＭＳ Ｐゴシック" pitchFamily="-1" charset="-128"/>
                <a:cs typeface="ＭＳ Ｐゴシック" pitchFamily="-1" charset="-128"/>
              </a:rPr>
              <a:t>of an entire network, either by disabling the network or by overloading it with</a:t>
            </a:r>
          </a:p>
          <a:p>
            <a:r>
              <a:rPr lang="en-US" dirty="0">
                <a:latin typeface="Arial" pitchFamily="-1" charset="0"/>
                <a:ea typeface="ＭＳ Ｐゴシック" pitchFamily="-1" charset="-128"/>
                <a:cs typeface="ＭＳ Ｐゴシック" pitchFamily="-1" charset="-128"/>
              </a:rPr>
              <a:t>messages so as to degrade performance.</a:t>
            </a:r>
          </a:p>
          <a:p>
            <a:pPr algn="l">
              <a:buFont typeface="+mj-lt"/>
              <a:buAutoNum type="arabicPeriod"/>
            </a:pPr>
            <a:r>
              <a:rPr lang="en-US" b="1" i="0" dirty="0">
                <a:solidFill>
                  <a:srgbClr val="111111"/>
                </a:solidFill>
                <a:effectLst/>
                <a:latin typeface="-apple-system"/>
              </a:rPr>
              <a:t>Ping of Death</a:t>
            </a:r>
            <a:r>
              <a:rPr lang="en-US" b="0" i="0" dirty="0">
                <a:solidFill>
                  <a:srgbClr val="111111"/>
                </a:solidFill>
                <a:effectLst/>
                <a:latin typeface="-apple-system"/>
              </a:rPr>
              <a:t>: In this attack, the attacker sends an oversized ping packet to a server or network device, causing it to crash or reboot.</a:t>
            </a:r>
          </a:p>
          <a:p>
            <a:pPr algn="l">
              <a:buFont typeface="+mj-lt"/>
              <a:buAutoNum type="arabicPeriod"/>
            </a:pPr>
            <a:r>
              <a:rPr lang="en-US" b="1" i="0" dirty="0">
                <a:solidFill>
                  <a:srgbClr val="111111"/>
                </a:solidFill>
                <a:effectLst/>
                <a:latin typeface="-apple-system"/>
              </a:rPr>
              <a:t>SYN Flood</a:t>
            </a:r>
            <a:r>
              <a:rPr lang="en-US" b="0" i="0" dirty="0">
                <a:solidFill>
                  <a:srgbClr val="111111"/>
                </a:solidFill>
                <a:effectLst/>
                <a:latin typeface="-apple-system"/>
              </a:rPr>
              <a:t>: In this attack, the attacker sends a large number of SYN requests to a server, but never completes the three-way handshake process. </a:t>
            </a:r>
            <a:r>
              <a:rPr lang="en-US" b="0" i="0" dirty="0">
                <a:solidFill>
                  <a:srgbClr val="111111"/>
                </a:solidFill>
                <a:effectLst/>
                <a:latin typeface="-apple-system"/>
                <a:hlinkClick r:id="rId3"/>
              </a:rPr>
              <a:t>This causes the server to allocate resources for each incomplete connection request, eventually leading to a denial of service </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Teardrop Attack</a:t>
            </a:r>
            <a:r>
              <a:rPr lang="en-US" b="0" i="0" dirty="0">
                <a:solidFill>
                  <a:srgbClr val="111111"/>
                </a:solidFill>
                <a:effectLst/>
                <a:latin typeface="-apple-system"/>
              </a:rPr>
              <a:t>: In this attack, the attacker sends fragmented packets with overlapping offsets to a server or network device. </a:t>
            </a:r>
            <a:r>
              <a:rPr lang="en-US" b="0" i="0" dirty="0">
                <a:solidFill>
                  <a:srgbClr val="111111"/>
                </a:solidFill>
                <a:effectLst/>
                <a:latin typeface="-apple-system"/>
                <a:hlinkClick r:id="rId3"/>
              </a:rPr>
              <a:t>When the device tries to reassemble the packets, it crashes or reboots </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Smurf Attack</a:t>
            </a:r>
            <a:r>
              <a:rPr lang="en-US" b="0" i="0" dirty="0">
                <a:solidFill>
                  <a:srgbClr val="111111"/>
                </a:solidFill>
                <a:effectLst/>
                <a:latin typeface="-apple-system"/>
              </a:rPr>
              <a:t>: In this attack, the attacker sends an ICMP echo request (ping) packet to a broadcast address on a network. </a:t>
            </a:r>
            <a:r>
              <a:rPr lang="en-US" b="0" i="0" dirty="0">
                <a:solidFill>
                  <a:srgbClr val="111111"/>
                </a:solidFill>
                <a:effectLst/>
                <a:latin typeface="-apple-system"/>
                <a:hlinkClick r:id="rId3"/>
              </a:rPr>
              <a:t>All devices on that network respond with an echo reply packet, overwhelming the target device with traffic </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62566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417404D0-5512-DA46-AC9A-89250F476031}" type="slidenum">
              <a:rPr lang="en-AU">
                <a:latin typeface="Arial" pitchFamily="-1" charset="0"/>
              </a:rPr>
              <a:pPr/>
              <a:t>25</a:t>
            </a:fld>
            <a:endParaRPr lang="en-AU" dirty="0">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algn="r" rtl="1"/>
            <a:r>
              <a:rPr lang="en-US" dirty="0">
                <a:latin typeface="Arial" pitchFamily="-1" charset="0"/>
                <a:ea typeface="ＭＳ Ｐゴシック" pitchFamily="-1" charset="-128"/>
                <a:cs typeface="ＭＳ Ｐゴシック" pitchFamily="-1" charset="-128"/>
              </a:rPr>
              <a:t>X.800 </a:t>
            </a:r>
            <a:r>
              <a:rPr lang="fa-IR" dirty="0">
                <a:latin typeface="Arial" pitchFamily="-1" charset="0"/>
                <a:ea typeface="ＭＳ Ｐゴシック" pitchFamily="-1" charset="-128"/>
                <a:cs typeface="ＭＳ Ｐゴシック" pitchFamily="-1" charset="-128"/>
              </a:rPr>
              <a:t>یک سرویس امنیتی را به عنوان سرویسی تعریف می کند که توسط یک لایه پروتکل از سیستم های باز ارتباطی ارائه می شود و امنیت کافی سیستم ها یا انتقال داده ها را تضمین می کند. شاید تعریف واضح‌تری در </a:t>
            </a:r>
            <a:r>
              <a:rPr lang="en-US" dirty="0">
                <a:latin typeface="Arial" pitchFamily="-1" charset="0"/>
                <a:ea typeface="ＭＳ Ｐゴシック" pitchFamily="-1" charset="-128"/>
                <a:cs typeface="ＭＳ Ｐゴシック" pitchFamily="-1" charset="-128"/>
              </a:rPr>
              <a:t>RFC 4949 </a:t>
            </a:r>
            <a:r>
              <a:rPr lang="fa-IR" dirty="0">
                <a:latin typeface="Arial" pitchFamily="-1" charset="0"/>
                <a:ea typeface="ＭＳ Ｐゴシック" pitchFamily="-1" charset="-128"/>
                <a:cs typeface="ＭＳ Ｐゴシック" pitchFamily="-1" charset="-128"/>
              </a:rPr>
              <a:t>یافت شود که تعریف زیر را ارائه می‌کند: یک سرویس پردازش یا ارتباط که توسط یک سیستم برای ایجاد نوع خاصی از حفاظت از منابع سیستم ارائه می‌شود.</a:t>
            </a:r>
          </a:p>
          <a:p>
            <a:pPr algn="r" rtl="1"/>
            <a:r>
              <a:rPr lang="fa-IR" dirty="0">
                <a:latin typeface="Arial" pitchFamily="-1" charset="0"/>
                <a:ea typeface="ＭＳ Ｐゴシック" pitchFamily="-1" charset="-128"/>
                <a:cs typeface="ＭＳ Ｐゴシック" pitchFamily="-1" charset="-128"/>
              </a:rPr>
              <a:t>سرویس های امنیتی سیاست های امنیتی را اجرا می کنند و توسط مکانیسم های امنیتی اجرا می شوند.</a:t>
            </a:r>
            <a:endParaRPr lang="en-US" dirty="0">
              <a:latin typeface="Arial" pitchFamily="-1" charset="0"/>
              <a:ea typeface="ＭＳ Ｐゴシック" pitchFamily="-1" charset="-128"/>
              <a:cs typeface="ＭＳ Ｐゴシック" pitchFamily="-1" charset="-128"/>
            </a:endParaRP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X.800 defines a security service as a service that is provided by a protocol layer of</a:t>
            </a:r>
          </a:p>
          <a:p>
            <a:r>
              <a:rPr lang="en-US" dirty="0">
                <a:latin typeface="Arial" pitchFamily="-1" charset="0"/>
                <a:ea typeface="ＭＳ Ｐゴシック" pitchFamily="-1" charset="-128"/>
                <a:cs typeface="ＭＳ Ｐゴシック" pitchFamily="-1" charset="-128"/>
              </a:rPr>
              <a:t>communicating open systems and that ensures adequate security of the systems</a:t>
            </a:r>
          </a:p>
          <a:p>
            <a:r>
              <a:rPr lang="en-US" dirty="0">
                <a:latin typeface="Arial" pitchFamily="-1" charset="0"/>
                <a:ea typeface="ＭＳ Ｐゴシック" pitchFamily="-1" charset="-128"/>
                <a:cs typeface="ＭＳ Ｐゴシック" pitchFamily="-1" charset="-128"/>
              </a:rPr>
              <a:t>or of data transfers. Perhaps a clearer definition is found in RFC 4949, which</a:t>
            </a:r>
          </a:p>
          <a:p>
            <a:r>
              <a:rPr lang="en-US" dirty="0">
                <a:latin typeface="Arial" pitchFamily="-1" charset="0"/>
                <a:ea typeface="ＭＳ Ｐゴシック" pitchFamily="-1" charset="-128"/>
                <a:cs typeface="ＭＳ Ｐゴシック" pitchFamily="-1" charset="-128"/>
              </a:rPr>
              <a:t>provides the following definition: a processing or communication service that is</a:t>
            </a:r>
          </a:p>
          <a:p>
            <a:r>
              <a:rPr lang="en-US" dirty="0">
                <a:latin typeface="Arial" pitchFamily="-1" charset="0"/>
                <a:ea typeface="ＭＳ Ｐゴシック" pitchFamily="-1" charset="-128"/>
                <a:cs typeface="ＭＳ Ｐゴシック" pitchFamily="-1" charset="-128"/>
              </a:rPr>
              <a:t>provided by a system to give a specific kind of protection to system resources;</a:t>
            </a:r>
          </a:p>
          <a:p>
            <a:r>
              <a:rPr lang="en-US" dirty="0">
                <a:latin typeface="Arial" pitchFamily="-1" charset="0"/>
                <a:ea typeface="ＭＳ Ｐゴシック" pitchFamily="-1" charset="-128"/>
                <a:cs typeface="ＭＳ Ｐゴシック" pitchFamily="-1" charset="-128"/>
              </a:rPr>
              <a:t>security services implement security policies and are implemented by security</a:t>
            </a:r>
          </a:p>
          <a:p>
            <a:r>
              <a:rPr lang="en-US" dirty="0">
                <a:latin typeface="Arial" pitchFamily="-1" charset="0"/>
                <a:ea typeface="ＭＳ Ｐゴシック" pitchFamily="-1" charset="-128"/>
                <a:cs typeface="ＭＳ Ｐゴシック" pitchFamily="-1" charset="-128"/>
              </a:rPr>
              <a:t>mechanisms.</a:t>
            </a:r>
            <a:endParaRPr lang="en-US" dirty="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endParaRPr lang="en-US" dirty="0">
              <a:latin typeface="Arial" pitchFamily="-1" charset="0"/>
              <a:ea typeface="ＭＳ Ｐゴシック" pitchFamily="-1" charset="-128"/>
              <a:cs typeface="ＭＳ Ｐゴシック" pitchFamily="-1" charset="-128"/>
            </a:endParaRPr>
          </a:p>
          <a:p>
            <a:r>
              <a:rPr lang="fa-IR" dirty="0">
                <a:latin typeface="Arial" pitchFamily="-1" charset="0"/>
                <a:ea typeface="ＭＳ Ｐゴシック" pitchFamily="-1" charset="-128"/>
                <a:cs typeface="ＭＳ Ｐゴシック" pitchFamily="-1" charset="-128"/>
              </a:rPr>
              <a:t>احراز هویت</a:t>
            </a:r>
          </a:p>
          <a:p>
            <a:r>
              <a:rPr lang="fa-IR" dirty="0">
                <a:latin typeface="Arial" pitchFamily="-1" charset="0"/>
                <a:ea typeface="ＭＳ Ｐゴシック" pitchFamily="-1" charset="-128"/>
                <a:cs typeface="ＭＳ Ｐゴシック" pitchFamily="-1" charset="-128"/>
              </a:rPr>
              <a:t>کنترل دسترسی</a:t>
            </a:r>
          </a:p>
          <a:p>
            <a:r>
              <a:rPr lang="fa-IR" dirty="0">
                <a:latin typeface="Arial" pitchFamily="-1" charset="0"/>
                <a:ea typeface="ＭＳ Ｐゴシック" pitchFamily="-1" charset="-128"/>
                <a:cs typeface="ＭＳ Ｐゴシック" pitchFamily="-1" charset="-128"/>
              </a:rPr>
              <a:t>محرمانه بودن داده ها</a:t>
            </a:r>
          </a:p>
          <a:p>
            <a:r>
              <a:rPr lang="fa-IR" dirty="0">
                <a:latin typeface="Arial" pitchFamily="-1" charset="0"/>
                <a:ea typeface="ＭＳ Ｐゴシック" pitchFamily="-1" charset="-128"/>
                <a:cs typeface="ＭＳ Ｐゴシック" pitchFamily="-1" charset="-128"/>
              </a:rPr>
              <a:t>یکپارچگی داده</a:t>
            </a:r>
          </a:p>
          <a:p>
            <a:r>
              <a:rPr lang="fa-IR" dirty="0">
                <a:latin typeface="Arial" pitchFamily="-1" charset="0"/>
                <a:ea typeface="ＭＳ Ｐゴシック" pitchFamily="-1" charset="-128"/>
                <a:cs typeface="ＭＳ Ｐゴシック" pitchFamily="-1" charset="-128"/>
              </a:rPr>
              <a:t>عدم انکار</a:t>
            </a:r>
            <a:endParaRPr lang="en-US" dirty="0">
              <a:latin typeface="Arial" pitchFamily="-1" charset="0"/>
              <a:ea typeface="ＭＳ Ｐゴシック" pitchFamily="-1" charset="-128"/>
              <a:cs typeface="ＭＳ Ｐゴシック" pitchFamily="-1" charset="-128"/>
            </a:endParaRP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26</a:t>
            </a:fld>
            <a:endParaRPr lang="en-AU" dirty="0">
              <a:latin typeface="Arial"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 and fourteen specific services</a:t>
            </a:r>
          </a:p>
          <a:p>
            <a:r>
              <a:rPr lang="en-US" dirty="0">
                <a:latin typeface="Arial" pitchFamily="-1" charset="0"/>
                <a:ea typeface="ＭＳ Ｐゴシック" pitchFamily="-1" charset="-128"/>
                <a:cs typeface="ＭＳ Ｐゴシック" pitchFamily="-1" charset="-128"/>
              </a:rPr>
              <a:t>(Table 1.2).</a:t>
            </a:r>
          </a:p>
        </p:txBody>
      </p:sp>
      <p:sp>
        <p:nvSpPr>
          <p:cNvPr id="65540" name="Slide Number Placeholder 3"/>
          <p:cNvSpPr>
            <a:spLocks noGrp="1"/>
          </p:cNvSpPr>
          <p:nvPr>
            <p:ph type="sldNum" sz="quarter" idx="5"/>
          </p:nvPr>
        </p:nvSpPr>
        <p:spPr>
          <a:noFill/>
        </p:spPr>
        <p:txBody>
          <a:bodyPr/>
          <a:lstStyle/>
          <a:p>
            <a:fld id="{985DE770-AB8F-A040-8A67-2EF0035AA0BA}" type="slidenum">
              <a:rPr lang="en-AU" smtClean="0">
                <a:latin typeface="Arial" pitchFamily="-1" charset="0"/>
              </a:rPr>
              <a:pPr/>
              <a:t>27</a:t>
            </a:fld>
            <a:endParaRPr lang="en-AU" dirty="0">
              <a:latin typeface="Arial"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011F3F1D-B589-A248-AC5A-025B71A77324}" type="slidenum">
              <a:rPr lang="en-AU">
                <a:latin typeface="Arial" pitchFamily="-1" charset="0"/>
              </a:rPr>
              <a:pPr/>
              <a:t>28</a:t>
            </a:fld>
            <a:endParaRPr lang="en-AU" dirty="0">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authentication service is concerned with assuring that a communication is</a:t>
            </a:r>
          </a:p>
          <a:p>
            <a:r>
              <a:rPr lang="en-US" dirty="0">
                <a:latin typeface="Arial" pitchFamily="-1" charset="0"/>
                <a:ea typeface="ＭＳ Ｐゴシック" pitchFamily="-1" charset="-128"/>
                <a:cs typeface="ＭＳ Ｐゴシック" pitchFamily="-1" charset="-128"/>
              </a:rPr>
              <a:t>authentic. In the case of a single message, such as a warning or alarm signal, the</a:t>
            </a:r>
          </a:p>
          <a:p>
            <a:r>
              <a:rPr lang="en-US" dirty="0">
                <a:latin typeface="Arial" pitchFamily="-1" charset="0"/>
                <a:ea typeface="ＭＳ Ｐゴシック" pitchFamily="-1" charset="-128"/>
                <a:cs typeface="ＭＳ Ｐゴシック" pitchFamily="-1" charset="-128"/>
              </a:rPr>
              <a:t>function of the authentication service is to assure the recipient that the message</a:t>
            </a:r>
          </a:p>
          <a:p>
            <a:r>
              <a:rPr lang="en-US" dirty="0">
                <a:latin typeface="Arial" pitchFamily="-1" charset="0"/>
                <a:ea typeface="ＭＳ Ｐゴシック" pitchFamily="-1" charset="-128"/>
                <a:cs typeface="ＭＳ Ｐゴシック" pitchFamily="-1" charset="-128"/>
              </a:rPr>
              <a:t>is from the source that it claims to be from. In the case of an ongoing interaction,</a:t>
            </a:r>
          </a:p>
          <a:p>
            <a:r>
              <a:rPr lang="en-US" dirty="0">
                <a:latin typeface="Arial" pitchFamily="-1" charset="0"/>
                <a:ea typeface="ＭＳ Ｐゴシック" pitchFamily="-1" charset="-128"/>
                <a:cs typeface="ＭＳ Ｐゴシック" pitchFamily="-1" charset="-128"/>
              </a:rPr>
              <a:t>such as the connection of a terminal to a host, two aspects are involved. First,</a:t>
            </a:r>
          </a:p>
          <a:p>
            <a:r>
              <a:rPr lang="en-US" dirty="0">
                <a:latin typeface="Arial" pitchFamily="-1" charset="0"/>
                <a:ea typeface="ＭＳ Ｐゴシック" pitchFamily="-1" charset="-128"/>
                <a:cs typeface="ＭＳ Ｐゴシック" pitchFamily="-1" charset="-128"/>
              </a:rPr>
              <a:t>at the time of connection initiation, the service assures that the two entities are</a:t>
            </a:r>
          </a:p>
          <a:p>
            <a:r>
              <a:rPr lang="en-US" dirty="0">
                <a:latin typeface="Arial" pitchFamily="-1" charset="0"/>
                <a:ea typeface="ＭＳ Ｐゴシック" pitchFamily="-1" charset="-128"/>
                <a:cs typeface="ＭＳ Ｐゴシック" pitchFamily="-1" charset="-128"/>
              </a:rPr>
              <a:t>authentic, that is, that each is the entity that it claims to be. Second, the service</a:t>
            </a:r>
          </a:p>
          <a:p>
            <a:r>
              <a:rPr lang="en-US" dirty="0">
                <a:latin typeface="Arial" pitchFamily="-1" charset="0"/>
                <a:ea typeface="ＭＳ Ｐゴシック" pitchFamily="-1" charset="-128"/>
                <a:cs typeface="ＭＳ Ｐゴシック" pitchFamily="-1" charset="-128"/>
              </a:rPr>
              <a:t>must assure that the connection is not interfered with in such a way that a third</a:t>
            </a:r>
          </a:p>
          <a:p>
            <a:r>
              <a:rPr lang="en-US" dirty="0">
                <a:latin typeface="Arial" pitchFamily="-1" charset="0"/>
                <a:ea typeface="ＭＳ Ｐゴシック" pitchFamily="-1" charset="-128"/>
                <a:cs typeface="ＭＳ Ｐゴシック" pitchFamily="-1" charset="-128"/>
              </a:rPr>
              <a:t>party can masquerade as one of the two legitimate parties for the purposes of</a:t>
            </a:r>
          </a:p>
          <a:p>
            <a:r>
              <a:rPr lang="en-US" dirty="0">
                <a:latin typeface="Arial" pitchFamily="-1" charset="0"/>
                <a:ea typeface="ＭＳ Ｐゴシック" pitchFamily="-1" charset="-128"/>
                <a:cs typeface="ＭＳ Ｐゴシック" pitchFamily="-1" charset="-128"/>
              </a:rPr>
              <a:t>unauthorized transmission or reception.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Two specific authentication services are defined in X.800:</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Peer entity authentication:  Provides for the corroboration of the identity</a:t>
            </a:r>
          </a:p>
          <a:p>
            <a:r>
              <a:rPr lang="en-US" dirty="0">
                <a:latin typeface="Arial" pitchFamily="-1" charset="0"/>
                <a:ea typeface="ＭＳ Ｐゴシック" pitchFamily="-1" charset="-128"/>
                <a:cs typeface="ＭＳ Ｐゴシック" pitchFamily="-1" charset="-128"/>
              </a:rPr>
              <a:t>of a peer entity in an association. </a:t>
            </a:r>
            <a:r>
              <a:rPr lang="en-US" b="1" dirty="0">
                <a:latin typeface="Arial" pitchFamily="-1" charset="0"/>
                <a:ea typeface="ＭＳ Ｐゴシック" pitchFamily="-1" charset="-128"/>
                <a:cs typeface="ＭＳ Ｐゴシック" pitchFamily="-1" charset="-128"/>
              </a:rPr>
              <a:t>Two entities are considered peers if they</a:t>
            </a:r>
          </a:p>
          <a:p>
            <a:r>
              <a:rPr lang="en-US" b="1" dirty="0">
                <a:latin typeface="Arial" pitchFamily="-1" charset="0"/>
                <a:ea typeface="ＭＳ Ｐゴシック" pitchFamily="-1" charset="-128"/>
                <a:cs typeface="ＭＳ Ｐゴシック" pitchFamily="-1" charset="-128"/>
              </a:rPr>
              <a:t>implement to same protocol in different systems</a:t>
            </a:r>
            <a:r>
              <a:rPr lang="en-US" dirty="0">
                <a:latin typeface="Arial" pitchFamily="-1" charset="0"/>
                <a:ea typeface="ＭＳ Ｐゴシック" pitchFamily="-1" charset="-128"/>
                <a:cs typeface="ＭＳ Ｐゴシック" pitchFamily="-1" charset="-128"/>
              </a:rPr>
              <a:t>; for example two TCP modules</a:t>
            </a:r>
          </a:p>
          <a:p>
            <a:r>
              <a:rPr lang="en-US" dirty="0">
                <a:latin typeface="Arial" pitchFamily="-1" charset="0"/>
                <a:ea typeface="ＭＳ Ｐゴシック" pitchFamily="-1" charset="-128"/>
                <a:cs typeface="ＭＳ Ｐゴシック" pitchFamily="-1" charset="-128"/>
              </a:rPr>
              <a:t>in two communicating systems. </a:t>
            </a:r>
            <a:r>
              <a:rPr lang="en-US" b="1" dirty="0">
                <a:latin typeface="Arial" pitchFamily="-1" charset="0"/>
                <a:ea typeface="ＭＳ Ｐゴシック" pitchFamily="-1" charset="-128"/>
                <a:cs typeface="ＭＳ Ｐゴシック" pitchFamily="-1" charset="-128"/>
              </a:rPr>
              <a:t>Peer entity authentication is provided for</a:t>
            </a:r>
          </a:p>
          <a:p>
            <a:r>
              <a:rPr lang="en-US" b="1" dirty="0">
                <a:latin typeface="Arial" pitchFamily="-1" charset="0"/>
                <a:ea typeface="ＭＳ Ｐゴシック" pitchFamily="-1" charset="-128"/>
                <a:cs typeface="ＭＳ Ｐゴシック" pitchFamily="-1" charset="-128"/>
              </a:rPr>
              <a:t>use at the establishment of, or at times during the</a:t>
            </a:r>
            <a:r>
              <a:rPr lang="en-US"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data transfer phase of, a</a:t>
            </a:r>
          </a:p>
          <a:p>
            <a:r>
              <a:rPr lang="en-US" b="1" dirty="0">
                <a:latin typeface="Arial" pitchFamily="-1" charset="0"/>
                <a:ea typeface="ＭＳ Ｐゴシック" pitchFamily="-1" charset="-128"/>
                <a:cs typeface="ＭＳ Ｐゴシック" pitchFamily="-1" charset="-128"/>
              </a:rPr>
              <a:t>connection.</a:t>
            </a:r>
            <a:r>
              <a:rPr lang="en-US" dirty="0">
                <a:latin typeface="Arial" pitchFamily="-1" charset="0"/>
                <a:ea typeface="ＭＳ Ｐゴシック" pitchFamily="-1" charset="-128"/>
                <a:cs typeface="ＭＳ Ｐゴシック" pitchFamily="-1" charset="-128"/>
              </a:rPr>
              <a:t> It attempts to provide confidence that </a:t>
            </a:r>
            <a:r>
              <a:rPr lang="en-US" b="1" dirty="0">
                <a:latin typeface="Arial" pitchFamily="-1" charset="0"/>
                <a:ea typeface="ＭＳ Ｐゴシック" pitchFamily="-1" charset="-128"/>
                <a:cs typeface="ＭＳ Ｐゴシック" pitchFamily="-1" charset="-128"/>
              </a:rPr>
              <a:t>an entity is not performing</a:t>
            </a:r>
          </a:p>
          <a:p>
            <a:r>
              <a:rPr lang="en-US" b="1" dirty="0">
                <a:latin typeface="Arial" pitchFamily="-1" charset="0"/>
                <a:ea typeface="ＭＳ Ｐゴシック" pitchFamily="-1" charset="-128"/>
                <a:cs typeface="ＭＳ Ｐゴシック" pitchFamily="-1" charset="-128"/>
              </a:rPr>
              <a:t>either a masquerade or an unauthorized </a:t>
            </a:r>
            <a:r>
              <a:rPr lang="en-US" dirty="0">
                <a:latin typeface="Arial" pitchFamily="-1" charset="0"/>
                <a:ea typeface="ＭＳ Ｐゴシック" pitchFamily="-1" charset="-128"/>
                <a:cs typeface="ＭＳ Ｐゴシック" pitchFamily="-1" charset="-128"/>
              </a:rPr>
              <a:t>replay of a previous connection.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Data origin authentication:  Provides for the corroboration of the source of a</a:t>
            </a:r>
          </a:p>
          <a:p>
            <a:r>
              <a:rPr lang="en-US" dirty="0">
                <a:latin typeface="Arial" pitchFamily="-1" charset="0"/>
                <a:ea typeface="ＭＳ Ｐゴシック" pitchFamily="-1" charset="-128"/>
                <a:cs typeface="ＭＳ Ｐゴシック" pitchFamily="-1" charset="-128"/>
              </a:rPr>
              <a:t>data unit. It does not provide protection against the duplication or modification</a:t>
            </a:r>
          </a:p>
          <a:p>
            <a:r>
              <a:rPr lang="en-US" dirty="0">
                <a:latin typeface="Arial" pitchFamily="-1" charset="0"/>
                <a:ea typeface="ＭＳ Ｐゴシック" pitchFamily="-1" charset="-128"/>
                <a:cs typeface="ＭＳ Ｐゴシック" pitchFamily="-1" charset="-128"/>
              </a:rPr>
              <a:t>of data units. This type of service supports applications like electronic mail,</a:t>
            </a:r>
          </a:p>
          <a:p>
            <a:r>
              <a:rPr lang="en-US" dirty="0">
                <a:latin typeface="Arial" pitchFamily="-1" charset="0"/>
                <a:ea typeface="ＭＳ Ｐゴシック" pitchFamily="-1" charset="-128"/>
                <a:cs typeface="ＭＳ Ｐゴシック" pitchFamily="-1" charset="-128"/>
              </a:rPr>
              <a:t>where there are no prior interactions between the communicating entities.</a:t>
            </a:r>
            <a:endParaRPr lang="en-US" dirty="0">
              <a:solidFill>
                <a:srgbClr val="0000FF"/>
              </a:solidFill>
              <a:latin typeface="Arial" pitchFamily="-1" charset="0"/>
              <a:ea typeface="Arial" pitchFamily="-1" charset="0"/>
              <a:cs typeface="Arial" pitchFamily="-1"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fa-IR" dirty="0">
                <a:latin typeface="Arial" pitchFamily="-1" charset="0"/>
                <a:ea typeface="ＭＳ Ｐゴシック" pitchFamily="-1" charset="-128"/>
                <a:cs typeface="ＭＳ Ｐゴシック" pitchFamily="-1" charset="-128"/>
              </a:rPr>
              <a:t>در زمینه امنیت شبکه، کنترل دسترسی توانایی محدود کردن و کنترل دسترسی به سیستم ها و برنامه های میزبان از طریق پیوندهای ارتباطی است. برای دستیابی به این هدف، هر نهادی که تلاش می‌کند دسترسی پیدا کند، ابتدا باید شناسایی یا احراز هویت شود، تا بتوان حقوق دسترسی را برای فرد تنظیم کرد.</a:t>
            </a:r>
            <a:endParaRPr lang="en-US" dirty="0">
              <a:latin typeface="Arial" pitchFamily="-1" charset="0"/>
              <a:ea typeface="ＭＳ Ｐゴシック" pitchFamily="-1" charset="-128"/>
              <a:cs typeface="ＭＳ Ｐゴシック" pitchFamily="-1" charset="-128"/>
            </a:endParaRP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In the context of network security, access control is the ability to limit and control</a:t>
            </a:r>
          </a:p>
          <a:p>
            <a:r>
              <a:rPr lang="en-US" dirty="0">
                <a:latin typeface="Arial" pitchFamily="-1" charset="0"/>
                <a:ea typeface="ＭＳ Ｐゴシック" pitchFamily="-1" charset="-128"/>
                <a:cs typeface="ＭＳ Ｐゴシック" pitchFamily="-1" charset="-128"/>
              </a:rPr>
              <a:t>the access to host systems and applications via communications links. To achieve</a:t>
            </a:r>
          </a:p>
          <a:p>
            <a:r>
              <a:rPr lang="en-US" dirty="0">
                <a:latin typeface="Arial" pitchFamily="-1" charset="0"/>
                <a:ea typeface="ＭＳ Ｐゴシック" pitchFamily="-1" charset="-128"/>
                <a:cs typeface="ＭＳ Ｐゴシック" pitchFamily="-1" charset="-128"/>
              </a:rPr>
              <a:t>this, each entity trying to gain access must first be identified, or authenticated, so</a:t>
            </a:r>
          </a:p>
          <a:p>
            <a:r>
              <a:rPr lang="en-US" dirty="0">
                <a:latin typeface="Arial" pitchFamily="-1" charset="0"/>
                <a:ea typeface="ＭＳ Ｐゴシック" pitchFamily="-1" charset="-128"/>
                <a:cs typeface="ＭＳ Ｐゴシック" pitchFamily="-1" charset="-128"/>
              </a:rPr>
              <a:t>that access rights can be tailored to the individual.</a:t>
            </a:r>
          </a:p>
        </p:txBody>
      </p:sp>
      <p:sp>
        <p:nvSpPr>
          <p:cNvPr id="57348" name="Slide Number Placeholder 3"/>
          <p:cNvSpPr>
            <a:spLocks noGrp="1"/>
          </p:cNvSpPr>
          <p:nvPr>
            <p:ph type="sldNum" sz="quarter" idx="5"/>
          </p:nvPr>
        </p:nvSpPr>
        <p:spPr>
          <a:noFill/>
        </p:spPr>
        <p:txBody>
          <a:bodyPr/>
          <a:lstStyle/>
          <a:p>
            <a:fld id="{F7C6BD38-4819-7042-847F-AF1C98E2C12E}" type="slidenum">
              <a:rPr lang="en-AU" smtClean="0">
                <a:latin typeface="Arial" pitchFamily="-1" charset="0"/>
              </a:rPr>
              <a:pPr/>
              <a:t>29</a:t>
            </a:fld>
            <a:endParaRPr lang="en-AU" dirty="0">
              <a:latin typeface="Arial"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065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lgn="r" rtl="1">
              <a:defRPr/>
            </a:pPr>
            <a:r>
              <a:rPr lang="en-US" dirty="0"/>
              <a:t>-</a:t>
            </a:r>
            <a:r>
              <a:rPr lang="fa-IR" dirty="0"/>
              <a:t>گسترده ترین سرویس از تمام داده های کاربر که بین دو کاربر در یک دوره زمانی منتقل می شود محافظت می کند. به عنوان مثال، هنگامی که یک اتصال </a:t>
            </a:r>
            <a:r>
              <a:rPr lang="en-US" dirty="0"/>
              <a:t>TCP </a:t>
            </a:r>
            <a:r>
              <a:rPr lang="fa-IR" dirty="0"/>
              <a:t>بین دو سیستم تنظیم می شود، این حفاظت گسترده از انتشار هر گونه داده کاربر که از طریق اتصال </a:t>
            </a:r>
            <a:r>
              <a:rPr lang="en-US" dirty="0"/>
              <a:t>TCP </a:t>
            </a:r>
            <a:r>
              <a:rPr lang="fa-IR" dirty="0"/>
              <a:t>منتقل می شود جلوگیری می کند.</a:t>
            </a:r>
            <a:endParaRPr lang="en-US" dirty="0"/>
          </a:p>
          <a:p>
            <a:pPr algn="r" rtl="1">
              <a:defRPr/>
            </a:pPr>
            <a:r>
              <a:rPr lang="en-US" dirty="0"/>
              <a:t>-</a:t>
            </a:r>
            <a:r>
              <a:rPr lang="fa-IR" dirty="0"/>
              <a:t> اشکال باریک تری از این سرویس را نیز می توان تعریف کرد، از جمله محافظت از یک پیام واحد یا حتی فیلدهای خاص در یک پیام.</a:t>
            </a:r>
          </a:p>
          <a:p>
            <a:pPr algn="r" rtl="1">
              <a:defRPr/>
            </a:pPr>
            <a:r>
              <a:rPr lang="fa-IR" dirty="0"/>
              <a:t>این اصلاحات کمتر از رویکرد گسترده مفید هستند و حتی ممکن است پیاده سازی پیچیده تر و پرهزینه تر باشند.</a:t>
            </a:r>
          </a:p>
          <a:p>
            <a:pPr algn="r" rtl="1">
              <a:defRPr/>
            </a:pPr>
            <a:endParaRPr lang="en-US" dirty="0"/>
          </a:p>
        </p:txBody>
      </p:sp>
      <p:sp>
        <p:nvSpPr>
          <p:cNvPr id="59396" name="Slide Number Placeholder 3"/>
          <p:cNvSpPr>
            <a:spLocks noGrp="1"/>
          </p:cNvSpPr>
          <p:nvPr>
            <p:ph type="sldNum" sz="quarter" idx="5"/>
          </p:nvPr>
        </p:nvSpPr>
        <p:spPr>
          <a:noFill/>
        </p:spPr>
        <p:txBody>
          <a:bodyPr/>
          <a:lstStyle/>
          <a:p>
            <a:fld id="{CF2D6F4C-B4B5-7644-961A-A67DD654DBED}" type="slidenum">
              <a:rPr lang="en-AU" smtClean="0">
                <a:latin typeface="Arial" pitchFamily="-1" charset="0"/>
              </a:rPr>
              <a:pPr/>
              <a:t>30</a:t>
            </a:fld>
            <a:endParaRPr lang="en-AU" dirty="0">
              <a:latin typeface="Arial" pitchFamily="-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pPr algn="r" rtl="1"/>
            <a:r>
              <a:rPr lang="fa-IR" dirty="0">
                <a:latin typeface="Arial" pitchFamily="-1" charset="0"/>
                <a:ea typeface="ＭＳ Ｐゴシック" pitchFamily="-1" charset="-128"/>
                <a:cs typeface="ＭＳ Ｐゴシック" pitchFamily="-1" charset="-128"/>
              </a:rPr>
              <a:t>۱-محرمانگي اتصالي </a:t>
            </a:r>
          </a:p>
          <a:p>
            <a:pPr algn="r" rtl="1"/>
            <a:r>
              <a:rPr lang="fa-IR" dirty="0">
                <a:latin typeface="Arial" pitchFamily="-1" charset="0"/>
                <a:ea typeface="ＭＳ Ｐゴシック" pitchFamily="-1" charset="-128"/>
                <a:cs typeface="ＭＳ Ｐゴシック" pitchFamily="-1" charset="-128"/>
              </a:rPr>
              <a:t>حفاظت از تمام دادة كاربر در طول اتصال </a:t>
            </a:r>
            <a:endParaRPr lang="en-US" dirty="0">
              <a:latin typeface="Arial" pitchFamily="-1" charset="0"/>
              <a:ea typeface="ＭＳ Ｐゴシック" pitchFamily="-1" charset="-128"/>
              <a:cs typeface="ＭＳ Ｐゴシック" pitchFamily="-1" charset="-128"/>
            </a:endParaRPr>
          </a:p>
          <a:p>
            <a:pPr algn="l"/>
            <a:r>
              <a:rPr lang="en-US" b="0" i="0" dirty="0">
                <a:solidFill>
                  <a:srgbClr val="111111"/>
                </a:solidFill>
                <a:effectLst/>
                <a:latin typeface="-apple-system"/>
              </a:rPr>
              <a:t>For example, when you access a website using HTTPS, your connection to the website is encrypted using SSL/TLS protocols. This means that any data transmitted between your computer and the website is encrypted and cannot be intercepted by third parties.</a:t>
            </a:r>
          </a:p>
          <a:p>
            <a:pPr algn="l"/>
            <a:r>
              <a:rPr lang="en-US" b="0" i="0" dirty="0">
                <a:solidFill>
                  <a:srgbClr val="111111"/>
                </a:solidFill>
                <a:effectLst/>
                <a:latin typeface="-apple-system"/>
              </a:rPr>
              <a:t>Another example of connection confidentiality is when you use a virtual private network (VPN) to connect to a remote network. The VPN encrypts all data transmitted between your computer and the remote network, ensuring that it cannot be intercepted by unauthorized parties.</a:t>
            </a:r>
          </a:p>
          <a:p>
            <a:pPr algn="r" rtl="1"/>
            <a:r>
              <a:rPr lang="fa-IR" dirty="0">
                <a:latin typeface="Arial" pitchFamily="-1" charset="0"/>
                <a:ea typeface="ＭＳ Ｐゴシック" pitchFamily="-1" charset="-128"/>
                <a:cs typeface="ＭＳ Ｐゴシック" pitchFamily="-1" charset="-128"/>
              </a:rPr>
              <a:t>۲-محرمانگي غيراتصالي</a:t>
            </a:r>
          </a:p>
          <a:p>
            <a:pPr algn="r" rtl="1"/>
            <a:r>
              <a:rPr lang="fa-IR" dirty="0">
                <a:latin typeface="Arial" pitchFamily="-1" charset="0"/>
                <a:ea typeface="ＭＳ Ｐゴシック" pitchFamily="-1" charset="-128"/>
                <a:cs typeface="ＭＳ Ｐゴシック" pitchFamily="-1" charset="-128"/>
              </a:rPr>
              <a:t>حفاظت از تمام دادة كاربر در يك بلوك منفرد </a:t>
            </a:r>
          </a:p>
          <a:p>
            <a:pPr algn="l"/>
            <a:r>
              <a:rPr lang="fa-IR" dirty="0">
                <a:latin typeface="Arial" pitchFamily="-1" charset="0"/>
                <a:ea typeface="ＭＳ Ｐゴシック" pitchFamily="-1" charset="-128"/>
                <a:cs typeface="ＭＳ Ｐゴシック" pitchFamily="-1" charset="-128"/>
              </a:rPr>
              <a:t> </a:t>
            </a:r>
            <a:r>
              <a:rPr lang="en-US" b="0" i="0" dirty="0">
                <a:solidFill>
                  <a:srgbClr val="111111"/>
                </a:solidFill>
                <a:effectLst/>
                <a:latin typeface="-apple-system"/>
              </a:rPr>
              <a:t>For example, when you send an email using PGP (Pretty Good Privacy), the email message is encrypted using a public key. The recipient can then decrypt the message using their private key. This ensures that the message is protected from unauthorized access or interception.</a:t>
            </a:r>
          </a:p>
          <a:p>
            <a:pPr algn="l"/>
            <a:r>
              <a:rPr lang="en-US" b="0" i="0" dirty="0">
                <a:solidFill>
                  <a:srgbClr val="111111"/>
                </a:solidFill>
                <a:effectLst/>
                <a:latin typeface="-apple-system"/>
              </a:rPr>
              <a:t>Another example of connectionless confidentiality is when you use a secure file transfer protocol (SFTP) to transfer files between two systems. The files are encrypted during transmission, ensuring that they cannot be intercepted by unauthorized parties</a:t>
            </a:r>
          </a:p>
          <a:p>
            <a:pPr algn="r" rtl="1"/>
            <a:endParaRPr lang="fa-IR" dirty="0">
              <a:latin typeface="Arial" pitchFamily="-1" charset="0"/>
              <a:ea typeface="ＭＳ Ｐゴシック" pitchFamily="-1" charset="-128"/>
              <a:cs typeface="ＭＳ Ｐゴシック" pitchFamily="-1" charset="-128"/>
            </a:endParaRPr>
          </a:p>
          <a:p>
            <a:pPr algn="r" rtl="1"/>
            <a:r>
              <a:rPr lang="fa-IR" dirty="0">
                <a:latin typeface="Arial" pitchFamily="-1" charset="0"/>
                <a:ea typeface="ＭＳ Ｐゴシック" pitchFamily="-1" charset="-128"/>
                <a:cs typeface="ＭＳ Ｐゴシック" pitchFamily="-1" charset="-128"/>
              </a:rPr>
              <a:t>۳-محرمانگي ميدان انتخابي </a:t>
            </a:r>
          </a:p>
          <a:p>
            <a:pPr algn="r" rtl="1"/>
            <a:r>
              <a:rPr lang="fa-IR" dirty="0">
                <a:latin typeface="Arial" pitchFamily="-1" charset="0"/>
                <a:ea typeface="ＭＳ Ｐゴシック" pitchFamily="-1" charset="-128"/>
                <a:cs typeface="ＭＳ Ｐゴシック" pitchFamily="-1" charset="-128"/>
              </a:rPr>
              <a:t>محرمانگي ميدانهاي انتخاب شده دادة كاربر در تمام يك اتصال و يا در يك بلوك ديتا </a:t>
            </a:r>
          </a:p>
          <a:p>
            <a:pPr algn="r" rtl="1"/>
            <a:r>
              <a:rPr lang="fa-IR" dirty="0">
                <a:latin typeface="Arial" pitchFamily="-1" charset="0"/>
                <a:ea typeface="ＭＳ Ｐゴシック" pitchFamily="-1" charset="-128"/>
                <a:cs typeface="ＭＳ Ｐゴシック" pitchFamily="-1" charset="-128"/>
              </a:rPr>
              <a:t> </a:t>
            </a:r>
          </a:p>
          <a:p>
            <a:pPr algn="r" rtl="1"/>
            <a:r>
              <a:rPr lang="fa-IR" dirty="0">
                <a:latin typeface="Arial" pitchFamily="-1" charset="0"/>
                <a:ea typeface="ＭＳ Ｐゴシック" pitchFamily="-1" charset="-128"/>
                <a:cs typeface="ＭＳ Ｐゴシック" pitchFamily="-1" charset="-128"/>
              </a:rPr>
              <a:t>۴-محرمانگي جريان ترافيك </a:t>
            </a:r>
          </a:p>
          <a:p>
            <a:pPr algn="r" rtl="1"/>
            <a:r>
              <a:rPr lang="fa-IR" dirty="0">
                <a:latin typeface="Arial" pitchFamily="-1" charset="0"/>
                <a:ea typeface="ＭＳ Ｐゴシック" pitchFamily="-1" charset="-128"/>
                <a:cs typeface="ＭＳ Ｐゴシック" pitchFamily="-1" charset="-128"/>
              </a:rPr>
              <a:t>حفاظت از اطلاعاتي كه ممكن است از مشاهدة جريان ترافيك دادهها بدست آيد. </a:t>
            </a:r>
            <a:endParaRPr lang="en-US" dirty="0">
              <a:latin typeface="Arial" pitchFamily="-1" charset="0"/>
              <a:ea typeface="ＭＳ Ｐゴシック" pitchFamily="-1" charset="-128"/>
              <a:cs typeface="ＭＳ Ｐゴシック" pitchFamily="-1" charset="-128"/>
            </a:endParaRPr>
          </a:p>
          <a:p>
            <a:pPr algn="l"/>
            <a:r>
              <a:rPr lang="en-US" b="0" i="0" dirty="0">
                <a:solidFill>
                  <a:srgbClr val="111111"/>
                </a:solidFill>
                <a:effectLst/>
                <a:latin typeface="-apple-system"/>
              </a:rPr>
              <a:t>one example of Traffic-Flow Confidentiality is the use of </a:t>
            </a:r>
            <a:r>
              <a:rPr lang="en-US" b="1" i="0" dirty="0">
                <a:solidFill>
                  <a:srgbClr val="111111"/>
                </a:solidFill>
                <a:effectLst/>
                <a:latin typeface="-apple-system"/>
              </a:rPr>
              <a:t>traffic padding</a:t>
            </a:r>
            <a:r>
              <a:rPr lang="en-US" b="0" i="0" dirty="0">
                <a:solidFill>
                  <a:srgbClr val="111111"/>
                </a:solidFill>
                <a:effectLst/>
                <a:latin typeface="-apple-system"/>
              </a:rPr>
              <a:t>. If your data policy is configured for tunnel mode, you can use traffic padding to conceal the actual length of the data packets transferred over a VPN connection. </a:t>
            </a:r>
            <a:r>
              <a:rPr lang="en-US" b="0" i="0" dirty="0">
                <a:solidFill>
                  <a:srgbClr val="111111"/>
                </a:solidFill>
                <a:effectLst/>
                <a:latin typeface="-apple-system"/>
                <a:hlinkClick r:id="rId3"/>
              </a:rPr>
              <a:t>TFC adds extra padding to the packets being sent and sends dummy packets with different lengths at random intervals to conceal the actual length of the packets </a:t>
            </a:r>
            <a:r>
              <a:rPr lang="en-US" b="0" i="0" baseline="30000" dirty="0">
                <a:solidFill>
                  <a:srgbClr val="111111"/>
                </a:solidFill>
                <a:effectLst/>
                <a:latin typeface="-apple-system"/>
                <a:hlinkClick r:id="rId3"/>
              </a:rPr>
              <a:t>4</a:t>
            </a:r>
            <a:r>
              <a:rPr lang="en-US" b="0" i="0" dirty="0">
                <a:solidFill>
                  <a:srgbClr val="111111"/>
                </a:solidFill>
                <a:effectLst/>
                <a:latin typeface="-apple-system"/>
              </a:rPr>
              <a:t>.</a:t>
            </a:r>
          </a:p>
          <a:p>
            <a:pPr algn="l"/>
            <a:r>
              <a:rPr lang="en-US" b="0" i="0" dirty="0">
                <a:solidFill>
                  <a:srgbClr val="111111"/>
                </a:solidFill>
                <a:effectLst/>
                <a:latin typeface="-apple-system"/>
              </a:rPr>
              <a:t>Another example of Traffic-Flow Confidentiality is the use of </a:t>
            </a:r>
            <a:r>
              <a:rPr lang="en-US" b="1" i="0" dirty="0">
                <a:solidFill>
                  <a:srgbClr val="111111"/>
                </a:solidFill>
                <a:effectLst/>
                <a:latin typeface="-apple-system"/>
              </a:rPr>
              <a:t>dummy traffic</a:t>
            </a:r>
            <a:r>
              <a:rPr lang="en-US" b="0" i="0" dirty="0">
                <a:solidFill>
                  <a:srgbClr val="111111"/>
                </a:solidFill>
                <a:effectLst/>
                <a:latin typeface="-apple-system"/>
              </a:rPr>
              <a:t> in addition to the encryption of actual messages and sender and receiver addresses. </a:t>
            </a:r>
            <a:r>
              <a:rPr lang="en-US" b="0" i="0" dirty="0">
                <a:solidFill>
                  <a:srgbClr val="111111"/>
                </a:solidFill>
                <a:effectLst/>
                <a:latin typeface="-apple-system"/>
                <a:hlinkClick r:id="rId4"/>
              </a:rPr>
              <a:t>This can make it look like a system is experiencing a consistently high level of traffic in order to obscure the actual volume of traffic in the network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r" rtl="1"/>
            <a:endParaRPr lang="en-US" dirty="0">
              <a:latin typeface="Arial" pitchFamily="-1" charset="0"/>
              <a:ea typeface="ＭＳ Ｐゴシック" pitchFamily="-1" charset="-128"/>
              <a:cs typeface="ＭＳ Ｐゴシック" pitchFamily="-1" charset="-128"/>
            </a:endParaRP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31</a:t>
            </a:fld>
            <a:endParaRPr lang="en-AU" dirty="0">
              <a:latin typeface="Arial" pitchFamily="-1" charset="0"/>
            </a:endParaRPr>
          </a:p>
        </p:txBody>
      </p:sp>
    </p:spTree>
    <p:extLst>
      <p:ext uri="{BB962C8B-B14F-4D97-AF65-F5344CB8AC3E}">
        <p14:creationId xmlns:p14="http://schemas.microsoft.com/office/powerpoint/2010/main" val="620794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lgn="r" rtl="1">
              <a:defRPr/>
            </a:pPr>
            <a:r>
              <a:rPr lang="fa-IR" dirty="0"/>
              <a:t>همانند محرمانه بودن، یکپارچگی می تواند برای جریانی از پیام ها، یک پیام واحد یا فیلدهای انتخاب شده در یک پیام اعمال شود. باز هم، مفیدترین و ساده ترین رویکرد، حفاظت از جریان کامل است.</a:t>
            </a:r>
          </a:p>
          <a:p>
            <a:pPr algn="r" rtl="1">
              <a:defRPr/>
            </a:pPr>
            <a:endParaRPr lang="fa-IR" dirty="0"/>
          </a:p>
          <a:p>
            <a:pPr algn="r" rtl="1">
              <a:defRPr/>
            </a:pPr>
            <a:r>
              <a:rPr lang="fa-IR" dirty="0"/>
              <a:t>یک سرویس یکپارچگی اتصال گرا، سرویسی که با جریانی از پیام ها سروکار دارد، تضمین می کند که پیام ها به صورت ارسالی بدون تکرار، درج، تغییر، ترتیب مجدد یا پخش مجدد دریافت می شوند. تخریب داده ها نیز تحت پوشش این سرویس است. بنابراین، سرویس یکپارچگی اتصال گرا هر دو پیام را نشان می دهد</a:t>
            </a:r>
          </a:p>
          <a:p>
            <a:pPr algn="r" rtl="1">
              <a:defRPr/>
            </a:pPr>
            <a:r>
              <a:rPr lang="fa-IR" dirty="0"/>
              <a:t>اصلاح جریان و انکار سرویس.</a:t>
            </a:r>
            <a:endParaRPr lang="en-US" dirty="0"/>
          </a:p>
          <a:p>
            <a:pPr algn="l"/>
            <a:r>
              <a:rPr lang="en-US" b="0" i="0" dirty="0">
                <a:solidFill>
                  <a:srgbClr val="111111"/>
                </a:solidFill>
                <a:effectLst/>
                <a:latin typeface="-apple-system"/>
              </a:rPr>
              <a:t>TCP ensures that all data transmitted between the two systems is received as sent and in the correct order. </a:t>
            </a:r>
            <a:r>
              <a:rPr lang="en-US" b="0" i="0" dirty="0">
                <a:solidFill>
                  <a:srgbClr val="111111"/>
                </a:solidFill>
                <a:effectLst/>
                <a:latin typeface="-apple-system"/>
                <a:hlinkClick r:id="rId3"/>
              </a:rPr>
              <a:t>If any data is lost or corrupted during transmission, TCP will request that the data be retransmitted </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algn="l"/>
            <a:r>
              <a:rPr lang="en-US" b="0" i="0" dirty="0">
                <a:solidFill>
                  <a:srgbClr val="111111"/>
                </a:solidFill>
                <a:effectLst/>
                <a:latin typeface="-apple-system"/>
              </a:rPr>
              <a:t>Another example of connection-oriented integrity is when you use a virtual private network (VPN) to connect to a remote network. </a:t>
            </a:r>
            <a:r>
              <a:rPr lang="en-US" b="0" i="0" dirty="0">
                <a:solidFill>
                  <a:srgbClr val="111111"/>
                </a:solidFill>
                <a:effectLst/>
                <a:latin typeface="-apple-system"/>
                <a:hlinkClick r:id="rId4"/>
              </a:rPr>
              <a:t>The VPN verifies the integrity of all user data on the connection and detects any modification, insertion, deletion, or replay of any data within an entire data sequence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l" rtl="0">
              <a:defRPr/>
            </a:pPr>
            <a:endParaRPr lang="en-US" dirty="0"/>
          </a:p>
          <a:p>
            <a:pPr algn="r" rtl="1">
              <a:defRPr/>
            </a:pPr>
            <a:r>
              <a:rPr lang="fa-IR" dirty="0"/>
              <a:t>سرویس یکپارچگی بدون اتصال، سرویسی که با پیام‌های فردی بدون توجه به زمینه بزرگ‌تر سروکار دارد، عموماً فقط در برابر تغییر پیام محافظت می‌کند.</a:t>
            </a:r>
            <a:endParaRPr lang="en-US" dirty="0"/>
          </a:p>
          <a:p>
            <a:pPr algn="r" rtl="1">
              <a:defRPr/>
            </a:pPr>
            <a:r>
              <a:rPr lang="en-US" b="0" i="0" dirty="0">
                <a:solidFill>
                  <a:srgbClr val="111111"/>
                </a:solidFill>
                <a:effectLst/>
                <a:latin typeface="-apple-system"/>
              </a:rPr>
              <a:t>For example, when you use User Datagram Protocol (UDP) to transfer data between two systems, the protocol provides connectionless integrity. UDP ensures that all data transmitted between the two systems is received as sent and in the correct order. </a:t>
            </a:r>
            <a:r>
              <a:rPr lang="en-US" b="0" i="0" dirty="0">
                <a:effectLst/>
                <a:latin typeface="-apple-system"/>
                <a:hlinkClick r:id="rId5"/>
              </a:rPr>
              <a:t>However, unlike TCP, UDP does not provide error checking or retransmission of lost packets </a:t>
            </a:r>
            <a:r>
              <a:rPr lang="en-US" b="0" i="0" baseline="30000" dirty="0">
                <a:effectLst/>
                <a:latin typeface="-apple-system"/>
                <a:hlinkClick r:id="rId5"/>
              </a:rPr>
              <a:t>3</a:t>
            </a:r>
            <a:r>
              <a:rPr lang="en-US" b="0" i="0" dirty="0">
                <a:solidFill>
                  <a:srgbClr val="111111"/>
                </a:solidFill>
                <a:effectLst/>
                <a:latin typeface="-apple-system"/>
              </a:rPr>
              <a:t>.</a:t>
            </a:r>
          </a:p>
          <a:p>
            <a:pPr algn="r" rtl="1">
              <a:defRPr/>
            </a:pPr>
            <a:endParaRPr lang="fa-IR" dirty="0"/>
          </a:p>
          <a:p>
            <a:pPr algn="r" rtl="1">
              <a:defRPr/>
            </a:pPr>
            <a:endParaRPr lang="fa-IR" dirty="0"/>
          </a:p>
          <a:p>
            <a:pPr algn="r" rtl="1">
              <a:defRPr/>
            </a:pPr>
            <a:r>
              <a:rPr lang="fa-IR" dirty="0"/>
              <a:t>ما می توانیم بین خدمات با و بدون بازیابی تمایز قائل شویم.</a:t>
            </a:r>
          </a:p>
          <a:p>
            <a:pPr algn="r" rtl="1">
              <a:defRPr/>
            </a:pPr>
            <a:r>
              <a:rPr lang="fa-IR" dirty="0"/>
              <a:t>از آنجایی که سرویس یکپارچگی مربوط به حملات فعال است، ما به جای پیشگیری، نگران شناسایی هستیم. اگر نقض یکپارچگی تشخیص داده شود، سرویس ممکن است به سادگی این تخلف را گزارش کند و بخش دیگری از نرم افزار یا مداخله انسانی برای بازیابی از نقض مورد نیاز است. روش دیگر، وجود دارد</a:t>
            </a:r>
          </a:p>
          <a:p>
            <a:pPr algn="r" rtl="1">
              <a:defRPr/>
            </a:pPr>
            <a:r>
              <a:rPr lang="fa-IR" dirty="0"/>
              <a:t>مکانیسم های موجود برای بازیابی از دست دادن یکپارچگی داده ها، همانطور که بعداً بررسی خواهیم کرد. ترکیب مکانیزم های بازیابی خودکار، به طور کلی، جایگزین جذاب تر است.</a:t>
            </a:r>
            <a:endParaRPr lang="en-US" dirty="0"/>
          </a:p>
          <a:p>
            <a:pPr>
              <a:defRPr/>
            </a:pPr>
            <a:endParaRPr lang="en-US" dirty="0"/>
          </a:p>
          <a:p>
            <a:pPr>
              <a:defRPr/>
            </a:pPr>
            <a:r>
              <a:rPr lang="en-US" dirty="0"/>
              <a:t> As with confidentiality, integrity can apply to a stream of messages, a single message,</a:t>
            </a:r>
          </a:p>
          <a:p>
            <a:pPr>
              <a:defRPr/>
            </a:pPr>
            <a:r>
              <a:rPr lang="en-US" dirty="0"/>
              <a:t>or selected fields within a message. Again, the most useful and straightforward</a:t>
            </a:r>
          </a:p>
          <a:p>
            <a:pPr>
              <a:defRPr/>
            </a:pPr>
            <a:r>
              <a:rPr lang="en-US" dirty="0"/>
              <a:t>approach is total stream protection.</a:t>
            </a:r>
          </a:p>
          <a:p>
            <a:pPr>
              <a:defRPr/>
            </a:pPr>
            <a:endParaRPr lang="en-US" dirty="0"/>
          </a:p>
          <a:p>
            <a:pPr>
              <a:defRPr/>
            </a:pPr>
            <a:r>
              <a:rPr lang="en-US" dirty="0"/>
              <a:t>A connection-oriented integrity service, one that deals with a stream of messages,</a:t>
            </a:r>
          </a:p>
          <a:p>
            <a:pPr>
              <a:defRPr/>
            </a:pPr>
            <a:r>
              <a:rPr lang="en-US" dirty="0"/>
              <a:t>assures that messages are received as sent with no duplication, insertion,</a:t>
            </a:r>
          </a:p>
          <a:p>
            <a:pPr>
              <a:defRPr/>
            </a:pPr>
            <a:r>
              <a:rPr lang="en-US" dirty="0"/>
              <a:t>modification, reordering, or replays. The destruction of data is also covered under</a:t>
            </a:r>
          </a:p>
          <a:p>
            <a:pPr>
              <a:defRPr/>
            </a:pPr>
            <a:r>
              <a:rPr lang="en-US" dirty="0"/>
              <a:t>this service. Thus, the connection-oriented integrity service addresses both message</a:t>
            </a:r>
          </a:p>
          <a:p>
            <a:pPr>
              <a:defRPr/>
            </a:pPr>
            <a:r>
              <a:rPr lang="en-US" dirty="0"/>
              <a:t>stream modification and denial of service. On the other hand, a connectionless integrity</a:t>
            </a:r>
          </a:p>
          <a:p>
            <a:pPr>
              <a:defRPr/>
            </a:pPr>
            <a:r>
              <a:rPr lang="en-US" dirty="0"/>
              <a:t>service, one that deals with individual messages without regard to any larger</a:t>
            </a:r>
          </a:p>
          <a:p>
            <a:pPr>
              <a:defRPr/>
            </a:pPr>
            <a:r>
              <a:rPr lang="en-US" dirty="0"/>
              <a:t>context, generally provides protection against message modification only.</a:t>
            </a:r>
          </a:p>
          <a:p>
            <a:pPr>
              <a:defRPr/>
            </a:pPr>
            <a:endParaRPr lang="en-US" dirty="0"/>
          </a:p>
          <a:p>
            <a:pPr>
              <a:defRPr/>
            </a:pPr>
            <a:r>
              <a:rPr lang="en-US" dirty="0"/>
              <a:t>We can make a distinction between service with and without recovery.</a:t>
            </a:r>
          </a:p>
          <a:p>
            <a:pPr>
              <a:defRPr/>
            </a:pPr>
            <a:r>
              <a:rPr lang="en-US" dirty="0"/>
              <a:t>Because the integrity service relates to active attacks, we are concerned with detection</a:t>
            </a:r>
          </a:p>
          <a:p>
            <a:pPr>
              <a:defRPr/>
            </a:pPr>
            <a:r>
              <a:rPr lang="en-US" dirty="0"/>
              <a:t>rather than prevention. If a violation of integrity is detected, then the service</a:t>
            </a:r>
          </a:p>
          <a:p>
            <a:pPr>
              <a:defRPr/>
            </a:pPr>
            <a:r>
              <a:rPr lang="en-US" dirty="0"/>
              <a:t>may simply report this violation, and some other portion of software or human</a:t>
            </a:r>
          </a:p>
          <a:p>
            <a:pPr>
              <a:defRPr/>
            </a:pPr>
            <a:r>
              <a:rPr lang="en-US" dirty="0"/>
              <a:t>intervention is required to recover from the violation. Alternatively, there are</a:t>
            </a:r>
          </a:p>
          <a:p>
            <a:pPr>
              <a:defRPr/>
            </a:pPr>
            <a:r>
              <a:rPr lang="en-US" dirty="0"/>
              <a:t>mechanisms available to recover from the loss of integrity of data, as we will review</a:t>
            </a:r>
          </a:p>
          <a:p>
            <a:pPr>
              <a:defRPr/>
            </a:pPr>
            <a:r>
              <a:rPr lang="en-US" dirty="0"/>
              <a:t>subsequently. The incorporation of automated recovery mechanisms is, in general,</a:t>
            </a:r>
          </a:p>
          <a:p>
            <a:pPr>
              <a:defRPr/>
            </a:pPr>
            <a:r>
              <a:rPr lang="en-US" dirty="0"/>
              <a:t>the more attractive alternative.</a:t>
            </a:r>
          </a:p>
        </p:txBody>
      </p:sp>
      <p:sp>
        <p:nvSpPr>
          <p:cNvPr id="61444" name="Slide Number Placeholder 3"/>
          <p:cNvSpPr>
            <a:spLocks noGrp="1"/>
          </p:cNvSpPr>
          <p:nvPr>
            <p:ph type="sldNum" sz="quarter" idx="5"/>
          </p:nvPr>
        </p:nvSpPr>
        <p:spPr>
          <a:noFill/>
        </p:spPr>
        <p:txBody>
          <a:bodyPr/>
          <a:lstStyle/>
          <a:p>
            <a:fld id="{0BA6E834-723F-AA41-954F-3AC841D8E517}" type="slidenum">
              <a:rPr lang="en-AU" smtClean="0">
                <a:latin typeface="Arial" pitchFamily="-1" charset="0"/>
              </a:rPr>
              <a:pPr/>
              <a:t>32</a:t>
            </a:fld>
            <a:endParaRPr lang="en-AU" dirty="0">
              <a:latin typeface="Arial" pitchFamily="-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pPr algn="r" rtl="1"/>
            <a:r>
              <a:rPr lang="fa-IR" dirty="0">
                <a:latin typeface="Arial" pitchFamily="-1" charset="0"/>
                <a:ea typeface="ＭＳ Ｐゴシック" pitchFamily="-1" charset="-128"/>
                <a:cs typeface="ＭＳ Ｐゴシック" pitchFamily="-1" charset="-128"/>
              </a:rPr>
              <a:t>۱-.صحت اتصالي با بازيابي (</a:t>
            </a:r>
            <a:r>
              <a:rPr lang="en-US" dirty="0">
                <a:latin typeface="Arial" pitchFamily="-1" charset="0"/>
                <a:ea typeface="ＭＳ Ｐゴシック" pitchFamily="-1" charset="-128"/>
                <a:cs typeface="ＭＳ Ｐゴシック" pitchFamily="-1" charset="-128"/>
              </a:rPr>
              <a:t>Recovery with Integrity Connection (</a:t>
            </a:r>
          </a:p>
          <a:p>
            <a:pPr algn="r" rtl="1"/>
            <a:r>
              <a:rPr lang="fa-IR" dirty="0">
                <a:latin typeface="Arial" pitchFamily="-1" charset="0"/>
                <a:ea typeface="ＭＳ Ｐゴシック" pitchFamily="-1" charset="-128"/>
                <a:cs typeface="ＭＳ Ｐゴシック" pitchFamily="-1" charset="-128"/>
              </a:rPr>
              <a:t>صحت كل دادة كاربر روي يك اتصال را تأئيد كرده و هرگونه تغيير،</a:t>
            </a:r>
          </a:p>
          <a:p>
            <a:pPr algn="r" rtl="1"/>
            <a:r>
              <a:rPr lang="fa-IR" dirty="0">
                <a:latin typeface="Arial" pitchFamily="-1" charset="0"/>
                <a:ea typeface="ＭＳ Ｐゴシック" pitchFamily="-1" charset="-128"/>
                <a:cs typeface="ＭＳ Ｐゴシック" pitchFamily="-1" charset="-128"/>
              </a:rPr>
              <a:t>حذف، اضافه، و يا بازخواني دادهها در يك دنبالة كامل ديتا را تشخيص</a:t>
            </a:r>
          </a:p>
          <a:p>
            <a:pPr algn="r" rtl="1"/>
            <a:r>
              <a:rPr lang="fa-IR" dirty="0">
                <a:latin typeface="Arial" pitchFamily="-1" charset="0"/>
                <a:ea typeface="ＭＳ Ｐゴシック" pitchFamily="-1" charset="-128"/>
                <a:cs typeface="ＭＳ Ｐゴシック" pitchFamily="-1" charset="-128"/>
              </a:rPr>
              <a:t>ميدهد. بازيابي داده نيز مورد نظر است. </a:t>
            </a:r>
          </a:p>
          <a:p>
            <a:pPr algn="r" rtl="1"/>
            <a:r>
              <a:rPr lang="fa-IR" dirty="0">
                <a:latin typeface="Arial" pitchFamily="-1" charset="0"/>
                <a:ea typeface="ＭＳ Ｐゴシック" pitchFamily="-1" charset="-128"/>
                <a:cs typeface="ＭＳ Ｐゴシック" pitchFamily="-1" charset="-128"/>
              </a:rPr>
              <a:t> </a:t>
            </a:r>
          </a:p>
          <a:p>
            <a:pPr algn="r" rtl="1"/>
            <a:r>
              <a:rPr lang="fa-IR" dirty="0">
                <a:latin typeface="Arial" pitchFamily="-1" charset="0"/>
                <a:ea typeface="ＭＳ Ｐゴシック" pitchFamily="-1" charset="-128"/>
                <a:cs typeface="ＭＳ Ｐゴシック" pitchFamily="-1" charset="-128"/>
              </a:rPr>
              <a:t>۲-صحت اتصالي بدون بازيابي(</a:t>
            </a:r>
            <a:r>
              <a:rPr lang="en-US" dirty="0">
                <a:latin typeface="Arial" pitchFamily="-1" charset="0"/>
                <a:ea typeface="ＭＳ Ｐゴシック" pitchFamily="-1" charset="-128"/>
                <a:cs typeface="ＭＳ Ｐゴシック" pitchFamily="-1" charset="-128"/>
              </a:rPr>
              <a:t>Recovery without Integrity Connection (</a:t>
            </a:r>
          </a:p>
          <a:p>
            <a:pPr algn="r" rtl="1"/>
            <a:r>
              <a:rPr lang="fa-IR" dirty="0">
                <a:latin typeface="Arial" pitchFamily="-1" charset="0"/>
                <a:ea typeface="ＭＳ Ｐゴシック" pitchFamily="-1" charset="-128"/>
                <a:cs typeface="ＭＳ Ｐゴシック" pitchFamily="-1" charset="-128"/>
              </a:rPr>
              <a:t>همانند مورد بالاست، ولي تنها تشخيص و نه بازيابي مورد توجه است. </a:t>
            </a:r>
          </a:p>
          <a:p>
            <a:pPr algn="r" rtl="1"/>
            <a:r>
              <a:rPr lang="fa-IR" dirty="0">
                <a:latin typeface="Arial" pitchFamily="-1" charset="0"/>
                <a:ea typeface="ＭＳ Ｐゴシック" pitchFamily="-1" charset="-128"/>
                <a:cs typeface="ＭＳ Ｐゴシック" pitchFamily="-1" charset="-128"/>
              </a:rPr>
              <a:t> </a:t>
            </a:r>
          </a:p>
          <a:p>
            <a:pPr algn="r" rtl="1"/>
            <a:r>
              <a:rPr lang="fa-IR" dirty="0">
                <a:latin typeface="Arial" pitchFamily="-1" charset="0"/>
                <a:ea typeface="ＭＳ Ｐゴシック" pitchFamily="-1" charset="-128"/>
                <a:cs typeface="ＭＳ Ｐゴシック" pitchFamily="-1" charset="-128"/>
              </a:rPr>
              <a:t>۳-صحت اتصالي ميدانهاي انتخابي </a:t>
            </a:r>
          </a:p>
          <a:p>
            <a:pPr algn="r" rtl="1"/>
            <a:r>
              <a:rPr lang="fa-IR"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Selective-Field Connection Integrity)</a:t>
            </a:r>
          </a:p>
          <a:p>
            <a:pPr algn="r" rtl="1"/>
            <a:r>
              <a:rPr lang="fa-IR" dirty="0">
                <a:latin typeface="Arial" pitchFamily="-1" charset="0"/>
                <a:ea typeface="ＭＳ Ｐゴシック" pitchFamily="-1" charset="-128"/>
                <a:cs typeface="ＭＳ Ｐゴシック" pitchFamily="-1" charset="-128"/>
              </a:rPr>
              <a:t>صحت ميدانهاي انتخابشده ةاي از داد كاربر در يك بلوك را بعهده</a:t>
            </a:r>
          </a:p>
          <a:p>
            <a:pPr algn="r" rtl="1"/>
            <a:r>
              <a:rPr lang="fa-IR" dirty="0">
                <a:latin typeface="Arial" pitchFamily="-1" charset="0"/>
                <a:ea typeface="ＭＳ Ｐゴシック" pitchFamily="-1" charset="-128"/>
                <a:cs typeface="ＭＳ Ｐゴシック" pitchFamily="-1" charset="-128"/>
              </a:rPr>
              <a:t>داشته و تعيين ميكند كه آيا ميدانهاي انتخابشده تغييريافته، حذف يا</a:t>
            </a:r>
          </a:p>
          <a:p>
            <a:pPr algn="r" rtl="1"/>
            <a:r>
              <a:rPr lang="fa-IR" dirty="0">
                <a:latin typeface="Arial" pitchFamily="-1" charset="0"/>
                <a:ea typeface="ＭＳ Ｐゴシック" pitchFamily="-1" charset="-128"/>
                <a:cs typeface="ＭＳ Ｐゴシック" pitchFamily="-1" charset="-128"/>
              </a:rPr>
              <a:t>اضافه شده و يا بازخو نا ي شدهاند. </a:t>
            </a:r>
          </a:p>
          <a:p>
            <a:pPr algn="r" rtl="1"/>
            <a:r>
              <a:rPr lang="fa-IR" dirty="0">
                <a:latin typeface="Arial" pitchFamily="-1" charset="0"/>
                <a:ea typeface="ＭＳ Ｐゴシック" pitchFamily="-1" charset="-128"/>
                <a:cs typeface="ＭＳ Ｐゴシック" pitchFamily="-1" charset="-128"/>
              </a:rPr>
              <a:t> </a:t>
            </a:r>
          </a:p>
          <a:p>
            <a:pPr algn="r" rtl="1"/>
            <a:r>
              <a:rPr lang="fa-IR" dirty="0">
                <a:latin typeface="Arial" pitchFamily="-1" charset="0"/>
                <a:ea typeface="ＭＳ Ｐゴシック" pitchFamily="-1" charset="-128"/>
                <a:cs typeface="ＭＳ Ｐゴシック" pitchFamily="-1" charset="-128"/>
              </a:rPr>
              <a:t>۴-صحت غيراتصالي (</a:t>
            </a:r>
            <a:r>
              <a:rPr lang="en-US" dirty="0">
                <a:latin typeface="Arial" pitchFamily="-1" charset="0"/>
                <a:ea typeface="ＭＳ Ｐゴシック" pitchFamily="-1" charset="-128"/>
                <a:cs typeface="ＭＳ Ｐゴシック" pitchFamily="-1" charset="-128"/>
              </a:rPr>
              <a:t>Integrity Connectionless (</a:t>
            </a:r>
          </a:p>
          <a:p>
            <a:pPr algn="r" rtl="1"/>
            <a:r>
              <a:rPr lang="fa-IR" dirty="0">
                <a:latin typeface="Arial" pitchFamily="-1" charset="0"/>
                <a:ea typeface="ＭＳ Ｐゴシック" pitchFamily="-1" charset="-128"/>
                <a:cs typeface="ＭＳ Ｐゴシック" pitchFamily="-1" charset="-128"/>
              </a:rPr>
              <a:t>صحت يك بلوك ديتاي منفرد را تعيين نموده و ممكن است قدرت</a:t>
            </a:r>
          </a:p>
          <a:p>
            <a:pPr algn="r" rtl="1"/>
            <a:r>
              <a:rPr lang="fa-IR" dirty="0">
                <a:latin typeface="Arial" pitchFamily="-1" charset="0"/>
                <a:ea typeface="ＭＳ Ｐゴシック" pitchFamily="-1" charset="-128"/>
                <a:cs typeface="ＭＳ Ｐゴシック" pitchFamily="-1" charset="-128"/>
              </a:rPr>
              <a:t>تشخيص تغيير داده را داشته باشد. علاوه برآن توان محدودي از تشخيص</a:t>
            </a:r>
          </a:p>
          <a:p>
            <a:pPr algn="r" rtl="1"/>
            <a:r>
              <a:rPr lang="fa-IR" dirty="0">
                <a:latin typeface="Arial" pitchFamily="-1" charset="0"/>
                <a:ea typeface="ＭＳ Ｐゴシック" pitchFamily="-1" charset="-128"/>
                <a:cs typeface="ＭＳ Ｐゴシック" pitchFamily="-1" charset="-128"/>
              </a:rPr>
              <a:t>بازخواني را نيز ميتواند تأمين كند. </a:t>
            </a:r>
          </a:p>
          <a:p>
            <a:pPr algn="r" rtl="1"/>
            <a:r>
              <a:rPr lang="fa-IR" dirty="0">
                <a:latin typeface="Arial" pitchFamily="-1" charset="0"/>
                <a:ea typeface="ＭＳ Ｐゴシック" pitchFamily="-1" charset="-128"/>
                <a:cs typeface="ＭＳ Ｐゴシック" pitchFamily="-1" charset="-128"/>
              </a:rPr>
              <a:t> </a:t>
            </a:r>
          </a:p>
          <a:p>
            <a:pPr algn="r" rtl="1"/>
            <a:r>
              <a:rPr lang="fa-IR" dirty="0">
                <a:latin typeface="Arial" pitchFamily="-1" charset="0"/>
                <a:ea typeface="ＭＳ Ｐゴシック" pitchFamily="-1" charset="-128"/>
                <a:cs typeface="ＭＳ Ｐゴシック" pitchFamily="-1" charset="-128"/>
              </a:rPr>
              <a:t>۵-صحت غيراتصالي ميدانهاي انتخابي </a:t>
            </a:r>
          </a:p>
          <a:p>
            <a:pPr algn="r" rtl="1"/>
            <a:r>
              <a:rPr lang="fa-IR"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Selective-Field Connectionless Integrity)</a:t>
            </a:r>
          </a:p>
          <a:p>
            <a:pPr algn="r" rtl="1"/>
            <a:r>
              <a:rPr lang="fa-IR" dirty="0">
                <a:latin typeface="Arial" pitchFamily="-1" charset="0"/>
                <a:ea typeface="ＭＳ Ｐゴシック" pitchFamily="-1" charset="-128"/>
                <a:cs typeface="ＭＳ Ｐゴシック" pitchFamily="-1" charset="-128"/>
              </a:rPr>
              <a:t>صحت ميدانهاي انتخاب شدهاي در يك بلوك ديتاي غيراتصالي را تعيين</a:t>
            </a:r>
          </a:p>
          <a:p>
            <a:pPr algn="r" rtl="1"/>
            <a:r>
              <a:rPr lang="fa-IR" dirty="0">
                <a:latin typeface="Arial" pitchFamily="-1" charset="0"/>
                <a:ea typeface="ＭＳ Ｐゴシック" pitchFamily="-1" charset="-128"/>
                <a:cs typeface="ＭＳ Ｐゴシック" pitchFamily="-1" charset="-128"/>
              </a:rPr>
              <a:t>ميكند. مشخص ميكند كه آيا ميدانهاي مورد نظر تغيير يافتهاند</a:t>
            </a:r>
            <a:endParaRPr lang="en-US" dirty="0">
              <a:latin typeface="Arial" pitchFamily="-1" charset="0"/>
              <a:ea typeface="ＭＳ Ｐゴシック" pitchFamily="-1" charset="-128"/>
              <a:cs typeface="ＭＳ Ｐゴシック" pitchFamily="-1" charset="-128"/>
            </a:endParaRP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33</a:t>
            </a:fld>
            <a:endParaRPr lang="en-AU" dirty="0">
              <a:latin typeface="Arial" pitchFamily="-1" charset="0"/>
            </a:endParaRPr>
          </a:p>
        </p:txBody>
      </p:sp>
    </p:spTree>
    <p:extLst>
      <p:ext uri="{BB962C8B-B14F-4D97-AF65-F5344CB8AC3E}">
        <p14:creationId xmlns:p14="http://schemas.microsoft.com/office/powerpoint/2010/main" val="31848969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pPr algn="r" rtl="1"/>
            <a:r>
              <a:rPr lang="fa-IR" dirty="0">
                <a:latin typeface="Arial" pitchFamily="-1" charset="0"/>
                <a:ea typeface="ＭＳ Ｐゴシック" pitchFamily="-1" charset="-128"/>
                <a:cs typeface="ＭＳ Ｐゴシック" pitchFamily="-1" charset="-128"/>
              </a:rPr>
              <a:t>عدم انکار فرستنده یا گیرنده از انکار پیام ارسال شده جلوگیری می کند.</a:t>
            </a:r>
          </a:p>
          <a:p>
            <a:pPr algn="r" rtl="1"/>
            <a:r>
              <a:rPr lang="fa-IR" dirty="0">
                <a:latin typeface="Arial" pitchFamily="-1" charset="0"/>
                <a:ea typeface="ＭＳ Ｐゴシック" pitchFamily="-1" charset="-128"/>
                <a:cs typeface="ＭＳ Ｐゴシック" pitchFamily="-1" charset="-128"/>
              </a:rPr>
              <a:t>بنابراین، هنگامی که یک پیام ارسال می شود، گیرنده می تواند ثابت کند که فرستنده ادعایی در واقع پیام را ارسال کرده است. به طور مشابه، هنگامی که یک پیام دریافت می شود، فرستنده می تواند ثابت کند که گیرنده ادعا شده در واقع پیام را دریافت کرده است.</a:t>
            </a:r>
            <a:endParaRPr lang="en-US" dirty="0">
              <a:latin typeface="Arial" pitchFamily="-1" charset="0"/>
              <a:ea typeface="ＭＳ Ｐゴシック" pitchFamily="-1" charset="-128"/>
              <a:cs typeface="ＭＳ Ｐゴシック" pitchFamily="-1" charset="-128"/>
            </a:endParaRP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t>
            </a:r>
            <a:r>
              <a:rPr lang="en-US" b="0" i="0" dirty="0">
                <a:solidFill>
                  <a:srgbClr val="111111"/>
                </a:solidFill>
                <a:effectLst/>
                <a:latin typeface="-apple-system"/>
              </a:rPr>
              <a:t>For example, when you sign a legal contract with a pen, your signature is a non-repudiation device. </a:t>
            </a:r>
            <a:r>
              <a:rPr lang="en-US" b="0" i="0" dirty="0">
                <a:effectLst/>
                <a:latin typeface="-apple-system"/>
                <a:hlinkClick r:id="rId3"/>
              </a:rPr>
              <a:t>You cannot later disagree to the terms of the contract or refute ever taking part in the agreement </a:t>
            </a:r>
            <a:r>
              <a:rPr lang="en-US" b="0" i="0" baseline="30000" dirty="0">
                <a:effectLst/>
                <a:latin typeface="-apple-system"/>
                <a:hlinkClick r:id="rId3"/>
              </a:rPr>
              <a:t>4</a:t>
            </a:r>
            <a:r>
              <a:rPr lang="en-US" b="0" i="0" dirty="0">
                <a:solidFill>
                  <a:srgbClr val="111111"/>
                </a:solidFill>
                <a:effectLst/>
                <a:latin typeface="-apple-system"/>
              </a:rPr>
              <a:t>.</a:t>
            </a:r>
          </a:p>
          <a:p>
            <a:r>
              <a:rPr lang="en-US" b="0" i="0" dirty="0">
                <a:effectLst/>
                <a:latin typeface="-apple-system"/>
                <a:hlinkClick r:id="rId4"/>
              </a:rPr>
              <a:t>In digital security, non-repudiation is achieved through digital signatures, which provide proof of the origin and integrity of data </a:t>
            </a:r>
            <a:r>
              <a:rPr lang="en-US" b="0" i="0" baseline="30000" dirty="0">
                <a:effectLst/>
                <a:latin typeface="-apple-system"/>
                <a:hlinkClick r:id="rId4"/>
              </a:rPr>
              <a:t>5</a:t>
            </a:r>
            <a:r>
              <a:rPr lang="en-US" b="0" i="0" dirty="0">
                <a:solidFill>
                  <a:srgbClr val="111111"/>
                </a:solidFill>
                <a:effectLst/>
                <a:latin typeface="-apple-system"/>
              </a:rPr>
              <a:t>. Digital signatures can be used to validate the authenticity of a message while tying it to a specific user or organization. </a:t>
            </a:r>
            <a:r>
              <a:rPr lang="en-US" b="0" i="0" dirty="0">
                <a:effectLst/>
                <a:latin typeface="-apple-system"/>
                <a:hlinkClick r:id="rId5"/>
              </a:rPr>
              <a:t>They can also provide timestamps to authenticate the message further </a:t>
            </a:r>
            <a:r>
              <a:rPr lang="en-US" b="0" i="0" baseline="30000" dirty="0">
                <a:effectLst/>
                <a:latin typeface="-apple-system"/>
                <a:hlinkClick r:id="rId5"/>
              </a:rPr>
              <a:t>6</a:t>
            </a:r>
            <a:r>
              <a:rPr lang="en-US" b="0" i="0" dirty="0">
                <a:solidFill>
                  <a:srgbClr val="111111"/>
                </a:solidFill>
                <a:effectLst/>
                <a:latin typeface="-apple-system"/>
              </a:rPr>
              <a:t>.</a:t>
            </a:r>
          </a:p>
          <a:p>
            <a:r>
              <a:rPr lang="en-US" b="0" i="0" dirty="0">
                <a:solidFill>
                  <a:srgbClr val="111111"/>
                </a:solidFill>
                <a:effectLst/>
                <a:latin typeface="-apple-system"/>
              </a:rPr>
              <a:t>For example, when you send an email using PGP (Pretty Good Privacy), you can digitally sign your email message using your private key. The recipient can then verify your digital signature using your public key. </a:t>
            </a:r>
            <a:r>
              <a:rPr lang="en-US" b="0" i="0" dirty="0">
                <a:effectLst/>
                <a:latin typeface="-apple-system"/>
                <a:hlinkClick r:id="rId6"/>
              </a:rPr>
              <a:t>This ensures that the message is protected from unauthorized access or interception and that it originated from you </a:t>
            </a:r>
            <a:r>
              <a:rPr lang="en-US" b="0" i="0" baseline="30000" dirty="0">
                <a:effectLst/>
                <a:latin typeface="-apple-system"/>
                <a:hlinkClick r:id="rId7"/>
              </a:rPr>
              <a:t>1</a:t>
            </a:r>
            <a:r>
              <a:rPr lang="en-US" b="0" i="0" dirty="0">
                <a:solidFill>
                  <a:srgbClr val="111111"/>
                </a:solidFill>
                <a:effectLst/>
                <a:latin typeface="-apple-system"/>
              </a:rPr>
              <a:t>.</a:t>
            </a:r>
            <a:endParaRPr lang="en-US" dirty="0">
              <a:latin typeface="Arial" pitchFamily="-1" charset="0"/>
              <a:ea typeface="ＭＳ Ｐゴシック" pitchFamily="-1" charset="-128"/>
              <a:cs typeface="ＭＳ Ｐゴシック" pitchFamily="-1" charset="-128"/>
            </a:endParaRPr>
          </a:p>
        </p:txBody>
      </p:sp>
      <p:sp>
        <p:nvSpPr>
          <p:cNvPr id="63492" name="Slide Number Placeholder 3"/>
          <p:cNvSpPr>
            <a:spLocks noGrp="1"/>
          </p:cNvSpPr>
          <p:nvPr>
            <p:ph type="sldNum" sz="quarter" idx="5"/>
          </p:nvPr>
        </p:nvSpPr>
        <p:spPr>
          <a:noFill/>
        </p:spPr>
        <p:txBody>
          <a:bodyPr/>
          <a:lstStyle/>
          <a:p>
            <a:fld id="{DD1060AD-E45F-6A4E-A812-942E6DA02CC7}" type="slidenum">
              <a:rPr lang="en-AU" smtClean="0">
                <a:latin typeface="Arial" pitchFamily="-1" charset="0"/>
              </a:rPr>
              <a:pPr/>
              <a:t>34</a:t>
            </a:fld>
            <a:endParaRPr lang="en-AU" dirty="0">
              <a:latin typeface="Arial" pitchFamily="-1"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 X.800 divides these services into five categories.</a:t>
            </a: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35</a:t>
            </a:fld>
            <a:endParaRPr lang="en-AU" dirty="0">
              <a:latin typeface="Arial" pitchFamily="-1" charset="0"/>
            </a:endParaRPr>
          </a:p>
        </p:txBody>
      </p:sp>
    </p:spTree>
    <p:extLst>
      <p:ext uri="{BB962C8B-B14F-4D97-AF65-F5344CB8AC3E}">
        <p14:creationId xmlns:p14="http://schemas.microsoft.com/office/powerpoint/2010/main" val="6132809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sz="1200" kern="1200" baseline="0" dirty="0">
                <a:solidFill>
                  <a:schemeClr val="tx1"/>
                </a:solidFill>
                <a:latin typeface="Arial" charset="0"/>
                <a:ea typeface="ＭＳ Ｐゴシック" charset="-128"/>
                <a:cs typeface="ＭＳ Ｐゴシック" charset="-128"/>
              </a:rPr>
              <a:t>A variety of attacks can result in the loss of or reduction</a:t>
            </a:r>
          </a:p>
          <a:p>
            <a:r>
              <a:rPr lang="en-US" sz="1200" kern="1200" baseline="0" dirty="0">
                <a:solidFill>
                  <a:schemeClr val="tx1"/>
                </a:solidFill>
                <a:latin typeface="Arial" charset="0"/>
                <a:ea typeface="ＭＳ Ｐゴシック" charset="-128"/>
                <a:cs typeface="ＭＳ Ｐゴシック" charset="-128"/>
              </a:rPr>
              <a:t>in availability. Some of these attacks are amenable to automated countermeasures,</a:t>
            </a:r>
          </a:p>
          <a:p>
            <a:r>
              <a:rPr lang="en-US" sz="1200" kern="1200" baseline="0" dirty="0">
                <a:solidFill>
                  <a:schemeClr val="tx1"/>
                </a:solidFill>
                <a:latin typeface="Arial" charset="0"/>
                <a:ea typeface="ＭＳ Ｐゴシック" charset="-128"/>
                <a:cs typeface="ＭＳ Ｐゴシック" charset="-128"/>
              </a:rPr>
              <a:t>such as authentication and encryption, whereas others require some sort</a:t>
            </a:r>
          </a:p>
          <a:p>
            <a:r>
              <a:rPr lang="en-US" sz="1200" kern="1200" baseline="0" dirty="0">
                <a:solidFill>
                  <a:schemeClr val="tx1"/>
                </a:solidFill>
                <a:latin typeface="Arial" charset="0"/>
                <a:ea typeface="ＭＳ Ｐゴシック" charset="-128"/>
                <a:cs typeface="ＭＳ Ｐゴシック" charset="-128"/>
              </a:rPr>
              <a:t>of physical action to prevent or recover from loss of availability of elements of a</a:t>
            </a:r>
          </a:p>
          <a:p>
            <a:r>
              <a:rPr lang="en-US" sz="1200" kern="1200" baseline="0" dirty="0">
                <a:solidFill>
                  <a:schemeClr val="tx1"/>
                </a:solidFill>
                <a:latin typeface="Arial" charset="0"/>
                <a:ea typeface="ＭＳ Ｐゴシック" charset="-128"/>
                <a:cs typeface="ＭＳ Ｐゴシック" charset="-128"/>
              </a:rPr>
              <a:t>distributed system.</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X.800 treats availability as a property to be associated with various security</a:t>
            </a:r>
          </a:p>
          <a:p>
            <a:r>
              <a:rPr lang="en-US" sz="1200" kern="1200" baseline="0" dirty="0">
                <a:solidFill>
                  <a:schemeClr val="tx1"/>
                </a:solidFill>
                <a:latin typeface="Arial" charset="0"/>
                <a:ea typeface="ＭＳ Ｐゴシック" charset="-128"/>
                <a:cs typeface="ＭＳ Ｐゴシック" charset="-128"/>
              </a:rPr>
              <a:t>services. However, it makes sense to call out specifically an availability service. An</a:t>
            </a:r>
          </a:p>
          <a:p>
            <a:r>
              <a:rPr lang="en-US" sz="1200" kern="1200" baseline="0" dirty="0">
                <a:solidFill>
                  <a:schemeClr val="tx1"/>
                </a:solidFill>
                <a:latin typeface="Arial" charset="0"/>
                <a:ea typeface="ＭＳ Ｐゴシック" charset="-128"/>
                <a:cs typeface="ＭＳ Ｐゴシック" charset="-128"/>
              </a:rPr>
              <a:t>availability service is one that protects a system to ensure its availability. This service</a:t>
            </a:r>
          </a:p>
          <a:p>
            <a:r>
              <a:rPr lang="en-US" sz="1200" kern="1200" baseline="0" dirty="0">
                <a:solidFill>
                  <a:schemeClr val="tx1"/>
                </a:solidFill>
                <a:latin typeface="Arial" charset="0"/>
                <a:ea typeface="ＭＳ Ｐゴシック" charset="-128"/>
                <a:cs typeface="ＭＳ Ｐゴシック" charset="-128"/>
              </a:rPr>
              <a:t>addresses the security concerns raised by denial-of-service attacks. It depends</a:t>
            </a:r>
          </a:p>
          <a:p>
            <a:r>
              <a:rPr lang="en-US" sz="1200" kern="1200" baseline="0" dirty="0">
                <a:solidFill>
                  <a:schemeClr val="tx1"/>
                </a:solidFill>
                <a:latin typeface="Arial" charset="0"/>
                <a:ea typeface="ＭＳ Ｐゴシック" charset="-128"/>
                <a:cs typeface="ＭＳ Ｐゴシック" charset="-128"/>
              </a:rPr>
              <a:t>on proper management and control of system resources and thus depends on access</a:t>
            </a:r>
          </a:p>
          <a:p>
            <a:r>
              <a:rPr lang="en-US" sz="1200" kern="1200" baseline="0" dirty="0">
                <a:solidFill>
                  <a:schemeClr val="tx1"/>
                </a:solidFill>
                <a:latin typeface="Arial" charset="0"/>
                <a:ea typeface="ＭＳ Ｐゴシック" charset="-128"/>
                <a:cs typeface="ＭＳ Ｐゴシック" charset="-128"/>
              </a:rPr>
              <a:t>control service and other security services.</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36</a:t>
            </a:fld>
            <a:endParaRPr lang="en-AU"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85075787-43E7-BB4D-8EF0-D4AA9275B0C1}" type="slidenum">
              <a:rPr lang="en-AU">
                <a:latin typeface="Arial" pitchFamily="-1" charset="0"/>
              </a:rPr>
              <a:pPr/>
              <a:t>37</a:t>
            </a:fld>
            <a:endParaRPr lang="en-AU" dirty="0">
              <a:latin typeface="Arial" pitchFamily="-1"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Table 1.3 lists the security mechanisms defined in X.800. The mechanisms are</a:t>
            </a:r>
          </a:p>
          <a:p>
            <a:r>
              <a:rPr lang="en-US" sz="1200" kern="1200" baseline="0" dirty="0">
                <a:solidFill>
                  <a:schemeClr val="tx1"/>
                </a:solidFill>
                <a:latin typeface="Arial" charset="0"/>
                <a:ea typeface="ＭＳ Ｐゴシック" charset="-128"/>
                <a:cs typeface="ＭＳ Ｐゴシック" charset="-128"/>
              </a:rPr>
              <a:t>divided into those that are implemented in a specific protocol layer, such as TCP</a:t>
            </a:r>
          </a:p>
          <a:p>
            <a:r>
              <a:rPr lang="en-US" sz="1200" kern="1200" baseline="0" dirty="0">
                <a:solidFill>
                  <a:schemeClr val="tx1"/>
                </a:solidFill>
                <a:latin typeface="Arial" charset="0"/>
                <a:ea typeface="ＭＳ Ｐゴシック" charset="-128"/>
                <a:cs typeface="ＭＳ Ｐゴシック" charset="-128"/>
              </a:rPr>
              <a:t>or an application-layer protocol, and those that are not specific to any particular</a:t>
            </a:r>
          </a:p>
          <a:p>
            <a:r>
              <a:rPr lang="en-US" sz="1200" kern="1200" baseline="0" dirty="0">
                <a:solidFill>
                  <a:schemeClr val="tx1"/>
                </a:solidFill>
                <a:latin typeface="Arial" charset="0"/>
                <a:ea typeface="ＭＳ Ｐゴシック" charset="-128"/>
                <a:cs typeface="ＭＳ Ｐゴシック" charset="-128"/>
              </a:rPr>
              <a:t>protocol layer or security service. These mechanisms will be covered in the</a:t>
            </a:r>
          </a:p>
          <a:p>
            <a:r>
              <a:rPr lang="en-US" sz="1200" kern="1200" baseline="0" dirty="0">
                <a:solidFill>
                  <a:schemeClr val="tx1"/>
                </a:solidFill>
                <a:latin typeface="Arial" charset="0"/>
                <a:ea typeface="ＭＳ Ｐゴシック" charset="-128"/>
                <a:cs typeface="ＭＳ Ｐゴシック" charset="-128"/>
              </a:rPr>
              <a:t>appropriate places in the book, so we do not elaborate now except to comment</a:t>
            </a:r>
          </a:p>
          <a:p>
            <a:r>
              <a:rPr lang="en-US" sz="1200" kern="1200" baseline="0" dirty="0">
                <a:solidFill>
                  <a:schemeClr val="tx1"/>
                </a:solidFill>
                <a:latin typeface="Arial" charset="0"/>
                <a:ea typeface="ＭＳ Ｐゴシック" charset="-128"/>
                <a:cs typeface="ＭＳ Ｐゴシック" charset="-128"/>
              </a:rPr>
              <a:t>on the definition of encipherment. X.800 distinguishes between reversible</a:t>
            </a:r>
          </a:p>
          <a:p>
            <a:r>
              <a:rPr lang="en-US" sz="1200" kern="1200" baseline="0" dirty="0">
                <a:solidFill>
                  <a:schemeClr val="tx1"/>
                </a:solidFill>
                <a:latin typeface="Arial" charset="0"/>
                <a:ea typeface="ＭＳ Ｐゴシック" charset="-128"/>
                <a:cs typeface="ＭＳ Ｐゴシック" charset="-128"/>
              </a:rPr>
              <a:t> encipherment mechanisms and irreversible encipherment mechanisms. A reversible</a:t>
            </a:r>
          </a:p>
          <a:p>
            <a:r>
              <a:rPr lang="en-US" sz="1200" kern="1200" baseline="0" dirty="0">
                <a:solidFill>
                  <a:schemeClr val="tx1"/>
                </a:solidFill>
                <a:latin typeface="Arial" charset="0"/>
                <a:ea typeface="ＭＳ Ｐゴシック" charset="-128"/>
                <a:cs typeface="ＭＳ Ｐゴシック" charset="-128"/>
              </a:rPr>
              <a:t>encipherment mechanism is simply an encryption algorithm that allows data to</a:t>
            </a:r>
          </a:p>
          <a:p>
            <a:r>
              <a:rPr lang="en-US" sz="1200" kern="1200" baseline="0" dirty="0">
                <a:solidFill>
                  <a:schemeClr val="tx1"/>
                </a:solidFill>
                <a:latin typeface="Arial" charset="0"/>
                <a:ea typeface="ＭＳ Ｐゴシック" charset="-128"/>
                <a:cs typeface="ＭＳ Ｐゴシック" charset="-128"/>
              </a:rPr>
              <a:t>be encrypted and subsequently decrypted. Irreversible encipherment mechanisms</a:t>
            </a:r>
          </a:p>
          <a:p>
            <a:r>
              <a:rPr lang="en-US" sz="1200" kern="1200" baseline="0" dirty="0">
                <a:solidFill>
                  <a:schemeClr val="tx1"/>
                </a:solidFill>
                <a:latin typeface="Arial" charset="0"/>
                <a:ea typeface="ＭＳ Ｐゴシック" charset="-128"/>
                <a:cs typeface="ＭＳ Ｐゴシック" charset="-128"/>
              </a:rPr>
              <a:t>include hash algorithms and message authentication codes, which are used in digital</a:t>
            </a:r>
          </a:p>
          <a:p>
            <a:r>
              <a:rPr lang="en-US" sz="1200" kern="1200" baseline="0" dirty="0">
                <a:solidFill>
                  <a:schemeClr val="tx1"/>
                </a:solidFill>
                <a:latin typeface="Arial" charset="0"/>
                <a:ea typeface="ＭＳ Ｐゴシック" charset="-128"/>
                <a:cs typeface="ＭＳ Ｐゴシック" charset="-128"/>
              </a:rPr>
              <a:t>signature and message authentication applications.</a:t>
            </a:r>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b="0" i="0" dirty="0">
                <a:effectLst/>
                <a:latin typeface="-apple-system"/>
                <a:hlinkClick r:id="rId3"/>
              </a:rPr>
              <a:t>Digital signatures create a virtual “fingerprint” that is unique to a person or other entity and can be used to protect the contents of messages and ensure that they were written by who they claim to have been </a:t>
            </a:r>
            <a:r>
              <a:rPr lang="en-US" b="0" i="0" baseline="30000" dirty="0">
                <a:effectLst/>
                <a:latin typeface="-apple-system"/>
                <a:hlinkClick r:id="rId3"/>
              </a:rPr>
              <a:t>2</a:t>
            </a:r>
            <a:r>
              <a:rPr lang="en-US" b="0" i="0" dirty="0">
                <a:solidFill>
                  <a:srgbClr val="111111"/>
                </a:solidFill>
                <a:effectLst/>
                <a:latin typeface="-apple-system"/>
              </a:rPr>
              <a:t>.</a:t>
            </a:r>
          </a:p>
          <a:p>
            <a:pPr algn="l" rtl="0"/>
            <a:r>
              <a:rPr lang="en-US" b="0" i="0" dirty="0">
                <a:solidFill>
                  <a:srgbClr val="111111"/>
                </a:solidFill>
                <a:effectLst/>
                <a:latin typeface="-apple-system"/>
              </a:rPr>
              <a:t>Digital signatures work by applying a hash function to a message. In most cases, a user’s private key will be used to create a “hash,” which is a fixed-length string of numbers and letters. The way in which hash functions work means that this string is totally unique to the message being hashed. </a:t>
            </a:r>
            <a:r>
              <a:rPr lang="en-US" b="0" i="0" dirty="0">
                <a:effectLst/>
                <a:latin typeface="-apple-system"/>
                <a:hlinkClick r:id="rId3"/>
              </a:rPr>
              <a:t>In addition, hash functions are also one-way functions — a computed hash cannot be reversed to find other files that may generate the same hash value </a:t>
            </a:r>
            <a:r>
              <a:rPr lang="en-US" b="0" i="0" baseline="30000" dirty="0">
                <a:effectLst/>
                <a:latin typeface="-apple-system"/>
                <a:hlinkClick r:id="rId3"/>
              </a:rPr>
              <a:t>2</a:t>
            </a:r>
            <a:r>
              <a:rPr lang="en-US" b="0" i="0" dirty="0">
                <a:solidFill>
                  <a:srgbClr val="111111"/>
                </a:solidFill>
                <a:effectLst/>
                <a:latin typeface="-apple-system"/>
              </a:rPr>
              <a:t>.</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38</a:t>
            </a:fld>
            <a:endParaRPr lang="en-AU" dirty="0"/>
          </a:p>
        </p:txBody>
      </p:sp>
    </p:spTree>
    <p:extLst>
      <p:ext uri="{BB962C8B-B14F-4D97-AF65-F5344CB8AC3E}">
        <p14:creationId xmlns:p14="http://schemas.microsoft.com/office/powerpoint/2010/main" val="3938741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0"/>
            <a:r>
              <a:rPr lang="en-US" dirty="0"/>
              <a:t>-Authentication </a:t>
            </a:r>
            <a:r>
              <a:rPr lang="en-US" dirty="0" err="1"/>
              <a:t>Exchange:f</a:t>
            </a:r>
            <a:r>
              <a:rPr lang="en-US" b="0" i="0" dirty="0" err="1">
                <a:solidFill>
                  <a:srgbClr val="111111"/>
                </a:solidFill>
                <a:effectLst/>
                <a:latin typeface="-apple-system"/>
              </a:rPr>
              <a:t>or</a:t>
            </a:r>
            <a:r>
              <a:rPr lang="en-US" b="0" i="0" dirty="0">
                <a:solidFill>
                  <a:srgbClr val="111111"/>
                </a:solidFill>
                <a:effectLst/>
                <a:latin typeface="-apple-system"/>
              </a:rPr>
              <a:t> example, when you use mutual authentication, a client and a server take steps to independently verify each other’s identity, instead of only the client authenticating the server. </a:t>
            </a:r>
            <a:r>
              <a:rPr lang="en-US" b="0" i="0" dirty="0">
                <a:effectLst/>
                <a:latin typeface="-apple-system"/>
                <a:hlinkClick r:id="rId3"/>
              </a:rPr>
              <a:t>Device-to-device connections, like those between Internet of Things (IoT) devices, often use mutual authentication as well</a:t>
            </a:r>
            <a:r>
              <a:rPr lang="en-US" b="0" i="0" dirty="0">
                <a:effectLst/>
                <a:latin typeface="-apple-system"/>
              </a:rPr>
              <a:t>.</a:t>
            </a:r>
          </a:p>
          <a:p>
            <a:pPr algn="l" rtl="0"/>
            <a:endParaRPr lang="en-US" b="0" i="0" dirty="0">
              <a:effectLst/>
              <a:latin typeface="-apple-system"/>
            </a:endParaRPr>
          </a:p>
          <a:p>
            <a:pPr algn="l"/>
            <a:r>
              <a:rPr lang="en-US" b="1" i="0" dirty="0">
                <a:solidFill>
                  <a:srgbClr val="111111"/>
                </a:solidFill>
                <a:effectLst/>
                <a:latin typeface="-apple-system"/>
                <a:hlinkClick r:id="rId4"/>
              </a:rPr>
              <a:t>Notarization</a:t>
            </a:r>
            <a:r>
              <a:rPr lang="en-US" b="0" i="0" dirty="0">
                <a:solidFill>
                  <a:srgbClr val="111111"/>
                </a:solidFill>
                <a:effectLst/>
                <a:latin typeface="-apple-system"/>
                <a:hlinkClick r:id="rId4"/>
              </a:rPr>
              <a:t> is the official process that assures the parties of a transaction that a document is authentic and can be trusted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 </a:t>
            </a:r>
            <a:r>
              <a:rPr lang="en-US" b="0" i="0" dirty="0">
                <a:solidFill>
                  <a:srgbClr val="111111"/>
                </a:solidFill>
                <a:effectLst/>
                <a:latin typeface="-apple-system"/>
                <a:hlinkClick r:id="rId4"/>
              </a:rPr>
              <a:t>It is a three-part process, performed by a Notary Public, that includes vetting, certifying, and record-keeping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 </a:t>
            </a:r>
            <a:r>
              <a:rPr lang="en-US" b="0" i="0" dirty="0">
                <a:solidFill>
                  <a:srgbClr val="111111"/>
                </a:solidFill>
                <a:effectLst/>
                <a:latin typeface="-apple-system"/>
                <a:hlinkClick r:id="rId4"/>
              </a:rPr>
              <a:t>Notarizations are sometimes referred to as “notarial acts”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l"/>
            <a:r>
              <a:rPr lang="en-US" b="0" i="0" dirty="0">
                <a:solidFill>
                  <a:srgbClr val="111111"/>
                </a:solidFill>
                <a:effectLst/>
                <a:latin typeface="-apple-system"/>
              </a:rPr>
              <a:t>The central value of notarization lies in the Notary’s impartial screening of a signer for identity, willingness, and awareness. </a:t>
            </a:r>
            <a:r>
              <a:rPr lang="en-US" b="0" i="0" dirty="0">
                <a:solidFill>
                  <a:srgbClr val="111111"/>
                </a:solidFill>
                <a:effectLst/>
                <a:latin typeface="-apple-system"/>
                <a:hlinkClick r:id="rId4"/>
              </a:rPr>
              <a:t>This screening detects and deters document fraud and helps protect the personal rights and property of private citizens from forgers, identity thieves, and exploiters of the vulnerable </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l" rtl="0"/>
            <a:endParaRPr lang="en-US" b="0" i="0" dirty="0">
              <a:effectLst/>
              <a:latin typeface="-apple-system"/>
            </a:endParaRPr>
          </a:p>
          <a:p>
            <a:pPr algn="l" rtl="0"/>
            <a:endParaRPr lang="en-US" b="0" i="0" dirty="0">
              <a:effectLst/>
              <a:latin typeface="-apple-system"/>
            </a:endParaRPr>
          </a:p>
          <a:p>
            <a:pPr algn="l" rtl="0"/>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39</a:t>
            </a:fld>
            <a:endParaRPr lang="en-AU" dirty="0"/>
          </a:p>
        </p:txBody>
      </p:sp>
    </p:spTree>
    <p:extLst>
      <p:ext uri="{BB962C8B-B14F-4D97-AF65-F5344CB8AC3E}">
        <p14:creationId xmlns:p14="http://schemas.microsoft.com/office/powerpoint/2010/main" val="256616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5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r" rtl="1"/>
            <a:r>
              <a:rPr lang="fa-IR" dirty="0"/>
              <a:t>مکانیسم‌های امنیتی فراگیر: مکانیسم‌هایی که مختص هیچ سرویس امنیتی </a:t>
            </a:r>
            <a:r>
              <a:rPr lang="en-US" dirty="0"/>
              <a:t>OSI </a:t>
            </a:r>
            <a:r>
              <a:rPr lang="fa-IR" dirty="0"/>
              <a:t>یا لایه پروتکل خاصی نیستند.</a:t>
            </a:r>
            <a:endParaRPr lang="en-US" dirty="0"/>
          </a:p>
          <a:p>
            <a:pPr algn="r" rtl="1"/>
            <a:r>
              <a:rPr lang="en-US" dirty="0"/>
              <a:t>OSI security service </a:t>
            </a:r>
          </a:p>
          <a:p>
            <a:pPr algn="r" rtl="1"/>
            <a:r>
              <a:rPr lang="en-US" b="0" i="0" dirty="0">
                <a:solidFill>
                  <a:srgbClr val="111111"/>
                </a:solidFill>
                <a:effectLst/>
                <a:latin typeface="-apple-system"/>
              </a:rPr>
              <a:t>OSI stands for Open Systems Interconnection, which is a conceptual model that describes how different network components communicate and cooperate. OSI divides the network functions into seven layers, each with a specific role and responsibility. </a:t>
            </a:r>
            <a:endParaRPr lang="fa-IR" dirty="0"/>
          </a:p>
          <a:p>
            <a:pPr algn="r" rtl="1"/>
            <a:r>
              <a:rPr lang="fa-IR" dirty="0"/>
              <a:t>عملكرد مطمئن (</a:t>
            </a:r>
            <a:r>
              <a:rPr lang="en-US" dirty="0"/>
              <a:t>Functionality Trusted( </a:t>
            </a:r>
            <a:r>
              <a:rPr lang="fa-IR" dirty="0"/>
              <a:t>اينكه ديتا موافق با شرايط خاصي صحيح باشد (مثلاً بر اساس يك خطمشي امنيتي) </a:t>
            </a:r>
          </a:p>
          <a:p>
            <a:pPr algn="r" rtl="1"/>
            <a:endParaRPr lang="en-US" dirty="0"/>
          </a:p>
          <a:p>
            <a:pPr algn="r" rtl="1"/>
            <a:r>
              <a:rPr lang="en-US" dirty="0"/>
              <a:t>-</a:t>
            </a:r>
            <a:r>
              <a:rPr lang="fa-IR" dirty="0"/>
              <a:t>برچسب امنیتی علامت گذاری محدود به یک منبع (که ممکن است یک واحد داده باشد) که ویژگی های امنیتی آن منبع را نامگذاری یا تعیین می کند.</a:t>
            </a:r>
          </a:p>
          <a:p>
            <a:pPr algn="r" rtl="1"/>
            <a:r>
              <a:rPr lang="en-US" b="0" i="0" dirty="0">
                <a:solidFill>
                  <a:srgbClr val="111111"/>
                </a:solidFill>
                <a:effectLst/>
                <a:latin typeface="-apple-system"/>
              </a:rPr>
              <a:t>For example, one provider could use security labels to integrate with </a:t>
            </a:r>
            <a:r>
              <a:rPr lang="en-US" b="0" i="0" dirty="0" err="1">
                <a:solidFill>
                  <a:srgbClr val="111111"/>
                </a:solidFill>
                <a:effectLst/>
                <a:latin typeface="-apple-system"/>
              </a:rPr>
              <a:t>SELinux</a:t>
            </a:r>
            <a:r>
              <a:rPr lang="en-US" b="0" i="0" dirty="0">
                <a:solidFill>
                  <a:srgbClr val="111111"/>
                </a:solidFill>
                <a:effectLst/>
                <a:latin typeface="-apple-system"/>
              </a:rPr>
              <a:t>, a Linux-based mandatory access control system. Another provider could use security labels to implement row-level security, a feature that allows different users to see different rows of the same table based on some criteria.</a:t>
            </a:r>
          </a:p>
          <a:p>
            <a:pPr algn="r" rtl="1"/>
            <a:endParaRPr lang="en-US" dirty="0"/>
          </a:p>
          <a:p>
            <a:pPr algn="r" rtl="1"/>
            <a:r>
              <a:rPr lang="fa-IR" dirty="0"/>
              <a:t>تشخیص رویداد تشخیص رویدادهای مرتبط با امنیت.</a:t>
            </a:r>
            <a:endParaRPr lang="en-US" dirty="0"/>
          </a:p>
          <a:p>
            <a:pPr algn="r" rtl="1"/>
            <a:r>
              <a:rPr lang="en-US" b="0" i="0" dirty="0">
                <a:solidFill>
                  <a:srgbClr val="111111"/>
                </a:solidFill>
                <a:effectLst/>
                <a:latin typeface="-apple-system"/>
              </a:rPr>
              <a:t>Event detection is a security mechanism that monitors the events or actions that occur in a system or network </a:t>
            </a:r>
            <a:r>
              <a:rPr lang="en-US" b="1" i="0" dirty="0">
                <a:solidFill>
                  <a:srgbClr val="111111"/>
                </a:solidFill>
                <a:effectLst/>
                <a:latin typeface="-apple-system"/>
              </a:rPr>
              <a:t>and identifies any anomalies or threats </a:t>
            </a:r>
            <a:r>
              <a:rPr lang="en-US" b="0" i="0" dirty="0">
                <a:solidFill>
                  <a:srgbClr val="111111"/>
                </a:solidFill>
                <a:effectLst/>
                <a:latin typeface="-apple-system"/>
              </a:rPr>
              <a:t>that may compromise the security of the data or resources. Event detection can be used to detect security-relevant events such as unauthorized access, data modification, data leakage, denial of service, malware infection, etc. Event detection can also help to prevent or mitigate the impact of security incidents by alerting the appropriate parties or triggering countermeasures</a:t>
            </a:r>
          </a:p>
          <a:p>
            <a:pPr algn="r" rtl="1"/>
            <a:endParaRPr lang="en-US" b="0" i="0" dirty="0">
              <a:solidFill>
                <a:srgbClr val="111111"/>
              </a:solidFill>
              <a:effectLst/>
              <a:latin typeface="-apple-system"/>
            </a:endParaRPr>
          </a:p>
          <a:p>
            <a:pPr algn="r" rtl="1"/>
            <a:r>
              <a:rPr lang="fa-IR" dirty="0"/>
              <a:t>داده‌های دنباله ممیزی امنیتی جمع‌آوری شده و به طور بالقوه برای تسهیل ممیزی امنیتی، که بررسی و بررسی مستقل سوابق و فعالیت‌های سیستم است، استفاده می‌شود.</a:t>
            </a:r>
          </a:p>
          <a:p>
            <a:pPr algn="r" rtl="1"/>
            <a:r>
              <a:rPr lang="fa-IR" dirty="0"/>
              <a:t>بازیابی امنیت با درخواست‌های مکانیسم‌هایی مانند مدیریت رویداد و عملکردهای مدیریت سروکار دارد و اقدامات بازیابی را انجام می‌دهد.</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40</a:t>
            </a:fld>
            <a:endParaRPr lang="en-AU" dirty="0"/>
          </a:p>
        </p:txBody>
      </p:sp>
    </p:spTree>
    <p:extLst>
      <p:ext uri="{BB962C8B-B14F-4D97-AF65-F5344CB8AC3E}">
        <p14:creationId xmlns:p14="http://schemas.microsoft.com/office/powerpoint/2010/main" val="14184478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ردپاي مميزي امنيتي (</a:t>
            </a:r>
            <a:r>
              <a:rPr lang="en-US" dirty="0"/>
              <a:t>Trail Audit Security( </a:t>
            </a:r>
            <a:r>
              <a:rPr lang="fa-IR" dirty="0"/>
              <a:t>ديتاي جمعآوريشده كه بطرز مؤثري براي تسهيل يك مميزي امنيتي بكار رود. مروري مستقل بر سوابق سيستم و فعاليتهاي آن است. </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41</a:t>
            </a:fld>
            <a:endParaRPr lang="en-AU" dirty="0"/>
          </a:p>
        </p:txBody>
      </p:sp>
    </p:spTree>
    <p:extLst>
      <p:ext uri="{BB962C8B-B14F-4D97-AF65-F5344CB8AC3E}">
        <p14:creationId xmlns:p14="http://schemas.microsoft.com/office/powerpoint/2010/main" val="2578493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i="0" dirty="0">
                <a:solidFill>
                  <a:srgbClr val="111111"/>
                </a:solidFill>
                <a:effectLst/>
                <a:latin typeface="-apple-system"/>
              </a:rPr>
              <a:t>One example of security recovery is the use of </a:t>
            </a:r>
            <a:r>
              <a:rPr lang="en-US" b="1" i="0" dirty="0">
                <a:solidFill>
                  <a:srgbClr val="111111"/>
                </a:solidFill>
                <a:effectLst/>
                <a:latin typeface="-apple-system"/>
              </a:rPr>
              <a:t>backups</a:t>
            </a:r>
            <a:r>
              <a:rPr lang="en-US" b="0" i="0" dirty="0">
                <a:solidFill>
                  <a:srgbClr val="111111"/>
                </a:solidFill>
                <a:effectLst/>
                <a:latin typeface="-apple-system"/>
              </a:rPr>
              <a:t>. </a:t>
            </a:r>
            <a:r>
              <a:rPr lang="en-US" b="0" i="0" dirty="0">
                <a:solidFill>
                  <a:srgbClr val="111111"/>
                </a:solidFill>
                <a:effectLst/>
                <a:latin typeface="-apple-system"/>
                <a:hlinkClick r:id="rId3"/>
              </a:rPr>
              <a:t>Backups are copies of data that can be used to restore systems and data in the event of a security breach or other disaster </a:t>
            </a:r>
            <a:r>
              <a:rPr lang="en-US" b="0" i="0" baseline="30000" dirty="0">
                <a:solidFill>
                  <a:srgbClr val="111111"/>
                </a:solidFill>
                <a:effectLst/>
                <a:latin typeface="-apple-system"/>
                <a:hlinkClick r:id="rId3"/>
              </a:rPr>
              <a:t>2</a:t>
            </a:r>
            <a:r>
              <a:rPr lang="en-US" b="0" i="0" dirty="0">
                <a:solidFill>
                  <a:srgbClr val="111111"/>
                </a:solidFill>
                <a:effectLst/>
                <a:latin typeface="-apple-system"/>
              </a:rPr>
              <a:t>. </a:t>
            </a:r>
            <a:r>
              <a:rPr lang="en-US" b="0" i="0" dirty="0">
                <a:solidFill>
                  <a:srgbClr val="111111"/>
                </a:solidFill>
                <a:effectLst/>
                <a:latin typeface="-apple-system"/>
                <a:hlinkClick r:id="rId3"/>
              </a:rPr>
              <a:t>Backups can be used to restore data that has been lost or corrupted, and they can also be used to restore systems that have been damaged or destroyed by a cyber attack </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algn="l"/>
            <a:endParaRPr lang="en-US" b="0" i="0">
              <a:solidFill>
                <a:srgbClr val="111111"/>
              </a:solidFill>
              <a:effectLst/>
              <a:latin typeface="-apple-system"/>
            </a:endParaRPr>
          </a:p>
          <a:p>
            <a:pPr algn="l"/>
            <a:r>
              <a:rPr lang="en-US" b="0" i="0">
                <a:solidFill>
                  <a:srgbClr val="111111"/>
                </a:solidFill>
                <a:effectLst/>
                <a:latin typeface="-apple-system"/>
              </a:rPr>
              <a:t>Another </a:t>
            </a:r>
            <a:r>
              <a:rPr lang="en-US" b="0" i="0" dirty="0">
                <a:solidFill>
                  <a:srgbClr val="111111"/>
                </a:solidFill>
                <a:effectLst/>
                <a:latin typeface="-apple-system"/>
              </a:rPr>
              <a:t>example of security recovery is the use of </a:t>
            </a:r>
            <a:r>
              <a:rPr lang="en-US" b="1" i="0" dirty="0">
                <a:solidFill>
                  <a:srgbClr val="111111"/>
                </a:solidFill>
                <a:effectLst/>
                <a:latin typeface="-apple-system"/>
              </a:rPr>
              <a:t>incident response plans</a:t>
            </a:r>
            <a:r>
              <a:rPr lang="en-US" b="0" i="0" dirty="0">
                <a:solidFill>
                  <a:srgbClr val="111111"/>
                </a:solidFill>
                <a:effectLst/>
                <a:latin typeface="-apple-system"/>
              </a:rPr>
              <a:t>. </a:t>
            </a:r>
            <a:r>
              <a:rPr lang="en-US" b="0" i="0" dirty="0">
                <a:solidFill>
                  <a:srgbClr val="111111"/>
                </a:solidFill>
                <a:effectLst/>
                <a:latin typeface="-apple-system"/>
                <a:hlinkClick r:id="rId4"/>
              </a:rPr>
              <a:t>Incident response plans are detailed plans that outline the steps that an organization should take in the event of a security breach or cyber attack </a:t>
            </a:r>
            <a:r>
              <a:rPr lang="en-US" b="0" i="0" baseline="30000" dirty="0">
                <a:solidFill>
                  <a:srgbClr val="111111"/>
                </a:solidFill>
                <a:effectLst/>
                <a:latin typeface="-apple-system"/>
                <a:hlinkClick r:id="rId5"/>
              </a:rPr>
              <a:t>3</a:t>
            </a:r>
            <a:r>
              <a:rPr lang="en-US" b="0" i="0" dirty="0">
                <a:solidFill>
                  <a:srgbClr val="111111"/>
                </a:solidFill>
                <a:effectLst/>
                <a:latin typeface="-apple-system"/>
              </a:rPr>
              <a:t>. </a:t>
            </a:r>
            <a:r>
              <a:rPr lang="en-US" b="0" i="0" dirty="0">
                <a:solidFill>
                  <a:srgbClr val="111111"/>
                </a:solidFill>
                <a:effectLst/>
                <a:latin typeface="-apple-system"/>
                <a:hlinkClick r:id="rId5"/>
              </a:rPr>
              <a:t>These plans typically include procedures for identifying and containing the incident, investigating the cause of the incident, and restoring systems and data to their pre-incident state </a:t>
            </a:r>
            <a:endParaRPr lang="en-US" b="0" i="0" dirty="0">
              <a:solidFill>
                <a:srgbClr val="111111"/>
              </a:solidFill>
              <a:effectLst/>
              <a:latin typeface="-apple-system"/>
            </a:endParaRPr>
          </a:p>
          <a:p>
            <a:pPr algn="r"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42</a:t>
            </a:fld>
            <a:endParaRPr lang="en-AU" dirty="0"/>
          </a:p>
        </p:txBody>
      </p:sp>
    </p:spTree>
    <p:extLst>
      <p:ext uri="{BB962C8B-B14F-4D97-AF65-F5344CB8AC3E}">
        <p14:creationId xmlns:p14="http://schemas.microsoft.com/office/powerpoint/2010/main" val="2059979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43</a:t>
            </a:fld>
            <a:endParaRPr lang="en-AU" dirty="0"/>
          </a:p>
        </p:txBody>
      </p:sp>
    </p:spTree>
    <p:extLst>
      <p:ext uri="{BB962C8B-B14F-4D97-AF65-F5344CB8AC3E}">
        <p14:creationId xmlns:p14="http://schemas.microsoft.com/office/powerpoint/2010/main" val="2484048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مراکز ملی تعالی دانشگاهی در بهبود اطلاعات/دفاع سایبری، که به طور مشترک توسط آژانس امنیت ملی ایالات متحده و وزارت امنیت داخلی ایالات متحده حمایت می شود، موارد زیر را به عنوان اصول اساسی طراحی امنیت فهرست می کند.</a:t>
            </a: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اقتصاد</a:t>
            </a:r>
            <a:r>
              <a:rPr lang="en-US" dirty="0">
                <a:solidFill>
                  <a:schemeClr val="bg1">
                    <a:lumMod val="50000"/>
                  </a:schemeClr>
                </a:solidFill>
                <a:cs typeface="B Nazanin" panose="00000400000000000000" pitchFamily="2" charset="-78"/>
              </a:rPr>
              <a:t> </a:t>
            </a:r>
            <a:r>
              <a:rPr lang="fa-IR" dirty="0">
                <a:solidFill>
                  <a:schemeClr val="bg1">
                    <a:lumMod val="50000"/>
                  </a:schemeClr>
                </a:solidFill>
                <a:cs typeface="B Nazanin" panose="00000400000000000000" pitchFamily="2" charset="-78"/>
              </a:rPr>
              <a:t>سازکار</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پیش‌فرض‌های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بی‌خطر</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میانجی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کامل</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طراحی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تفکیک</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امتیاز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امتیاز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مکانیسم</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رایج</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مقبولیت</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روانی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انزوا</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fa-IR" dirty="0">
                <a:solidFill>
                  <a:schemeClr val="bg1">
                    <a:lumMod val="50000"/>
                  </a:schemeClr>
                </a:solidFill>
                <a:cs typeface="B Nazanin" panose="00000400000000000000" pitchFamily="2" charset="-78"/>
              </a:rPr>
              <a:t>کپسوله‌سازی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مدولار</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بودن</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لایه</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بندی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حیرت</a:t>
            </a:r>
            <a:endParaRPr lang="en-US" dirty="0">
              <a:solidFill>
                <a:schemeClr val="bg1">
                  <a:lumMod val="50000"/>
                </a:schemeClr>
              </a:solidFill>
              <a:cs typeface="B Nazanin" panose="00000400000000000000" pitchFamily="2" charset="-78"/>
            </a:endParaRPr>
          </a:p>
          <a:p>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44</a:t>
            </a:fld>
            <a:endParaRPr lang="en-AU" dirty="0"/>
          </a:p>
        </p:txBody>
      </p:sp>
    </p:spTree>
    <p:extLst>
      <p:ext uri="{BB962C8B-B14F-4D97-AF65-F5344CB8AC3E}">
        <p14:creationId xmlns:p14="http://schemas.microsoft.com/office/powerpoint/2010/main" val="2043475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rtl="1"/>
            <a:r>
              <a:rPr lang="en-US" sz="1200" b="1" u="sng" dirty="0"/>
              <a:t>Economy of mechanism</a:t>
            </a:r>
            <a:r>
              <a:rPr lang="en-US" sz="1200" b="1" dirty="0"/>
              <a:t> : </a:t>
            </a:r>
            <a:r>
              <a:rPr lang="en-US" b="0" i="0" dirty="0">
                <a:solidFill>
                  <a:srgbClr val="111111"/>
                </a:solidFill>
                <a:effectLst/>
                <a:latin typeface="-apple-system"/>
              </a:rPr>
              <a:t>One example is the use of a </a:t>
            </a:r>
            <a:r>
              <a:rPr lang="en-US" b="1" i="0" dirty="0">
                <a:solidFill>
                  <a:srgbClr val="111111"/>
                </a:solidFill>
                <a:effectLst/>
                <a:latin typeface="-apple-system"/>
              </a:rPr>
              <a:t>one-time password (OTP)</a:t>
            </a:r>
            <a:r>
              <a:rPr lang="en-US" b="0" i="0" dirty="0">
                <a:solidFill>
                  <a:srgbClr val="111111"/>
                </a:solidFill>
                <a:effectLst/>
                <a:latin typeface="-apple-system"/>
              </a:rPr>
              <a:t> system for authentication. </a:t>
            </a:r>
            <a:r>
              <a:rPr lang="en-US" b="1" i="0" dirty="0">
                <a:solidFill>
                  <a:srgbClr val="111111"/>
                </a:solidFill>
                <a:effectLst/>
                <a:latin typeface="-apple-system"/>
              </a:rPr>
              <a:t>A one-time password is a password that is valid for only one login session or transaction, and is typically generated by an algorithm that uses a secret key and a counter or a timestamp.</a:t>
            </a:r>
            <a:r>
              <a:rPr lang="en-US" b="0" i="0" dirty="0">
                <a:solidFill>
                  <a:srgbClr val="111111"/>
                </a:solidFill>
                <a:effectLst/>
                <a:latin typeface="-apple-system"/>
              </a:rPr>
              <a:t> The OTP system is simple, because it only requires the user to enter a code that is sent to their phone or email, and does not involve complex cryptographic operations or storing passwords in databases. The OTP system is also secure, </a:t>
            </a:r>
            <a:r>
              <a:rPr lang="en-US" b="1" i="0" dirty="0">
                <a:solidFill>
                  <a:srgbClr val="111111"/>
                </a:solidFill>
                <a:effectLst/>
                <a:latin typeface="-apple-system"/>
              </a:rPr>
              <a:t>because it prevents replay attacks, phishing, and brute-force attacks. </a:t>
            </a:r>
            <a:r>
              <a:rPr lang="en-US" b="0" i="0" dirty="0">
                <a:effectLst/>
                <a:latin typeface="-apple-system"/>
                <a:hlinkClick r:id="rId3"/>
              </a:rPr>
              <a:t>The principle of economy of mechanism states that security mechanisms should be as simple as possible</a:t>
            </a:r>
            <a:r>
              <a:rPr lang="en-US" b="0" i="0" baseline="30000" dirty="0">
                <a:effectLst/>
                <a:latin typeface="-apple-system"/>
                <a:hlinkClick r:id="rId3"/>
              </a:rPr>
              <a:t>1</a:t>
            </a:r>
            <a:r>
              <a:rPr lang="en-US" b="0" i="0" dirty="0">
                <a:solidFill>
                  <a:srgbClr val="111111"/>
                </a:solidFill>
                <a:effectLst/>
                <a:latin typeface="-apple-system"/>
              </a:rPr>
              <a:t>. </a:t>
            </a:r>
            <a:r>
              <a:rPr lang="en-US" b="0" i="0" dirty="0">
                <a:effectLst/>
                <a:latin typeface="-apple-system"/>
                <a:hlinkClick r:id="rId3"/>
              </a:rPr>
              <a:t>If a design and implementation are simple, fewer possibilities exist for errors</a:t>
            </a:r>
            <a:r>
              <a:rPr lang="en-US" b="0" i="0" baseline="30000" dirty="0">
                <a:effectLst/>
                <a:latin typeface="-apple-system"/>
                <a:hlinkClick r:id="rId3"/>
              </a:rPr>
              <a:t>1</a:t>
            </a:r>
            <a:r>
              <a:rPr lang="en-US" b="0" i="0" dirty="0">
                <a:solidFill>
                  <a:srgbClr val="111111"/>
                </a:solidFill>
                <a:effectLst/>
                <a:latin typeface="-apple-system"/>
              </a:rPr>
              <a:t>. </a:t>
            </a:r>
            <a:r>
              <a:rPr lang="en-US" b="0" i="0" dirty="0">
                <a:effectLst/>
                <a:latin typeface="-apple-system"/>
                <a:hlinkClick r:id="rId3"/>
              </a:rPr>
              <a:t>The checking and testing process is less complex, because fewer components and cases need to be tested</a:t>
            </a:r>
            <a:r>
              <a:rPr lang="en-US" b="0" i="0" baseline="30000" dirty="0">
                <a:effectLst/>
                <a:latin typeface="-apple-system"/>
                <a:hlinkClick r:id="rId3"/>
              </a:rPr>
              <a:t>1</a:t>
            </a:r>
            <a:endParaRPr lang="en-US" dirty="0"/>
          </a:p>
          <a:p>
            <a:pPr algn="r" rtl="1"/>
            <a:endParaRPr lang="en-US" dirty="0"/>
          </a:p>
          <a:p>
            <a:pPr algn="l"/>
            <a:r>
              <a:rPr lang="en-US" b="0" i="0" dirty="0">
                <a:solidFill>
                  <a:srgbClr val="111111"/>
                </a:solidFill>
                <a:effectLst/>
                <a:latin typeface="-apple-system"/>
              </a:rPr>
              <a:t>examples of phishing attacks are:</a:t>
            </a:r>
          </a:p>
          <a:p>
            <a:pPr algn="l">
              <a:buFont typeface="Arial" panose="020B0604020202020204" pitchFamily="34" charset="0"/>
              <a:buChar char="•"/>
            </a:pPr>
            <a:r>
              <a:rPr lang="en-US" b="0" i="0" dirty="0">
                <a:solidFill>
                  <a:srgbClr val="111111"/>
                </a:solidFill>
                <a:effectLst/>
                <a:latin typeface="-apple-system"/>
              </a:rPr>
              <a:t>Advanced-fee scam: The attacker pretends to be someone in need of help or offering a reward, and asks you to pay a small fee upfront. </a:t>
            </a:r>
            <a:r>
              <a:rPr lang="en-US" b="0" i="0" dirty="0">
                <a:solidFill>
                  <a:srgbClr val="111111"/>
                </a:solidFill>
                <a:effectLst/>
                <a:latin typeface="-apple-system"/>
                <a:hlinkClick r:id="rId4"/>
              </a:rPr>
              <a:t>For example, you might receive an email from a “Nigerian prince” who promises to share his fortune with you if you help him transfer his money out of the country</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Account deactivation scam: The attacker pretends to be a service provider that you use, and claims that your account is in danger of being deactivated or suspended. The attacker then asks you to click on a link or enter your login information to verify your identity or fix the problem. </a:t>
            </a:r>
            <a:r>
              <a:rPr lang="en-US" b="0" i="0" dirty="0">
                <a:solidFill>
                  <a:srgbClr val="111111"/>
                </a:solidFill>
                <a:effectLst/>
                <a:latin typeface="-apple-system"/>
                <a:hlinkClick r:id="rId4"/>
              </a:rPr>
              <a:t>For example, you might receive an email from your bank that says your account is on hold due to a billing issue</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Deceptive phishing: The attacker impersonates a legitimate company or organization and tries to get you to reveal your personal or financial information</a:t>
            </a:r>
          </a:p>
          <a:p>
            <a:pPr algn="r" rtl="1"/>
            <a:endParaRPr lang="en-US" dirty="0"/>
          </a:p>
          <a:p>
            <a:pPr algn="r" rtl="1"/>
            <a:endParaRPr lang="en-US" dirty="0"/>
          </a:p>
          <a:p>
            <a:pPr algn="r" rtl="1"/>
            <a:r>
              <a:rPr lang="fa-IR" dirty="0"/>
              <a:t>ترجمه:</a:t>
            </a:r>
          </a:p>
          <a:p>
            <a:pPr algn="r" rtl="1"/>
            <a:r>
              <a:rPr lang="fa-IR" dirty="0"/>
              <a:t>-هرچه مکانیسم پیچیده تر باشد، احتمال اینکه دارای نقص های قابل بهره برداری باشد بیشتر است. مکانیسم‌های ساده معمولاً نقص‌های قابل بهره‌برداری کمتری دارند و نیاز به نگهداری کمتری دارند</a:t>
            </a:r>
          </a:p>
          <a:p>
            <a:pPr algn="r" rtl="1"/>
            <a:r>
              <a:rPr lang="fa-IR" dirty="0"/>
              <a:t>پیش‌فرض بی‌خطر به این معنی است که تصمیم‌گیری‌های دسترسی باید بر اساس مجوز باشد تا حذف. یعنی وضعیت پیش‌فرض عدم دسترسی است و طرح حفاظت شرایطی را مشخص می‌کند که تحت آن دسترسی مجاز است. این رویکرد حالت شکست بهتری را نسبت به رویکرد جایگزین نشان می‌دهد، که در آن پیش‌فرض اجازه دسترسی است</a:t>
            </a:r>
          </a:p>
          <a:p>
            <a:pPr algn="r" rtl="1"/>
            <a:r>
              <a:rPr lang="fa-IR" dirty="0"/>
              <a:t>وساطت کامل به این معنی است که هر دسترسی باید در برابر مکانیسم کنترل دسترسی بررسی شود. سیستم ها نباید به تصمیمات دسترسی بازیابی شده از حافظه پنهان متکی باشند.</a:t>
            </a:r>
          </a:p>
          <a:p>
            <a:pPr algn="r" rtl="1"/>
            <a:r>
              <a:rPr lang="fa-IR" dirty="0"/>
              <a:t>طراحی باز به این معنی است که طراحی مکانیزم امنیتی باید باز باشد تا مخفی. به عنوان مثال، اگرچه کلیدهای رمزگذاری باید مخفی باشند، الگوریتم های رمزگذاری باید برای بررسی عمومی باز باشند. سپس الگوریتم ها می توانند توسط بسیاری از کارشناسان بررسی شوند</a:t>
            </a:r>
          </a:p>
          <a:p>
            <a:pPr algn="r" rtl="1"/>
            <a:r>
              <a:rPr lang="fa-IR" dirty="0"/>
              <a:t>جداسازی امتیاز در [</a:t>
            </a:r>
            <a:r>
              <a:rPr lang="en-US" dirty="0"/>
              <a:t>SALT75] </a:t>
            </a:r>
            <a:r>
              <a:rPr lang="fa-IR" dirty="0"/>
              <a:t>به عنوان یک عمل تعریف شده است که در آن چندین ویژگی امتیاز برای دستیابی به دسترسی به یک منبع محدود مورد نیاز است. یک مثال خوب در این مورد، احراز هویت چندعاملی کاربر است که به استفاده از تکنیک های متعددی مانند رمز عبور و کارت هوشمند برای مجوز دادن به کاربر نیاز دارد.</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45</a:t>
            </a:fld>
            <a:endParaRPr lang="en-AU" dirty="0"/>
          </a:p>
        </p:txBody>
      </p:sp>
    </p:spTree>
    <p:extLst>
      <p:ext uri="{BB962C8B-B14F-4D97-AF65-F5344CB8AC3E}">
        <p14:creationId xmlns:p14="http://schemas.microsoft.com/office/powerpoint/2010/main" val="1381705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l" rtl="1"/>
            <a:endParaRPr lang="en-US" dirty="0"/>
          </a:p>
          <a:p>
            <a:pPr algn="l" rtl="1"/>
            <a:r>
              <a:rPr lang="en-US" dirty="0"/>
              <a:t>2)</a:t>
            </a:r>
            <a:r>
              <a:rPr lang="en-US" b="1" dirty="0"/>
              <a:t>Least common </a:t>
            </a:r>
            <a:r>
              <a:rPr lang="en-US" b="1" dirty="0" err="1"/>
              <a:t>mechanism:</a:t>
            </a:r>
            <a:r>
              <a:rPr lang="en-US" b="1" i="0" dirty="0" err="1">
                <a:solidFill>
                  <a:srgbClr val="111111"/>
                </a:solidFill>
                <a:effectLst/>
                <a:latin typeface="-apple-system"/>
              </a:rPr>
              <a:t>For</a:t>
            </a:r>
            <a:r>
              <a:rPr lang="en-US" b="1" i="0" dirty="0">
                <a:solidFill>
                  <a:srgbClr val="111111"/>
                </a:solidFill>
                <a:effectLst/>
                <a:latin typeface="-apple-system"/>
              </a:rPr>
              <a:t> example</a:t>
            </a:r>
            <a:r>
              <a:rPr lang="en-US" b="0" i="0" dirty="0">
                <a:solidFill>
                  <a:srgbClr val="111111"/>
                </a:solidFill>
                <a:effectLst/>
                <a:latin typeface="-apple-system"/>
              </a:rPr>
              <a:t>, modern operating systems embody this principle by separating processes into their individual memory spaces. </a:t>
            </a:r>
            <a:r>
              <a:rPr lang="en-US" b="0" i="0" dirty="0">
                <a:effectLst/>
                <a:latin typeface="-apple-system"/>
                <a:hlinkClick r:id="rId3"/>
              </a:rPr>
              <a:t>This prevents a bug or security vulnerability in one process from affecting others and avoids unintended information leakage between processes </a:t>
            </a:r>
            <a:r>
              <a:rPr lang="en-US" b="0" i="0" baseline="30000" dirty="0">
                <a:effectLst/>
                <a:latin typeface="-apple-system"/>
                <a:hlinkClick r:id="rId3"/>
              </a:rPr>
              <a:t>2</a:t>
            </a:r>
            <a:r>
              <a:rPr lang="en-US" b="0" i="0" dirty="0">
                <a:solidFill>
                  <a:srgbClr val="111111"/>
                </a:solidFill>
                <a:effectLst/>
                <a:latin typeface="-apple-system"/>
              </a:rPr>
              <a:t>.</a:t>
            </a:r>
          </a:p>
          <a:p>
            <a:pPr algn="l" rtl="1"/>
            <a:endParaRPr lang="en-US" dirty="0"/>
          </a:p>
          <a:p>
            <a:pPr algn="l"/>
            <a:r>
              <a:rPr lang="en-US" dirty="0"/>
              <a:t>2) </a:t>
            </a:r>
            <a:r>
              <a:rPr lang="en-US" b="1" dirty="0"/>
              <a:t>layering: e</a:t>
            </a:r>
            <a:r>
              <a:rPr lang="en-US" b="0" i="0" dirty="0">
                <a:solidFill>
                  <a:srgbClr val="111111"/>
                </a:solidFill>
                <a:effectLst/>
                <a:latin typeface="-apple-system"/>
              </a:rPr>
              <a:t>xample of how layered security can be implemented in a network:</a:t>
            </a:r>
          </a:p>
          <a:p>
            <a:pPr lvl="1" algn="l">
              <a:buFont typeface="+mj-lt"/>
              <a:buAutoNum type="arabicPeriod"/>
            </a:pPr>
            <a:r>
              <a:rPr lang="en-US" b="1" i="0" dirty="0">
                <a:solidFill>
                  <a:srgbClr val="111111"/>
                </a:solidFill>
                <a:effectLst/>
                <a:latin typeface="-apple-system"/>
              </a:rPr>
              <a:t>Perimeter security </a:t>
            </a:r>
            <a:r>
              <a:rPr lang="fa-IR" b="1" i="0" dirty="0">
                <a:solidFill>
                  <a:srgbClr val="111111"/>
                </a:solidFill>
                <a:effectLst/>
                <a:latin typeface="-apple-system"/>
              </a:rPr>
              <a:t>امنیت محیط</a:t>
            </a:r>
            <a:r>
              <a:rPr lang="en-US" b="0" i="0" dirty="0">
                <a:solidFill>
                  <a:srgbClr val="111111"/>
                </a:solidFill>
                <a:effectLst/>
                <a:latin typeface="-apple-system"/>
              </a:rPr>
              <a:t>: This is the first layer of defense and involves securing the network perimeter. It includes firewalls, intrusion detection systems, and intrusion prevention systems.</a:t>
            </a:r>
          </a:p>
          <a:p>
            <a:pPr lvl="1" algn="l">
              <a:buFont typeface="+mj-lt"/>
              <a:buAutoNum type="arabicPeriod"/>
            </a:pPr>
            <a:r>
              <a:rPr lang="en-US" b="1" i="0" dirty="0">
                <a:solidFill>
                  <a:srgbClr val="111111"/>
                </a:solidFill>
                <a:effectLst/>
                <a:latin typeface="-apple-system"/>
              </a:rPr>
              <a:t>Network security</a:t>
            </a:r>
            <a:r>
              <a:rPr lang="fa-IR" b="1" i="0" dirty="0">
                <a:solidFill>
                  <a:srgbClr val="111111"/>
                </a:solidFill>
                <a:effectLst/>
                <a:latin typeface="-apple-system"/>
              </a:rPr>
              <a:t> امنیت شبکه </a:t>
            </a:r>
            <a:r>
              <a:rPr lang="en-US" b="0" i="0" dirty="0">
                <a:solidFill>
                  <a:srgbClr val="111111"/>
                </a:solidFill>
                <a:effectLst/>
                <a:latin typeface="-apple-system"/>
              </a:rPr>
              <a:t>: This layer involves securing the network itself. It </a:t>
            </a:r>
            <a:r>
              <a:rPr lang="en-US" b="1" i="0" dirty="0">
                <a:solidFill>
                  <a:srgbClr val="111111"/>
                </a:solidFill>
                <a:effectLst/>
                <a:latin typeface="-apple-system"/>
              </a:rPr>
              <a:t>includes network segmentation, virtual private networks (VPNs</a:t>
            </a:r>
            <a:r>
              <a:rPr lang="en-US" b="0" i="0" dirty="0">
                <a:solidFill>
                  <a:srgbClr val="111111"/>
                </a:solidFill>
                <a:effectLst/>
                <a:latin typeface="-apple-system"/>
              </a:rPr>
              <a:t>), and access control lists (ACLs).</a:t>
            </a:r>
          </a:p>
          <a:p>
            <a:pPr lvl="1" algn="l">
              <a:buFont typeface="+mj-lt"/>
              <a:buAutoNum type="arabicPeriod"/>
            </a:pPr>
            <a:r>
              <a:rPr lang="en-US" b="1" i="0" dirty="0">
                <a:solidFill>
                  <a:srgbClr val="111111"/>
                </a:solidFill>
                <a:effectLst/>
                <a:latin typeface="-apple-system"/>
              </a:rPr>
              <a:t>Host security</a:t>
            </a:r>
            <a:r>
              <a:rPr lang="fa-IR" b="1" i="0" dirty="0">
                <a:solidFill>
                  <a:srgbClr val="111111"/>
                </a:solidFill>
                <a:effectLst/>
                <a:latin typeface="-apple-system"/>
              </a:rPr>
              <a:t> امنیت میزبان </a:t>
            </a:r>
            <a:r>
              <a:rPr lang="en-US" b="0" i="0" dirty="0">
                <a:solidFill>
                  <a:srgbClr val="111111"/>
                </a:solidFill>
                <a:effectLst/>
                <a:latin typeface="-apple-system"/>
              </a:rPr>
              <a:t>: This layer involves </a:t>
            </a:r>
            <a:r>
              <a:rPr lang="en-US" b="1" i="0" dirty="0">
                <a:solidFill>
                  <a:srgbClr val="111111"/>
                </a:solidFill>
                <a:effectLst/>
                <a:latin typeface="-apple-system"/>
              </a:rPr>
              <a:t>securing individual hosts on the network. It includes antivirus software</a:t>
            </a:r>
            <a:r>
              <a:rPr lang="en-US" b="0" i="0" dirty="0">
                <a:solidFill>
                  <a:srgbClr val="111111"/>
                </a:solidFill>
                <a:effectLst/>
                <a:latin typeface="-apple-system"/>
              </a:rPr>
              <a:t>, host-based firewalls, and host-based intrusion detection systems.</a:t>
            </a:r>
          </a:p>
          <a:p>
            <a:pPr lvl="1" algn="l">
              <a:buFont typeface="+mj-lt"/>
              <a:buAutoNum type="arabicPeriod"/>
            </a:pPr>
            <a:r>
              <a:rPr lang="en-US" b="1" i="0" dirty="0">
                <a:solidFill>
                  <a:srgbClr val="111111"/>
                </a:solidFill>
                <a:effectLst/>
                <a:latin typeface="-apple-system"/>
              </a:rPr>
              <a:t>Application security</a:t>
            </a:r>
            <a:r>
              <a:rPr lang="en-US" b="0" i="0" dirty="0">
                <a:solidFill>
                  <a:srgbClr val="111111"/>
                </a:solidFill>
                <a:effectLst/>
                <a:latin typeface="-apple-system"/>
              </a:rPr>
              <a:t>: This layer involves securing applications running on the network. It includes </a:t>
            </a:r>
            <a:r>
              <a:rPr lang="en-US" b="1" i="0" dirty="0">
                <a:solidFill>
                  <a:srgbClr val="111111"/>
                </a:solidFill>
                <a:effectLst/>
                <a:latin typeface="-apple-system"/>
              </a:rPr>
              <a:t>secure coding practices, input validation</a:t>
            </a:r>
            <a:r>
              <a:rPr lang="en-US" b="0" i="0" dirty="0">
                <a:solidFill>
                  <a:srgbClr val="111111"/>
                </a:solidFill>
                <a:effectLst/>
                <a:latin typeface="-apple-system"/>
              </a:rPr>
              <a:t>, and output encoding.</a:t>
            </a:r>
          </a:p>
          <a:p>
            <a:pPr lvl="1" algn="l">
              <a:buFont typeface="+mj-lt"/>
              <a:buAutoNum type="arabicPeriod"/>
            </a:pPr>
            <a:r>
              <a:rPr lang="en-US" b="1" i="0" dirty="0">
                <a:solidFill>
                  <a:srgbClr val="111111"/>
                </a:solidFill>
                <a:effectLst/>
                <a:latin typeface="-apple-system"/>
              </a:rPr>
              <a:t>Data security</a:t>
            </a:r>
            <a:r>
              <a:rPr lang="en-US" b="0" i="0" dirty="0">
                <a:solidFill>
                  <a:srgbClr val="111111"/>
                </a:solidFill>
                <a:effectLst/>
                <a:latin typeface="-apple-system"/>
              </a:rPr>
              <a:t>: This layer involves securing data in transit and at rest. It includes </a:t>
            </a:r>
            <a:r>
              <a:rPr lang="en-US" b="1" i="0" dirty="0">
                <a:solidFill>
                  <a:srgbClr val="111111"/>
                </a:solidFill>
                <a:effectLst/>
                <a:latin typeface="-apple-system"/>
              </a:rPr>
              <a:t>encryption, data loss prevention (DLP), and digital rights management</a:t>
            </a:r>
            <a:r>
              <a:rPr lang="en-US" b="0" i="0" dirty="0">
                <a:solidFill>
                  <a:srgbClr val="111111"/>
                </a:solidFill>
                <a:effectLst/>
                <a:latin typeface="-apple-system"/>
              </a:rPr>
              <a:t> (DRM)</a:t>
            </a:r>
          </a:p>
          <a:p>
            <a:pPr algn="l"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46</a:t>
            </a:fld>
            <a:endParaRPr lang="en-AU" dirty="0"/>
          </a:p>
        </p:txBody>
      </p:sp>
    </p:spTree>
    <p:extLst>
      <p:ext uri="{BB962C8B-B14F-4D97-AF65-F5344CB8AC3E}">
        <p14:creationId xmlns:p14="http://schemas.microsoft.com/office/powerpoint/2010/main" val="4063492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1" eaLnBrk="0" fontAlgn="base" latinLnBrk="0" hangingPunct="0">
              <a:lnSpc>
                <a:spcPct val="100000"/>
              </a:lnSpc>
              <a:spcBef>
                <a:spcPct val="30000"/>
              </a:spcBef>
              <a:spcAft>
                <a:spcPct val="0"/>
              </a:spcAft>
              <a:buClrTx/>
              <a:buSzTx/>
              <a:buFontTx/>
              <a:buNone/>
              <a:tabLst/>
              <a:defRPr/>
            </a:pPr>
            <a:r>
              <a:rPr lang="en-US" sz="1200" dirty="0"/>
              <a:t>2-All modern operating systems provide facilities for such isolation, so that individual users have separate, isolated process space, memory space,</a:t>
            </a:r>
            <a:endParaRPr lang="fa-IR" sz="1200" dirty="0"/>
          </a:p>
          <a:p>
            <a:pPr marL="0" marR="0" lvl="0" indent="0" algn="l" defTabSz="914400" rtl="1"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1" eaLnBrk="0" fontAlgn="base" latinLnBrk="0" hangingPunct="0">
              <a:lnSpc>
                <a:spcPct val="100000"/>
              </a:lnSpc>
              <a:spcBef>
                <a:spcPct val="30000"/>
              </a:spcBef>
              <a:spcAft>
                <a:spcPct val="0"/>
              </a:spcAft>
              <a:buClrTx/>
              <a:buSzTx/>
              <a:buFontTx/>
              <a:buNone/>
              <a:tabLst/>
              <a:defRPr/>
            </a:pPr>
            <a:r>
              <a:rPr lang="en-US" sz="1200" dirty="0"/>
              <a:t>For example, logical access control may provide a means of isolating cryptographic software from other parts of the host system, and for protecting cryptographic software from tampering and the keys from replacement or disclosure.</a:t>
            </a:r>
            <a:endParaRPr lang="fa-IR" sz="1200" dirty="0"/>
          </a:p>
          <a:p>
            <a:pPr algn="l"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47</a:t>
            </a:fld>
            <a:endParaRPr lang="en-AU" dirty="0"/>
          </a:p>
        </p:txBody>
      </p:sp>
    </p:spTree>
    <p:extLst>
      <p:ext uri="{BB962C8B-B14F-4D97-AF65-F5344CB8AC3E}">
        <p14:creationId xmlns:p14="http://schemas.microsoft.com/office/powerpoint/2010/main" val="152952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rtl="1"/>
            <a:r>
              <a:rPr lang="en-US" b="0" i="0" dirty="0">
                <a:solidFill>
                  <a:srgbClr val="111111"/>
                </a:solidFill>
                <a:effectLst/>
                <a:latin typeface="-apple-system"/>
              </a:rPr>
              <a:t>*</a:t>
            </a:r>
            <a:r>
              <a:rPr lang="en-US" b="1" i="0" dirty="0">
                <a:solidFill>
                  <a:srgbClr val="111111"/>
                </a:solidFill>
                <a:effectLst/>
                <a:latin typeface="-apple-system"/>
              </a:rPr>
              <a:t>psychological acceptability </a:t>
            </a:r>
            <a:r>
              <a:rPr lang="en-US" b="0" i="0" dirty="0">
                <a:solidFill>
                  <a:srgbClr val="111111"/>
                </a:solidFill>
                <a:effectLst/>
                <a:latin typeface="-apple-system"/>
              </a:rPr>
              <a:t>is the use of two-factor authentication (2FA). While 2FA can improve security, it can also be seen as an inconvenience by some users. </a:t>
            </a:r>
            <a:r>
              <a:rPr lang="en-US" b="0" i="0" dirty="0">
                <a:effectLst/>
                <a:latin typeface="-apple-system"/>
                <a:hlinkClick r:id="rId3"/>
              </a:rPr>
              <a:t>Therefore, it is important to balance the need for security with the need for usability and convenience</a:t>
            </a:r>
            <a:endParaRPr lang="en-US" b="0" i="0" dirty="0">
              <a:effectLst/>
              <a:latin typeface="-apple-system"/>
            </a:endParaRPr>
          </a:p>
          <a:p>
            <a:pPr algn="l" rtl="1"/>
            <a:r>
              <a:rPr lang="en-US" b="0" i="0" dirty="0">
                <a:solidFill>
                  <a:srgbClr val="111111"/>
                </a:solidFill>
                <a:effectLst/>
                <a:latin typeface="-apple-system"/>
              </a:rPr>
              <a:t>if a security system requires users to enter a long and complex password every time they log in, it may be less psychologically acceptable than a system that uses biometric authentication. </a:t>
            </a:r>
            <a:r>
              <a:rPr lang="en-US" b="0" i="0" dirty="0">
                <a:effectLst/>
                <a:latin typeface="-apple-system"/>
                <a:hlinkClick r:id="rId4"/>
              </a:rPr>
              <a:t>This is because biometric authentication is more convenient and less intrusive than entering a password</a:t>
            </a:r>
            <a:endParaRPr lang="en-US" b="0" i="0" dirty="0">
              <a:effectLst/>
              <a:latin typeface="-apple-system"/>
            </a:endParaRPr>
          </a:p>
          <a:p>
            <a:pPr algn="l" rtl="1"/>
            <a:endParaRPr lang="en-US" b="0" i="0" dirty="0">
              <a:effectLst/>
              <a:latin typeface="-apple-system"/>
            </a:endParaRPr>
          </a:p>
          <a:p>
            <a:pPr marL="0" marR="0" lvl="0" indent="0" algn="l" defTabSz="914400" rtl="1" eaLnBrk="0" fontAlgn="base" latinLnBrk="0" hangingPunct="0">
              <a:lnSpc>
                <a:spcPct val="100000"/>
              </a:lnSpc>
              <a:spcBef>
                <a:spcPct val="30000"/>
              </a:spcBef>
              <a:spcAft>
                <a:spcPct val="0"/>
              </a:spcAft>
              <a:buClrTx/>
              <a:buSzTx/>
              <a:buFontTx/>
              <a:buNone/>
              <a:tabLst/>
              <a:defRPr/>
            </a:pPr>
            <a:r>
              <a:rPr lang="en-US" b="1" i="0" dirty="0" err="1">
                <a:solidFill>
                  <a:srgbClr val="111111"/>
                </a:solidFill>
                <a:effectLst/>
                <a:latin typeface="-apple-system"/>
              </a:rPr>
              <a:t>Encapsulation:</a:t>
            </a:r>
            <a:r>
              <a:rPr lang="en-US" b="0" i="0" dirty="0" err="1">
                <a:solidFill>
                  <a:srgbClr val="111111"/>
                </a:solidFill>
                <a:effectLst/>
                <a:latin typeface="-apple-system"/>
              </a:rPr>
              <a:t>For</a:t>
            </a:r>
            <a:r>
              <a:rPr lang="en-US" b="0" i="0" dirty="0">
                <a:solidFill>
                  <a:srgbClr val="111111"/>
                </a:solidFill>
                <a:effectLst/>
                <a:latin typeface="-apple-system"/>
              </a:rPr>
              <a:t> example, consider a banking application that stores user account information. Encapsulation would require that the user account information be stored in a separate module that is not accessible to other modules in the application. </a:t>
            </a:r>
            <a:r>
              <a:rPr lang="en-US" b="0" i="0" dirty="0">
                <a:solidFill>
                  <a:srgbClr val="111111"/>
                </a:solidFill>
                <a:effectLst/>
                <a:latin typeface="-apple-system"/>
                <a:hlinkClick r:id="rId5"/>
              </a:rPr>
              <a:t>This would prevent unauthorized access to sensitive user data and reduce the attack surface area of the application </a:t>
            </a:r>
            <a:r>
              <a:rPr lang="en-US" b="0" i="0" baseline="30000" dirty="0">
                <a:solidFill>
                  <a:srgbClr val="111111"/>
                </a:solidFill>
                <a:effectLst/>
                <a:latin typeface="-apple-system"/>
                <a:hlinkClick r:id="rId5"/>
              </a:rPr>
              <a:t>1</a:t>
            </a:r>
            <a:r>
              <a:rPr lang="en-US" b="0" i="0" dirty="0">
                <a:solidFill>
                  <a:srgbClr val="111111"/>
                </a:solidFill>
                <a:effectLst/>
                <a:latin typeface="-apple-system"/>
              </a:rPr>
              <a:t>.</a:t>
            </a:r>
          </a:p>
          <a:p>
            <a:pPr algn="l"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48</a:t>
            </a:fld>
            <a:endParaRPr lang="en-AU" dirty="0"/>
          </a:p>
        </p:txBody>
      </p:sp>
    </p:spTree>
    <p:extLst>
      <p:ext uri="{BB962C8B-B14F-4D97-AF65-F5344CB8AC3E}">
        <p14:creationId xmlns:p14="http://schemas.microsoft.com/office/powerpoint/2010/main" val="509054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endParaRPr lang="en-US" b="1" i="0" dirty="0">
              <a:solidFill>
                <a:srgbClr val="111111"/>
              </a:solidFill>
              <a:effectLst/>
              <a:latin typeface="-apple-system"/>
            </a:endParaRPr>
          </a:p>
          <a:p>
            <a:pPr algn="l"/>
            <a:r>
              <a:rPr lang="en-US" b="0" i="0" dirty="0">
                <a:solidFill>
                  <a:srgbClr val="111111"/>
                </a:solidFill>
                <a:effectLst/>
                <a:latin typeface="-apple-system"/>
              </a:rPr>
              <a:t> </a:t>
            </a:r>
            <a:r>
              <a:rPr lang="en-US" b="1" i="0" dirty="0">
                <a:solidFill>
                  <a:srgbClr val="111111"/>
                </a:solidFill>
                <a:effectLst/>
                <a:latin typeface="-apple-system"/>
              </a:rPr>
              <a:t>Modularity</a:t>
            </a:r>
            <a:r>
              <a:rPr lang="en-US" b="0" i="0" dirty="0">
                <a:solidFill>
                  <a:srgbClr val="111111"/>
                </a:solidFill>
                <a:effectLst/>
                <a:latin typeface="-apple-system"/>
              </a:rPr>
              <a:t>: this principle helps in updating the security mechanism independently without modifying the entire system.</a:t>
            </a:r>
          </a:p>
          <a:p>
            <a:pPr algn="l"/>
            <a:r>
              <a:rPr lang="en-US" b="0" i="0" dirty="0">
                <a:solidFill>
                  <a:srgbClr val="111111"/>
                </a:solidFill>
                <a:effectLst/>
                <a:latin typeface="-apple-system"/>
              </a:rPr>
              <a:t>For example 1) consider a network that has </a:t>
            </a:r>
            <a:r>
              <a:rPr lang="en-US" b="1" i="0" dirty="0">
                <a:solidFill>
                  <a:srgbClr val="111111"/>
                </a:solidFill>
                <a:effectLst/>
                <a:latin typeface="-apple-system"/>
              </a:rPr>
              <a:t>multiple components such as routers, switches</a:t>
            </a:r>
            <a:r>
              <a:rPr lang="en-US" b="0" i="0" dirty="0">
                <a:solidFill>
                  <a:srgbClr val="111111"/>
                </a:solidFill>
                <a:effectLst/>
                <a:latin typeface="-apple-system"/>
              </a:rPr>
              <a:t>, and firewalls. Modularity would require that each component be designed as a separate module with its own security mechanism. </a:t>
            </a:r>
            <a:r>
              <a:rPr lang="en-US" b="0" i="0" dirty="0">
                <a:solidFill>
                  <a:srgbClr val="111111"/>
                </a:solidFill>
                <a:effectLst/>
                <a:latin typeface="-apple-system"/>
                <a:hlinkClick r:id="rId3"/>
              </a:rPr>
              <a:t>This would allow for independent updates to each component’s security mechanism without affecting the entire system </a:t>
            </a:r>
            <a:r>
              <a:rPr lang="en-US" b="0" i="0" baseline="30000" dirty="0">
                <a:solidFill>
                  <a:srgbClr val="111111"/>
                </a:solidFill>
                <a:effectLst/>
                <a:latin typeface="-apple-system"/>
                <a:hlinkClick r:id="rId3"/>
              </a:rPr>
              <a:t>2</a:t>
            </a:r>
            <a:r>
              <a:rPr lang="en-US" b="0" i="0" dirty="0">
                <a:solidFill>
                  <a:srgbClr val="111111"/>
                </a:solidFill>
                <a:effectLst/>
                <a:latin typeface="-apple-system"/>
              </a:rPr>
              <a:t>.</a:t>
            </a:r>
          </a:p>
          <a:p>
            <a:pPr algn="l"/>
            <a:r>
              <a:rPr lang="en-US" b="0" i="0" dirty="0">
                <a:solidFill>
                  <a:srgbClr val="111111"/>
                </a:solidFill>
                <a:effectLst/>
                <a:latin typeface="-apple-system"/>
              </a:rPr>
              <a:t>2) Another example is the use of </a:t>
            </a:r>
            <a:r>
              <a:rPr lang="en-US" b="1" i="0" dirty="0">
                <a:solidFill>
                  <a:srgbClr val="111111"/>
                </a:solidFill>
                <a:effectLst/>
                <a:latin typeface="-apple-system"/>
              </a:rPr>
              <a:t>microservices architecture </a:t>
            </a:r>
            <a:r>
              <a:rPr lang="en-US" b="0" i="0" dirty="0">
                <a:solidFill>
                  <a:srgbClr val="111111"/>
                </a:solidFill>
                <a:effectLst/>
                <a:latin typeface="-apple-system"/>
              </a:rPr>
              <a:t>in software development. Microservices are small, independent modules that can be developed and deployed separately from the rest of the application. </a:t>
            </a:r>
            <a:r>
              <a:rPr lang="en-US" b="0" i="0" dirty="0">
                <a:solidFill>
                  <a:srgbClr val="111111"/>
                </a:solidFill>
                <a:effectLst/>
                <a:latin typeface="-apple-system"/>
                <a:hlinkClick r:id="rId4"/>
              </a:rPr>
              <a:t>This allows for easier maintenance and scalability of the application </a:t>
            </a:r>
            <a:r>
              <a:rPr lang="en-US" b="0" i="0" baseline="30000" dirty="0">
                <a:solidFill>
                  <a:srgbClr val="111111"/>
                </a:solidFill>
                <a:effectLst/>
                <a:latin typeface="-apple-system"/>
                <a:hlinkClick r:id="rId4"/>
              </a:rPr>
              <a:t>3</a:t>
            </a:r>
            <a:r>
              <a:rPr lang="en-US" b="0" i="0" dirty="0">
                <a:solidFill>
                  <a:srgbClr val="111111"/>
                </a:solidFill>
                <a:effectLst/>
                <a:latin typeface="-apple-system"/>
              </a:rPr>
              <a:t>.</a:t>
            </a:r>
          </a:p>
          <a:p>
            <a:pPr algn="l"/>
            <a:endParaRPr lang="en-US" b="0" i="0" dirty="0">
              <a:solidFill>
                <a:srgbClr val="111111"/>
              </a:solidFill>
              <a:effectLst/>
              <a:latin typeface="-apple-system"/>
            </a:endParaRPr>
          </a:p>
          <a:p>
            <a:pPr algn="l"/>
            <a:r>
              <a:rPr lang="en-US" b="0" i="0" dirty="0">
                <a:solidFill>
                  <a:srgbClr val="111111"/>
                </a:solidFill>
                <a:effectLst/>
                <a:latin typeface="-apple-system"/>
              </a:rPr>
              <a:t> -</a:t>
            </a:r>
            <a:r>
              <a:rPr lang="en-US" b="1" i="0" dirty="0">
                <a:solidFill>
                  <a:srgbClr val="111111"/>
                </a:solidFill>
                <a:effectLst/>
                <a:latin typeface="-apple-system"/>
              </a:rPr>
              <a:t>L</a:t>
            </a:r>
            <a:r>
              <a:rPr lang="en-US" b="1" i="0" dirty="0">
                <a:effectLst/>
                <a:latin typeface="-apple-system"/>
              </a:rPr>
              <a:t>east astonishment</a:t>
            </a:r>
            <a:r>
              <a:rPr lang="en-US" b="0" i="0" dirty="0">
                <a:effectLst/>
                <a:latin typeface="-apple-system"/>
              </a:rPr>
              <a:t> is a design principle that states that a user interface should behave in a way that is consistent and predictable.</a:t>
            </a:r>
            <a:endParaRPr lang="fa-IR" b="0" i="0" dirty="0">
              <a:effectLst/>
              <a:latin typeface="-apple-system"/>
            </a:endParaRPr>
          </a:p>
          <a:p>
            <a:pPr algn="l"/>
            <a:r>
              <a:rPr lang="en-US" b="0" i="0" dirty="0">
                <a:effectLst/>
                <a:latin typeface="-apple-system"/>
              </a:rPr>
              <a:t>EXAMPLES:</a:t>
            </a:r>
            <a:r>
              <a:rPr lang="fa-IR" b="0" i="0" dirty="0">
                <a:effectLst/>
                <a:latin typeface="-apple-system"/>
              </a:rPr>
              <a:t> </a:t>
            </a:r>
            <a:r>
              <a:rPr lang="en-US" b="1" i="0" dirty="0">
                <a:solidFill>
                  <a:srgbClr val="111111"/>
                </a:solidFill>
                <a:effectLst/>
                <a:latin typeface="-apple-system"/>
              </a:rPr>
              <a:t>Password requirements</a:t>
            </a:r>
            <a:r>
              <a:rPr lang="en-US" b="0" i="0" dirty="0">
                <a:solidFill>
                  <a:srgbClr val="111111"/>
                </a:solidFill>
                <a:effectLst/>
                <a:latin typeface="-apple-system"/>
              </a:rPr>
              <a:t>: Password requirements should be designed in a way that is consistent with the user’s expectations. For example, </a:t>
            </a:r>
            <a:r>
              <a:rPr lang="en-US" b="1" i="0" dirty="0">
                <a:solidFill>
                  <a:srgbClr val="111111"/>
                </a:solidFill>
                <a:effectLst/>
                <a:latin typeface="-apple-system"/>
              </a:rPr>
              <a:t>requiring users to enter a long and complex password every time they log in may be less psychologically </a:t>
            </a:r>
            <a:r>
              <a:rPr lang="en-US" b="0" i="0" dirty="0">
                <a:solidFill>
                  <a:srgbClr val="111111"/>
                </a:solidFill>
                <a:effectLst/>
                <a:latin typeface="-apple-system"/>
              </a:rPr>
              <a:t>acceptable than a system that uses biometric authentication. </a:t>
            </a:r>
            <a:r>
              <a:rPr lang="en-US" b="0" i="0" dirty="0">
                <a:solidFill>
                  <a:srgbClr val="111111"/>
                </a:solidFill>
                <a:effectLst/>
                <a:latin typeface="-apple-system"/>
                <a:hlinkClick r:id="rId5"/>
              </a:rPr>
              <a:t>This is because biometric authentication is more convenient and less intrusive than entering a password </a:t>
            </a:r>
            <a:r>
              <a:rPr lang="en-US" b="0" i="0" baseline="30000" dirty="0">
                <a:solidFill>
                  <a:srgbClr val="111111"/>
                </a:solidFill>
                <a:effectLst/>
                <a:latin typeface="-apple-system"/>
                <a:hlinkClick r:id="rId5"/>
              </a:rPr>
              <a:t>2</a:t>
            </a:r>
            <a:r>
              <a:rPr lang="en-US" b="0" i="0" dirty="0">
                <a:solidFill>
                  <a:srgbClr val="111111"/>
                </a:solidFill>
                <a:effectLst/>
                <a:latin typeface="-apple-system"/>
              </a:rPr>
              <a:t>.</a:t>
            </a:r>
            <a:r>
              <a:rPr lang="fa-IR" b="0" i="0" dirty="0">
                <a:solidFill>
                  <a:srgbClr val="111111"/>
                </a:solidFill>
                <a:effectLst/>
                <a:latin typeface="-apple-system"/>
              </a:rPr>
              <a:t>  </a:t>
            </a:r>
            <a:r>
              <a:rPr lang="en-US" b="1" i="0" dirty="0">
                <a:solidFill>
                  <a:srgbClr val="111111"/>
                </a:solidFill>
                <a:effectLst/>
                <a:latin typeface="-apple-system"/>
              </a:rPr>
              <a:t>Access control</a:t>
            </a:r>
            <a:r>
              <a:rPr lang="en-US" b="0" i="0" dirty="0">
                <a:solidFill>
                  <a:srgbClr val="111111"/>
                </a:solidFill>
                <a:effectLst/>
                <a:latin typeface="-apple-system"/>
              </a:rPr>
              <a:t>: Access control mechanisms should be designed in a way that is consistent with the user’s expectations. </a:t>
            </a:r>
            <a:r>
              <a:rPr lang="en-US" b="0" i="0" dirty="0">
                <a:solidFill>
                  <a:srgbClr val="111111"/>
                </a:solidFill>
                <a:effectLst/>
                <a:latin typeface="-apple-system"/>
                <a:hlinkClick r:id="rId6"/>
              </a:rPr>
              <a:t>For example, if a user is granted access to a particular resource, they should be able to access it without encountering unexpected barriers or obstacles </a:t>
            </a:r>
            <a:r>
              <a:rPr lang="en-US" b="0" i="0" baseline="30000" dirty="0">
                <a:solidFill>
                  <a:srgbClr val="111111"/>
                </a:solidFill>
                <a:effectLst/>
                <a:latin typeface="-apple-system"/>
                <a:hlinkClick r:id="rId6"/>
              </a:rPr>
              <a:t>3</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Encryption</a:t>
            </a:r>
            <a:r>
              <a:rPr lang="en-US" b="0" i="0" dirty="0">
                <a:solidFill>
                  <a:srgbClr val="111111"/>
                </a:solidFill>
                <a:effectLst/>
                <a:latin typeface="-apple-system"/>
              </a:rPr>
              <a:t>: Encryption mechanisms should be designed in a way that is </a:t>
            </a:r>
            <a:r>
              <a:rPr lang="en-US" b="1" i="0" dirty="0">
                <a:solidFill>
                  <a:srgbClr val="111111"/>
                </a:solidFill>
                <a:effectLst/>
                <a:latin typeface="-apple-system"/>
              </a:rPr>
              <a:t>consistent</a:t>
            </a:r>
            <a:r>
              <a:rPr lang="en-US" b="0" i="0" dirty="0">
                <a:solidFill>
                  <a:srgbClr val="111111"/>
                </a:solidFill>
                <a:effectLst/>
                <a:latin typeface="-apple-system"/>
              </a:rPr>
              <a:t> with the user’s expectations. </a:t>
            </a:r>
            <a:r>
              <a:rPr lang="en-US" b="0" i="0" dirty="0">
                <a:solidFill>
                  <a:srgbClr val="111111"/>
                </a:solidFill>
                <a:effectLst/>
                <a:latin typeface="-apple-system"/>
                <a:hlinkClick r:id="rId7"/>
              </a:rPr>
              <a:t>For example, if a user is required to enter a password to decrypt an encrypted file, the decryption process should be straightforward and easy to understand </a:t>
            </a:r>
            <a:r>
              <a:rPr lang="en-US" b="0" i="0" baseline="30000" dirty="0">
                <a:solidFill>
                  <a:srgbClr val="111111"/>
                </a:solidFill>
                <a:effectLst/>
                <a:latin typeface="-apple-system"/>
                <a:hlinkClick r:id="rId7"/>
              </a:rPr>
              <a:t>4</a:t>
            </a:r>
            <a:r>
              <a:rPr lang="en-US" b="0" i="0" dirty="0">
                <a:solidFill>
                  <a:srgbClr val="111111"/>
                </a:solidFill>
                <a:effectLst/>
                <a:latin typeface="-apple-system"/>
              </a:rPr>
              <a:t>.</a:t>
            </a:r>
          </a:p>
          <a:p>
            <a:pPr algn="l"/>
            <a:r>
              <a:rPr lang="en-US" b="0" i="0" dirty="0">
                <a:solidFill>
                  <a:srgbClr val="111111"/>
                </a:solidFill>
                <a:effectLst/>
                <a:latin typeface="-apple-system"/>
              </a:rPr>
              <a:t>I hope these examples he</a:t>
            </a:r>
          </a:p>
          <a:p>
            <a:pPr algn="l"/>
            <a:endParaRPr lang="en-US" b="0" i="0" dirty="0">
              <a:solidFill>
                <a:srgbClr val="111111"/>
              </a:solidFill>
              <a:effectLst/>
              <a:latin typeface="-apple-system"/>
            </a:endParaRPr>
          </a:p>
          <a:p>
            <a:pPr algn="l"/>
            <a:endParaRPr lang="en-US" b="0" i="0" dirty="0">
              <a:solidFill>
                <a:srgbClr val="111111"/>
              </a:solidFill>
              <a:effectLst/>
              <a:latin typeface="-apple-system"/>
            </a:endParaRPr>
          </a:p>
          <a:p>
            <a:pPr algn="l"/>
            <a:endParaRPr lang="en-US" b="1" i="0" dirty="0">
              <a:solidFill>
                <a:srgbClr val="111111"/>
              </a:solidFill>
              <a:effectLst/>
              <a:latin typeface="-apple-system"/>
            </a:endParaRPr>
          </a:p>
          <a:p>
            <a:pPr algn="r"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49</a:t>
            </a:fld>
            <a:endParaRPr lang="en-AU" dirty="0"/>
          </a:p>
        </p:txBody>
      </p:sp>
    </p:spTree>
    <p:extLst>
      <p:ext uri="{BB962C8B-B14F-4D97-AF65-F5344CB8AC3E}">
        <p14:creationId xmlns:p14="http://schemas.microsoft.com/office/powerpoint/2010/main" val="149267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a:solidFill>
                  <a:schemeClr val="tx1"/>
                </a:solidFill>
                <a:latin typeface="Arial" charset="0"/>
                <a:ea typeface="ＭＳ Ｐゴシック" charset="-128"/>
                <a:cs typeface="ＭＳ Ｐゴシック" charset="-128"/>
              </a:rPr>
              <a:t> This chapter provides a general overview of the subject matter that structures</a:t>
            </a:r>
          </a:p>
          <a:p>
            <a:r>
              <a:rPr lang="en-US" sz="1200" kern="1200" baseline="0" dirty="0">
                <a:solidFill>
                  <a:schemeClr val="tx1"/>
                </a:solidFill>
                <a:latin typeface="Arial" charset="0"/>
                <a:ea typeface="ＭＳ Ｐゴシック" charset="-128"/>
                <a:cs typeface="ＭＳ Ｐゴシック" charset="-128"/>
              </a:rPr>
              <a:t>the material in the remainder of the book. We begin with a general discussion of network</a:t>
            </a:r>
          </a:p>
          <a:p>
            <a:r>
              <a:rPr lang="en-US" sz="1200" kern="1200" baseline="0" dirty="0">
                <a:solidFill>
                  <a:schemeClr val="tx1"/>
                </a:solidFill>
                <a:latin typeface="Arial" charset="0"/>
                <a:ea typeface="ＭＳ Ｐゴシック" charset="-128"/>
                <a:cs typeface="ＭＳ Ｐゴシック" charset="-128"/>
              </a:rPr>
              <a:t>security services and mechanisms and of the types of attacks they are designed</a:t>
            </a:r>
          </a:p>
          <a:p>
            <a:r>
              <a:rPr lang="en-US" sz="1200" kern="1200" baseline="0" dirty="0">
                <a:solidFill>
                  <a:schemeClr val="tx1"/>
                </a:solidFill>
                <a:latin typeface="Arial" charset="0"/>
                <a:ea typeface="ＭＳ Ｐゴシック" charset="-128"/>
                <a:cs typeface="ＭＳ Ｐゴシック" charset="-128"/>
              </a:rPr>
              <a:t>for. Then we develop a general overall model within which the security services and</a:t>
            </a:r>
          </a:p>
          <a:p>
            <a:r>
              <a:rPr lang="en-US" sz="1200" kern="1200" baseline="0" dirty="0">
                <a:solidFill>
                  <a:schemeClr val="tx1"/>
                </a:solidFill>
                <a:latin typeface="Arial" charset="0"/>
                <a:ea typeface="ＭＳ Ｐゴシック" charset="-128"/>
                <a:cs typeface="ＭＳ Ｐゴシック" charset="-128"/>
              </a:rPr>
              <a:t>mechanisms can be viewed.</a:t>
            </a:r>
            <a:endParaRPr lang="en-US" dirty="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5</a:t>
            </a:fld>
            <a:endParaRPr lang="en-AU" dirty="0">
              <a:latin typeface="Arial" pitchFamily="-1"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در نسخه ۴ کتاب ترجمه فارسی نیست این بخش</a:t>
            </a:r>
            <a:endParaRPr lang="en-US" dirty="0"/>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50</a:t>
            </a:fld>
            <a:endParaRPr lang="en-AU" dirty="0"/>
          </a:p>
        </p:txBody>
      </p:sp>
    </p:spTree>
    <p:extLst>
      <p:ext uri="{BB962C8B-B14F-4D97-AF65-F5344CB8AC3E}">
        <p14:creationId xmlns:p14="http://schemas.microsoft.com/office/powerpoint/2010/main" val="1536329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r" rtl="1"/>
            <a:r>
              <a:rPr lang="fa-IR" dirty="0"/>
              <a:t>یک سطح حمله شامل آسیب‌پذیری‌های قابل دسترسی و بهره‌برداری در یک سیستم است [</a:t>
            </a:r>
            <a:r>
              <a:rPr lang="en-US" dirty="0"/>
              <a:t>MANA11، HOWA03].</a:t>
            </a:r>
          </a:p>
          <a:p>
            <a:pPr algn="r" rtl="1"/>
            <a:r>
              <a:rPr lang="fa-IR" dirty="0"/>
              <a:t>نمونه هایی از سطوح حمله به شرح زیر است:</a:t>
            </a:r>
          </a:p>
          <a:p>
            <a:pPr algn="r" rtl="1"/>
            <a:r>
              <a:rPr lang="fa-IR" dirty="0"/>
              <a:t>■ پورت ها را روی وب و سرورهای دیگر که رو به بیرون قرار دارند باز کنید و روی آن پورت ها به کد گوش دهید</a:t>
            </a:r>
            <a:endParaRPr lang="en-US" dirty="0"/>
          </a:p>
          <a:p>
            <a:pPr algn="r" rtl="1"/>
            <a:r>
              <a:rPr lang="fa-IR" dirty="0"/>
              <a:t>وقتی یک پورت باز است، به این معنی است که کامپیوتر به ترافیک ورودی در آن پورت گوش می دهد. اگر سرویسی که در آن پورت اجرا می شود دارای آسیب پذیری باشد، مهاجم می تواند از آن برای دسترسی به سیستم سوء استفاده کند. به عنوان مثال، اگر یک مهاجم یک پورت باز را پیدا کند که نسخه قدیمی یک وب سرور را اجرا می کند، می تواند از آسیب پذیری های شناخته شده در آن نسخه برای دسترسی به سیستم سوء استفاده کند. پس از دسترسی، می توانند از آن برای انجام حملات بیشتر یا سرقت داده های حساس استفاده کنند.</a:t>
            </a:r>
            <a:endParaRPr lang="en-US" dirty="0"/>
          </a:p>
          <a:p>
            <a:pPr algn="l" rtl="1"/>
            <a:r>
              <a:rPr lang="en-US" b="0" i="0" dirty="0">
                <a:solidFill>
                  <a:srgbClr val="666666"/>
                </a:solidFill>
                <a:effectLst/>
                <a:latin typeface="Roboto" panose="02000000000000000000" pitchFamily="2" charset="0"/>
              </a:rPr>
              <a:t>The more commonly used a port is, the easier it can be to sneak attacks in with all the other packets. </a:t>
            </a:r>
            <a:r>
              <a:rPr lang="en-US" b="1" i="0" dirty="0">
                <a:solidFill>
                  <a:srgbClr val="666666"/>
                </a:solidFill>
                <a:effectLst/>
                <a:latin typeface="Roboto" panose="02000000000000000000" pitchFamily="2" charset="0"/>
              </a:rPr>
              <a:t>TCP port 80</a:t>
            </a:r>
            <a:r>
              <a:rPr lang="en-US" b="0" i="0" dirty="0">
                <a:solidFill>
                  <a:srgbClr val="666666"/>
                </a:solidFill>
                <a:effectLst/>
                <a:latin typeface="Roboto" panose="02000000000000000000" pitchFamily="2" charset="0"/>
              </a:rPr>
              <a:t> for HTTP supports the web traffic that web browsers receive. According to Norby, attacks on web clients that travel over port 80 </a:t>
            </a:r>
            <a:r>
              <a:rPr lang="en-US" b="1" i="0" dirty="0">
                <a:solidFill>
                  <a:srgbClr val="666666"/>
                </a:solidFill>
                <a:effectLst/>
                <a:latin typeface="Roboto" panose="02000000000000000000" pitchFamily="2" charset="0"/>
              </a:rPr>
              <a:t>include SQL injections, cross-site request forgeries</a:t>
            </a:r>
            <a:r>
              <a:rPr lang="en-US" b="0" i="0" dirty="0">
                <a:solidFill>
                  <a:srgbClr val="666666"/>
                </a:solidFill>
                <a:effectLst/>
                <a:latin typeface="Roboto" panose="02000000000000000000" pitchFamily="2" charset="0"/>
              </a:rPr>
              <a:t>, cross-site scripting, and buffer overruns.</a:t>
            </a:r>
          </a:p>
          <a:p>
            <a:pPr algn="l" rtl="1"/>
            <a:r>
              <a:rPr lang="en-US" b="0" i="0" dirty="0">
                <a:solidFill>
                  <a:srgbClr val="111111"/>
                </a:solidFill>
                <a:effectLst/>
                <a:latin typeface="-apple-system"/>
              </a:rPr>
              <a:t> </a:t>
            </a:r>
            <a:r>
              <a:rPr lang="en-US" b="0" i="0" dirty="0">
                <a:effectLst/>
                <a:latin typeface="-apple-system"/>
                <a:hlinkClick r:id="rId3"/>
              </a:rPr>
              <a:t>For instance, if a port has been opened on a web server, it can be attacked via that port using application-layer attacks </a:t>
            </a:r>
            <a:r>
              <a:rPr lang="en-US" b="0" i="0" baseline="30000" dirty="0">
                <a:effectLst/>
                <a:latin typeface="-apple-system"/>
                <a:hlinkClick r:id="rId3"/>
              </a:rPr>
              <a:t>2</a:t>
            </a:r>
            <a:r>
              <a:rPr lang="en-US" b="0" i="0" dirty="0">
                <a:solidFill>
                  <a:srgbClr val="111111"/>
                </a:solidFill>
                <a:effectLst/>
                <a:latin typeface="-apple-system"/>
              </a:rPr>
              <a:t>. </a:t>
            </a:r>
            <a:r>
              <a:rPr lang="en-US" b="0" i="0" dirty="0">
                <a:effectLst/>
                <a:latin typeface="-apple-system"/>
                <a:hlinkClick r:id="rId4"/>
              </a:rPr>
              <a:t>To reduce the attack surface, it is recommended to limit the number of accessible TCP/IP ports by using a firewall </a:t>
            </a:r>
            <a:r>
              <a:rPr lang="en-US" b="0" i="0" baseline="30000" dirty="0">
                <a:effectLst/>
                <a:latin typeface="-apple-system"/>
                <a:hlinkClick r:id="rId4"/>
              </a:rPr>
              <a:t>3</a:t>
            </a:r>
            <a:endParaRPr lang="fa-IR" b="0" dirty="0"/>
          </a:p>
          <a:p>
            <a:pPr algn="r" rtl="1"/>
            <a:r>
              <a:rPr lang="fa-IR" dirty="0"/>
              <a:t>■ خدمات موجود در داخل فایروال</a:t>
            </a:r>
          </a:p>
          <a:p>
            <a:pPr algn="r" rtl="1"/>
            <a:r>
              <a:rPr lang="fa-IR" dirty="0"/>
              <a:t>■ کدی که داده‌های دریافتی، ایمیل، </a:t>
            </a:r>
            <a:r>
              <a:rPr lang="en-US" dirty="0"/>
              <a:t>XML، </a:t>
            </a:r>
            <a:r>
              <a:rPr lang="fa-IR" dirty="0"/>
              <a:t>اسناد اداری و فرمت‌های تبادل داده سفارشی خاص صنعت را پردازش می‌کند.</a:t>
            </a:r>
            <a:endParaRPr lang="en-US" dirty="0"/>
          </a:p>
          <a:p>
            <a:pPr algn="l"/>
            <a:r>
              <a:rPr lang="en-US" b="0" i="0" dirty="0">
                <a:solidFill>
                  <a:srgbClr val="111111"/>
                </a:solidFill>
                <a:effectLst/>
                <a:latin typeface="-apple-system"/>
              </a:rPr>
              <a:t>code that processes incoming data, it can be exploited in several ways:</a:t>
            </a:r>
          </a:p>
          <a:p>
            <a:pPr algn="l">
              <a:buFont typeface="+mj-lt"/>
              <a:buAutoNum type="arabicPeriod"/>
            </a:pPr>
            <a:r>
              <a:rPr lang="en-US" b="1" i="0" dirty="0">
                <a:solidFill>
                  <a:srgbClr val="111111"/>
                </a:solidFill>
                <a:effectLst/>
                <a:latin typeface="-apple-system"/>
              </a:rPr>
              <a:t>Data Injection</a:t>
            </a:r>
            <a:r>
              <a:rPr lang="en-US" b="0" i="0" dirty="0">
                <a:solidFill>
                  <a:srgbClr val="111111"/>
                </a:solidFill>
                <a:effectLst/>
                <a:latin typeface="-apple-system"/>
              </a:rPr>
              <a:t>: Attackers can try to inject malicious data or commands that could compromise the system. This is often seen in cases like SQL Injection or Cross-Site Scripting (XSS) where attackers input data that the system interprets as commands.</a:t>
            </a:r>
          </a:p>
          <a:p>
            <a:pPr algn="l">
              <a:buFont typeface="+mj-lt"/>
              <a:buAutoNum type="arabicPeriod"/>
            </a:pPr>
            <a:r>
              <a:rPr lang="en-US" b="1" i="0" dirty="0">
                <a:solidFill>
                  <a:srgbClr val="111111"/>
                </a:solidFill>
                <a:effectLst/>
                <a:latin typeface="-apple-system"/>
              </a:rPr>
              <a:t>Buffer Overflow</a:t>
            </a:r>
            <a:r>
              <a:rPr lang="en-US" b="0" i="0" dirty="0">
                <a:solidFill>
                  <a:srgbClr val="111111"/>
                </a:solidFill>
                <a:effectLst/>
                <a:latin typeface="-apple-system"/>
              </a:rPr>
              <a:t>: If the code doesn’t properly validate the length of the incoming data, it can lead to buffer overflows where an attacker can execute arbitrary code on the system.</a:t>
            </a:r>
          </a:p>
          <a:p>
            <a:pPr algn="l">
              <a:buFont typeface="+mj-lt"/>
              <a:buAutoNum type="arabicPeriod"/>
            </a:pPr>
            <a:r>
              <a:rPr lang="en-US" b="1" i="0" dirty="0">
                <a:solidFill>
                  <a:srgbClr val="111111"/>
                </a:solidFill>
                <a:effectLst/>
                <a:latin typeface="-apple-system"/>
              </a:rPr>
              <a:t>Unsecured Endpoints</a:t>
            </a:r>
            <a:r>
              <a:rPr lang="en-US" b="0" i="0" dirty="0">
                <a:solidFill>
                  <a:srgbClr val="111111"/>
                </a:solidFill>
                <a:effectLst/>
                <a:latin typeface="-apple-system"/>
              </a:rPr>
              <a:t>: If the code exposes some endpoints (like APIs) that are not properly secured, attackers can exploit these to gain unauthorized access to data or services.</a:t>
            </a:r>
          </a:p>
          <a:p>
            <a:pPr algn="l">
              <a:buFont typeface="+mj-lt"/>
              <a:buAutoNum type="arabicPeriod"/>
            </a:pPr>
            <a:r>
              <a:rPr lang="en-US" b="1" i="0" dirty="0">
                <a:solidFill>
                  <a:srgbClr val="111111"/>
                </a:solidFill>
                <a:effectLst/>
                <a:latin typeface="-apple-system"/>
              </a:rPr>
              <a:t>Insecure Deserialization</a:t>
            </a:r>
            <a:r>
              <a:rPr lang="en-US" b="0" i="0" dirty="0">
                <a:solidFill>
                  <a:srgbClr val="111111"/>
                </a:solidFill>
                <a:effectLst/>
                <a:latin typeface="-apple-system"/>
              </a:rPr>
              <a:t>: If objects are not properly serialized and deserialized, attackers can modify the serialized data to achieve arbitrary code execution when the data is deserialized</a:t>
            </a:r>
            <a:endParaRPr lang="fa-IR" dirty="0"/>
          </a:p>
          <a:p>
            <a:pPr algn="r" rtl="1"/>
            <a:r>
              <a:rPr lang="fa-IR" dirty="0"/>
              <a:t>■ رابط ها، </a:t>
            </a:r>
            <a:r>
              <a:rPr lang="en-US" dirty="0"/>
              <a:t>SQL </a:t>
            </a:r>
            <a:r>
              <a:rPr lang="fa-IR" dirty="0"/>
              <a:t>و فرم های وب</a:t>
            </a:r>
            <a:endParaRPr lang="en-US" dirty="0"/>
          </a:p>
          <a:p>
            <a:pPr algn="l">
              <a:buFont typeface="+mj-lt"/>
              <a:buAutoNum type="arabicPeriod"/>
            </a:pPr>
            <a:r>
              <a:rPr lang="en-US" b="1" i="0" dirty="0">
                <a:solidFill>
                  <a:srgbClr val="111111"/>
                </a:solidFill>
                <a:effectLst/>
                <a:latin typeface="-apple-system"/>
                <a:hlinkClick r:id="rId5"/>
              </a:rPr>
              <a:t>Injection Attacks</a:t>
            </a:r>
            <a:r>
              <a:rPr lang="en-US" b="0" i="0" dirty="0">
                <a:solidFill>
                  <a:srgbClr val="111111"/>
                </a:solidFill>
                <a:effectLst/>
                <a:latin typeface="-apple-system"/>
                <a:hlinkClick r:id="rId5"/>
              </a:rPr>
              <a:t>: Web forms can be exploited through injection attacks such as SQL Injection</a:t>
            </a:r>
            <a:r>
              <a:rPr lang="en-US" b="0" i="0" baseline="30000" dirty="0">
                <a:solidFill>
                  <a:srgbClr val="111111"/>
                </a:solidFill>
                <a:effectLst/>
                <a:latin typeface="-apple-system"/>
                <a:hlinkClick r:id="rId5"/>
              </a:rPr>
              <a:t>1</a:t>
            </a:r>
            <a:r>
              <a:rPr lang="en-US" b="0" i="0" dirty="0">
                <a:solidFill>
                  <a:srgbClr val="111111"/>
                </a:solidFill>
                <a:effectLst/>
                <a:latin typeface="-apple-system"/>
              </a:rPr>
              <a:t>. In this type of attack, an attacker can input malicious SQL statements in the form which the backend database executes.</a:t>
            </a:r>
          </a:p>
          <a:p>
            <a:pPr algn="l">
              <a:buFont typeface="+mj-lt"/>
              <a:buAutoNum type="arabicPeriod"/>
            </a:pPr>
            <a:r>
              <a:rPr lang="en-US" b="1" i="0" dirty="0">
                <a:solidFill>
                  <a:srgbClr val="111111"/>
                </a:solidFill>
                <a:effectLst/>
                <a:latin typeface="-apple-system"/>
              </a:rPr>
              <a:t>Cross-Site Scripting (XSS)</a:t>
            </a:r>
            <a:r>
              <a:rPr lang="en-US" b="0" i="0" dirty="0">
                <a:solidFill>
                  <a:srgbClr val="111111"/>
                </a:solidFill>
                <a:effectLst/>
                <a:latin typeface="-apple-system"/>
              </a:rPr>
              <a:t>: This occurs when an attacker injects malicious scripts into web forms, and these scripts are then run in the user’s browser. The script can access cookies, session tokens, or other sensitive information.</a:t>
            </a:r>
          </a:p>
          <a:p>
            <a:pPr algn="l">
              <a:buFont typeface="+mj-lt"/>
              <a:buAutoNum type="arabicPeriod"/>
            </a:pPr>
            <a:r>
              <a:rPr lang="en-US" b="1" i="0" dirty="0">
                <a:solidFill>
                  <a:srgbClr val="111111"/>
                </a:solidFill>
                <a:effectLst/>
                <a:latin typeface="-apple-system"/>
              </a:rPr>
              <a:t>Cross-Site Request Forgery (CSRF)</a:t>
            </a:r>
            <a:r>
              <a:rPr lang="en-US" b="0" i="0" dirty="0">
                <a:solidFill>
                  <a:srgbClr val="111111"/>
                </a:solidFill>
                <a:effectLst/>
                <a:latin typeface="-apple-system"/>
              </a:rPr>
              <a:t>: In this type of attack, an attacker tricks a victim into submitting a malicious request via a web form. It exploits the trust that a site has for a user.</a:t>
            </a:r>
          </a:p>
          <a:p>
            <a:pPr algn="l">
              <a:buFont typeface="+mj-lt"/>
              <a:buAutoNum type="arabicPeriod"/>
            </a:pPr>
            <a:r>
              <a:rPr lang="en-US" b="1" i="0" dirty="0">
                <a:solidFill>
                  <a:srgbClr val="111111"/>
                </a:solidFill>
                <a:effectLst/>
                <a:latin typeface="-apple-system"/>
              </a:rPr>
              <a:t>Local File Inclusion (LFI)</a:t>
            </a:r>
            <a:r>
              <a:rPr lang="en-US" b="0" i="0" dirty="0">
                <a:solidFill>
                  <a:srgbClr val="111111"/>
                </a:solidFill>
                <a:effectLst/>
                <a:latin typeface="-apple-system"/>
              </a:rPr>
              <a:t>: Attackers can use web forms to exploit LFI vulnerabilities. </a:t>
            </a:r>
            <a:r>
              <a:rPr lang="en-US" b="0" i="0" dirty="0">
                <a:solidFill>
                  <a:srgbClr val="111111"/>
                </a:solidFill>
                <a:effectLst/>
                <a:latin typeface="-apple-system"/>
                <a:hlinkClick r:id="rId5"/>
              </a:rPr>
              <a:t>For example, they can manipulate file paths to access restricted files on the server</a:t>
            </a:r>
            <a:r>
              <a:rPr lang="en-US" b="0" i="0" baseline="30000" dirty="0">
                <a:solidFill>
                  <a:srgbClr val="111111"/>
                </a:solidFill>
                <a:effectLst/>
                <a:latin typeface="-apple-system"/>
                <a:hlinkClick r:id="rId5"/>
              </a:rPr>
              <a:t>1</a:t>
            </a:r>
            <a:r>
              <a:rPr lang="en-US" b="0" i="0" dirty="0">
                <a:solidFill>
                  <a:srgbClr val="111111"/>
                </a:solidFill>
                <a:effectLst/>
                <a:latin typeface="-apple-system"/>
              </a:rPr>
              <a:t>.</a:t>
            </a:r>
          </a:p>
          <a:p>
            <a:pPr algn="l" rtl="1"/>
            <a:endParaRPr lang="fa-IR" dirty="0"/>
          </a:p>
          <a:p>
            <a:pPr algn="r" rtl="1"/>
            <a:r>
              <a:rPr lang="fa-IR" dirty="0"/>
              <a:t>  ■ یک کارمند با دسترسی به اطلاعات حساس آسیب پذیر در برابر حملات مهندسی اجتماعی سطوح حمله را می توان به روش زیر دسته بندی کرد:</a:t>
            </a:r>
          </a:p>
          <a:p>
            <a:pPr algn="r" rtl="1"/>
            <a:r>
              <a:rPr lang="fa-IR" dirty="0"/>
              <a:t>■ سطح حمله شبکه: این دسته به آسیب پذیری های شبکه سازمانی، شبکه گسترده یا اینترنت اشاره دارد. آسیب‌پذیری‌های پروتکل شبکه، مانند مواردی که برای حمله انکار سرویس، اختلال در پیوندهای ارتباطی، و اشکال مختلف حملات مزاحم استفاده می‌شوند، در این دسته گنجانده شده است. ■ سطح حمله نرم افزار: این به آسیب پذیری در برنامه، ابزار یا کد سیستم عامل اشاره دارد. تمرکز ویژه در این دسته نرم افزار وب سرور است. ■ سطح حمله انسانی: این دسته به آسیب پذیری های ایجاد شده توسط پرسنل یا افراد خارجی مانند مهندسی اجتماعی، خطای انسانی و افراد داخلی مورد اعتماد اشاره دارد.</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51</a:t>
            </a:fld>
            <a:endParaRPr lang="en-AU" dirty="0"/>
          </a:p>
        </p:txBody>
      </p:sp>
    </p:spTree>
    <p:extLst>
      <p:ext uri="{BB962C8B-B14F-4D97-AF65-F5344CB8AC3E}">
        <p14:creationId xmlns:p14="http://schemas.microsoft.com/office/powerpoint/2010/main" val="39596178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 سطح حمله شبکه: این دسته به آسیب پذیری های شبکه سازمانی، شبکه گسترده یا اینترنت اشاره دارد. آسیب‌پذیری‌های پروتکل شبکه، مانند مواردی که برای حمله انکار سرویس، اختلال در پیوندهای ارتباطی، و اشکال مختلف حملات مزاحم استفاده می‌شوند، در این دسته گنجانده شده است. ■ سطح حمله نرم افزار: این به آسیب پذیری در برنامه، ابزار یا کد سیستم عامل اشاره دارد. تمرکز ویژه در این دسته نرم افزار وب سرور است. ■ سطح حمله انسانی: این دسته به آسیب پذیری های ایجاد شده توسط پرسنل یا افراد خارجی مانند مهندسی اجتماعی، خطای انسانی و افراد داخلی مورد اعتماد اشاره دارد.</a:t>
            </a:r>
            <a:endParaRPr lang="en-US" dirty="0"/>
          </a:p>
          <a:p>
            <a:pPr algn="r" rtl="1"/>
            <a:endParaRPr lang="en-US" dirty="0"/>
          </a:p>
          <a:p>
            <a:pPr algn="l">
              <a:buFont typeface="Arial" panose="020B0604020202020204" pitchFamily="34" charset="0"/>
              <a:buChar char="•"/>
            </a:pPr>
            <a:r>
              <a:rPr lang="en-US" b="1" i="0" dirty="0">
                <a:solidFill>
                  <a:srgbClr val="111111"/>
                </a:solidFill>
                <a:effectLst/>
                <a:latin typeface="-apple-system"/>
              </a:rPr>
              <a:t>Social engineering: This is a technique that exploits the human tendency to trust others or comply with authority</a:t>
            </a:r>
            <a:r>
              <a:rPr lang="en-US" b="0" i="0" dirty="0">
                <a:solidFill>
                  <a:srgbClr val="111111"/>
                </a:solidFill>
                <a:effectLst/>
                <a:latin typeface="-apple-system"/>
              </a:rPr>
              <a:t>. </a:t>
            </a:r>
            <a:r>
              <a:rPr lang="en-US" b="0" i="0" dirty="0">
                <a:solidFill>
                  <a:srgbClr val="111111"/>
                </a:solidFill>
                <a:effectLst/>
                <a:latin typeface="-apple-system"/>
                <a:hlinkClick r:id="rId3"/>
              </a:rPr>
              <a:t>For example, a hacker might call an employee and pretend to be a technical support person, asking for their login credentials or other sensitive information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Human error: This is a mistake or oversight that can compromise the security of a system or network</a:t>
            </a:r>
            <a:r>
              <a:rPr lang="en-US" b="0" i="0" dirty="0">
                <a:solidFill>
                  <a:srgbClr val="111111"/>
                </a:solidFill>
                <a:effectLst/>
                <a:latin typeface="-apple-system"/>
              </a:rPr>
              <a:t>. </a:t>
            </a:r>
            <a:r>
              <a:rPr lang="en-US" b="0" i="0" dirty="0">
                <a:solidFill>
                  <a:srgbClr val="111111"/>
                </a:solidFill>
                <a:effectLst/>
                <a:latin typeface="-apple-system"/>
                <a:hlinkClick r:id="rId3"/>
              </a:rPr>
              <a:t>For example, an employee might accidentally send an email with confidential data to the wrong recipient, or leave their laptop unattended in a public place</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Trusted insiders: These are employees or contractors who have legitimate access to the organization’s resources</a:t>
            </a:r>
            <a:r>
              <a:rPr lang="en-US" b="0" i="0" dirty="0">
                <a:solidFill>
                  <a:srgbClr val="111111"/>
                </a:solidFill>
                <a:effectLst/>
                <a:latin typeface="-apple-system"/>
              </a:rPr>
              <a:t>, but use them for malicious purposes. </a:t>
            </a:r>
            <a:r>
              <a:rPr lang="en-US" b="0" i="0" dirty="0">
                <a:solidFill>
                  <a:srgbClr val="111111"/>
                </a:solidFill>
                <a:effectLst/>
                <a:latin typeface="-apple-system"/>
                <a:hlinkClick r:id="rId4"/>
              </a:rPr>
              <a:t>For example, an employee might steal or leak sensitive data to a competitor or a foreign agent, or sabotage the organization’s systems or operations</a:t>
            </a:r>
            <a:r>
              <a:rPr lang="en-US" b="0" i="0" baseline="30000" dirty="0">
                <a:solidFill>
                  <a:srgbClr val="111111"/>
                </a:solidFill>
                <a:effectLst/>
                <a:latin typeface="-apple-system"/>
                <a:hlinkClick r:id="rId4"/>
              </a:rPr>
              <a:t>2</a:t>
            </a:r>
            <a:r>
              <a:rPr lang="en-US" b="0" i="0" baseline="30000" dirty="0">
                <a:solidFill>
                  <a:srgbClr val="111111"/>
                </a:solidFill>
                <a:effectLst/>
                <a:latin typeface="-apple-system"/>
                <a:hlinkClick r:id="rId5"/>
              </a:rPr>
              <a:t>3</a:t>
            </a:r>
            <a:r>
              <a:rPr lang="en-US" b="0" i="0" baseline="30000" dirty="0">
                <a:solidFill>
                  <a:srgbClr val="111111"/>
                </a:solidFill>
                <a:effectLst/>
                <a:latin typeface="-apple-system"/>
                <a:hlinkClick r:id="rId6"/>
              </a:rPr>
              <a:t>4</a:t>
            </a:r>
            <a:r>
              <a:rPr lang="en-US" b="0" i="0" dirty="0">
                <a:solidFill>
                  <a:srgbClr val="111111"/>
                </a:solidFill>
                <a:effectLst/>
                <a:latin typeface="-apple-system"/>
              </a:rPr>
              <a:t>.</a:t>
            </a:r>
          </a:p>
          <a:p>
            <a:pPr algn="r" rtl="1"/>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52</a:t>
            </a:fld>
            <a:endParaRPr lang="en-AU" dirty="0"/>
          </a:p>
        </p:txBody>
      </p:sp>
    </p:spTree>
    <p:extLst>
      <p:ext uri="{BB962C8B-B14F-4D97-AF65-F5344CB8AC3E}">
        <p14:creationId xmlns:p14="http://schemas.microsoft.com/office/powerpoint/2010/main" val="303196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درختان حمله: درخت حمله یک ساختار داده منشعب و سلسله مراتبی است که مجموعه‌ای از تکنیک‌های بالقوه برای بهره‌برداری از آسیب‌پذیری‌های امنیتی را نشان می‌دهد </a:t>
            </a:r>
            <a:endParaRPr lang="en-US" dirty="0"/>
          </a:p>
          <a:p>
            <a:pPr algn="r" rtl="1"/>
            <a:r>
              <a:rPr lang="fa-IR" dirty="0"/>
              <a:t>حادثه امنیتی که هدف حمله است به عنوان گره ریشه درخت نشان داده می شود و راه هایی که یک مهاجم می تواند به آن هدف برسد به صورت تکراری و تدریجی به عنوان شاخه ها و گره های فرعی درخت نشان داده می شود.</a:t>
            </a:r>
          </a:p>
          <a:p>
            <a:pPr algn="r" rtl="1"/>
            <a:r>
              <a:rPr lang="fa-IR" dirty="0"/>
              <a:t>هر زیرگره یک هدف فرعی را تعریف می کند و هر زیر هدف ممکن است مجموعه ای از اهداف فرعی دیگر و غیره خود را داشته باشد.</a:t>
            </a:r>
          </a:p>
          <a:p>
            <a:pPr algn="r" rtl="1"/>
            <a:r>
              <a:rPr lang="fa-IR" dirty="0"/>
              <a:t>گره های نهایی در مسیرهای خارج از ریشه، یعنی گره های برگ، راه های مختلفی را برای شروع یک حمله نشان می دهند. هر گره به غیر از برگ یا یک گره </a:t>
            </a:r>
            <a:r>
              <a:rPr lang="en-US" dirty="0"/>
              <a:t>AND </a:t>
            </a:r>
            <a:r>
              <a:rPr lang="fa-IR" dirty="0"/>
              <a:t>یا یک گره </a:t>
            </a:r>
            <a:r>
              <a:rPr lang="en-US" dirty="0"/>
              <a:t>OR </a:t>
            </a:r>
            <a:r>
              <a:rPr lang="fa-IR" dirty="0"/>
              <a:t>است. برای دستیابی به هدفی که توسط یک گره </a:t>
            </a:r>
            <a:r>
              <a:rPr lang="en-US" dirty="0"/>
              <a:t>AND </a:t>
            </a:r>
            <a:r>
              <a:rPr lang="fa-IR" dirty="0"/>
              <a:t>نشان داده شده است، باید به اهداف فرعی که توسط تمام زیرگره های آن گره ارائه می شود، دست یافت.</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53</a:t>
            </a:fld>
            <a:endParaRPr lang="en-AU" dirty="0"/>
          </a:p>
        </p:txBody>
      </p:sp>
    </p:spTree>
    <p:extLst>
      <p:ext uri="{BB962C8B-B14F-4D97-AF65-F5344CB8AC3E}">
        <p14:creationId xmlns:p14="http://schemas.microsoft.com/office/powerpoint/2010/main" val="3894680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sz="1200" b="1" i="0" dirty="0">
                <a:solidFill>
                  <a:schemeClr val="bg2"/>
                </a:solidFill>
                <a:effectLst/>
                <a:latin typeface="-apple-system"/>
                <a:hlinkClick r:id="rId3">
                  <a:extLst>
                    <a:ext uri="{A12FA001-AC4F-418D-AE19-62706E023703}">
                      <ahyp:hlinkClr xmlns:ahyp="http://schemas.microsoft.com/office/drawing/2018/hyperlinkcolor" val="tx"/>
                    </a:ext>
                  </a:extLst>
                </a:hlinkClick>
              </a:rPr>
              <a:t>Layering</a:t>
            </a:r>
            <a:r>
              <a:rPr lang="en-US" sz="1200" i="0" dirty="0">
                <a:solidFill>
                  <a:schemeClr val="bg2"/>
                </a:solidFill>
                <a:effectLst/>
                <a:latin typeface="-apple-system"/>
                <a:hlinkClick r:id="rId3">
                  <a:extLst>
                    <a:ext uri="{A12FA001-AC4F-418D-AE19-62706E023703}">
                      <ahyp:hlinkClr xmlns:ahyp="http://schemas.microsoft.com/office/drawing/2018/hyperlinkcolor" val="tx"/>
                    </a:ext>
                  </a:extLst>
                </a:hlinkClick>
              </a:rPr>
              <a:t>: This is a network security approach that uses multiple security controls to protect different entryways and aspects of the technology environment from cyberattacks</a:t>
            </a:r>
            <a:r>
              <a:rPr lang="en-US" sz="1200" i="0" baseline="30000" dirty="0">
                <a:solidFill>
                  <a:schemeClr val="bg2"/>
                </a:solidFill>
                <a:effectLst/>
                <a:latin typeface="-apple-system"/>
                <a:hlinkClick r:id="rId3">
                  <a:extLst>
                    <a:ext uri="{A12FA001-AC4F-418D-AE19-62706E023703}">
                      <ahyp:hlinkClr xmlns:ahyp="http://schemas.microsoft.com/office/drawing/2018/hyperlinkcolor" val="tx"/>
                    </a:ext>
                  </a:extLst>
                </a:hlinkClick>
              </a:rPr>
              <a:t>1</a:t>
            </a:r>
            <a:r>
              <a:rPr lang="en-US" sz="1200" i="0" dirty="0">
                <a:solidFill>
                  <a:schemeClr val="bg2"/>
                </a:solidFill>
                <a:effectLst/>
                <a:latin typeface="-apple-system"/>
              </a:rPr>
              <a:t>. </a:t>
            </a:r>
          </a:p>
          <a:p>
            <a:pPr algn="l"/>
            <a:r>
              <a:rPr lang="en-US" sz="1200" i="0" dirty="0">
                <a:solidFill>
                  <a:schemeClr val="bg2"/>
                </a:solidFill>
                <a:effectLst/>
                <a:latin typeface="-apple-system"/>
                <a:hlinkClick r:id="rId3">
                  <a:extLst>
                    <a:ext uri="{A12FA001-AC4F-418D-AE19-62706E023703}">
                      <ahyp:hlinkClr xmlns:ahyp="http://schemas.microsoft.com/office/drawing/2018/hyperlinkcolor" val="tx"/>
                    </a:ext>
                  </a:extLst>
                </a:hlinkClick>
              </a:rPr>
              <a:t>The purpose of layering is to ensure that each component of the cybersecurity plan has a backup and to make it harder for a hacker to breach the network perimeter</a:t>
            </a:r>
            <a:r>
              <a:rPr lang="en-US" sz="1200" i="0" baseline="30000" dirty="0">
                <a:solidFill>
                  <a:schemeClr val="bg2"/>
                </a:solidFill>
                <a:effectLst/>
                <a:latin typeface="-apple-system"/>
                <a:hlinkClick r:id="rId3">
                  <a:extLst>
                    <a:ext uri="{A12FA001-AC4F-418D-AE19-62706E023703}">
                      <ahyp:hlinkClr xmlns:ahyp="http://schemas.microsoft.com/office/drawing/2018/hyperlinkcolor" val="tx"/>
                    </a:ext>
                  </a:extLst>
                </a:hlinkClick>
              </a:rPr>
              <a:t>1</a:t>
            </a:r>
            <a:r>
              <a:rPr lang="en-US" sz="1200" i="0" dirty="0">
                <a:solidFill>
                  <a:schemeClr val="bg2"/>
                </a:solidFill>
                <a:effectLst/>
                <a:latin typeface="-apple-system"/>
              </a:rPr>
              <a:t>.</a:t>
            </a:r>
          </a:p>
          <a:p>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54</a:t>
            </a:fld>
            <a:endParaRPr lang="en-AU" dirty="0"/>
          </a:p>
        </p:txBody>
      </p:sp>
    </p:spTree>
    <p:extLst>
      <p:ext uri="{BB962C8B-B14F-4D97-AF65-F5344CB8AC3E}">
        <p14:creationId xmlns:p14="http://schemas.microsoft.com/office/powerpoint/2010/main" val="206335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-objective of the attacker, which is to compromise a user’s account.</a:t>
            </a:r>
          </a:p>
          <a:p>
            <a:r>
              <a:rPr lang="en-US" dirty="0"/>
              <a:t>-Each node other than a leaf is either an AND-node or an OR-node. To achieve the goal represented by an AND-node, the subgoals represented by all of that node’s </a:t>
            </a:r>
            <a:r>
              <a:rPr lang="en-US" dirty="0" err="1"/>
              <a:t>subnodes</a:t>
            </a:r>
            <a:r>
              <a:rPr lang="en-US" dirty="0"/>
              <a:t> must be achieved. and for an OR-node, at least one of the subgoals must be achieved.</a:t>
            </a:r>
          </a:p>
          <a:p>
            <a:r>
              <a:rPr lang="en-US" dirty="0"/>
              <a:t>The </a:t>
            </a:r>
            <a:r>
              <a:rPr lang="en-US" b="1" dirty="0"/>
              <a:t>security incident: </a:t>
            </a:r>
            <a:r>
              <a:rPr lang="en-US" dirty="0"/>
              <a:t>is the goal of the attack is represented as the </a:t>
            </a:r>
            <a:r>
              <a:rPr lang="en-US" b="1" dirty="0"/>
              <a:t>root node of the tree</a:t>
            </a:r>
            <a:endParaRPr lang="en-US" dirty="0"/>
          </a:p>
          <a:p>
            <a:r>
              <a:rPr lang="en-US" dirty="0"/>
              <a:t>The </a:t>
            </a:r>
            <a:r>
              <a:rPr lang="en-US" b="1" dirty="0"/>
              <a:t>analysis</a:t>
            </a:r>
            <a:r>
              <a:rPr lang="en-US" dirty="0"/>
              <a:t> to </a:t>
            </a:r>
            <a:r>
              <a:rPr lang="en-US" b="1" dirty="0"/>
              <a:t>generate</a:t>
            </a:r>
            <a:r>
              <a:rPr lang="en-US" dirty="0"/>
              <a:t> this tree considered the </a:t>
            </a:r>
            <a:r>
              <a:rPr lang="en-US" b="1" dirty="0"/>
              <a:t>three components involved in authentication</a:t>
            </a:r>
            <a:r>
              <a:rPr lang="en-US" dirty="0"/>
              <a:t>: </a:t>
            </a:r>
          </a:p>
          <a:p>
            <a:r>
              <a:rPr lang="en-US" dirty="0"/>
              <a:t>■ </a:t>
            </a:r>
            <a:r>
              <a:rPr lang="en-US" b="1" dirty="0"/>
              <a:t>User terminal and user (UT/U</a:t>
            </a:r>
            <a:r>
              <a:rPr lang="en-US" dirty="0"/>
              <a:t>): These attacks </a:t>
            </a:r>
            <a:r>
              <a:rPr lang="en-US" b="1" dirty="0"/>
              <a:t>target the user equipment, including the tokens that may be involved, such as smartcards or other </a:t>
            </a:r>
            <a:r>
              <a:rPr lang="en-US" b="0" dirty="0"/>
              <a:t>password generators, as well as the actions of the user</a:t>
            </a:r>
            <a:r>
              <a:rPr lang="en-US" dirty="0"/>
              <a:t>. </a:t>
            </a:r>
          </a:p>
          <a:p>
            <a:r>
              <a:rPr lang="en-US" dirty="0"/>
              <a:t>■</a:t>
            </a:r>
            <a:r>
              <a:rPr lang="en-US" b="1" dirty="0"/>
              <a:t> Communications channel (CC): </a:t>
            </a:r>
            <a:r>
              <a:rPr lang="en-US" dirty="0"/>
              <a:t>This type of attack focuses on communication links. </a:t>
            </a:r>
          </a:p>
          <a:p>
            <a:r>
              <a:rPr lang="en-US" dirty="0"/>
              <a:t>■ </a:t>
            </a:r>
            <a:r>
              <a:rPr lang="en-US" b="1" dirty="0"/>
              <a:t>Internet banking server (IBS)</a:t>
            </a:r>
            <a:r>
              <a:rPr lang="en-US" dirty="0"/>
              <a:t>: These types of attacks are </a:t>
            </a:r>
            <a:r>
              <a:rPr lang="en-US" b="1" dirty="0"/>
              <a:t>offline attacks against the servers that host the Internet banking application.</a:t>
            </a:r>
          </a:p>
          <a:p>
            <a:endParaRPr lang="en-US" dirty="0"/>
          </a:p>
          <a:p>
            <a:endParaRPr lang="en-US" dirty="0"/>
          </a:p>
          <a:p>
            <a:r>
              <a:rPr lang="en-US" b="0" i="0" dirty="0">
                <a:solidFill>
                  <a:srgbClr val="111111"/>
                </a:solidFill>
                <a:effectLst/>
                <a:latin typeface="-apple-system"/>
              </a:rPr>
              <a:t>A </a:t>
            </a:r>
            <a:r>
              <a:rPr lang="en-US" b="1" i="0" dirty="0">
                <a:solidFill>
                  <a:srgbClr val="111111"/>
                </a:solidFill>
                <a:effectLst/>
                <a:latin typeface="-apple-system"/>
              </a:rPr>
              <a:t>pharming attack </a:t>
            </a:r>
            <a:r>
              <a:rPr lang="en-US" b="0" i="0" dirty="0">
                <a:solidFill>
                  <a:srgbClr val="111111"/>
                </a:solidFill>
                <a:effectLst/>
                <a:latin typeface="-apple-system"/>
              </a:rPr>
              <a:t>is a type of cyberattack that tries to </a:t>
            </a:r>
            <a:r>
              <a:rPr lang="en-US" b="1" i="0" dirty="0">
                <a:solidFill>
                  <a:srgbClr val="111111"/>
                </a:solidFill>
                <a:effectLst/>
                <a:latin typeface="-apple-system"/>
              </a:rPr>
              <a:t>redirect you from a legitimate website to a fake one </a:t>
            </a:r>
            <a:r>
              <a:rPr lang="en-US" b="0" i="0" dirty="0">
                <a:solidFill>
                  <a:srgbClr val="111111"/>
                </a:solidFill>
                <a:effectLst/>
                <a:latin typeface="-apple-system"/>
              </a:rPr>
              <a:t>that looks identical. The </a:t>
            </a:r>
            <a:r>
              <a:rPr lang="en-US" b="1" i="0" dirty="0">
                <a:solidFill>
                  <a:srgbClr val="111111"/>
                </a:solidFill>
                <a:effectLst/>
                <a:latin typeface="-apple-system"/>
              </a:rPr>
              <a:t>fake website can capture your confidential information </a:t>
            </a:r>
            <a:r>
              <a:rPr lang="en-US" b="0" i="0" dirty="0">
                <a:solidFill>
                  <a:srgbClr val="111111"/>
                </a:solidFill>
                <a:effectLst/>
                <a:latin typeface="-apple-system"/>
              </a:rPr>
              <a:t>or install malware on your computer. Pharming can be done by changing the host’s file on your computer or by exploiting a vulnerability in the DNS server software. DNS servers are computers that resolve Internet names into their real IP addresses. </a:t>
            </a:r>
            <a:r>
              <a:rPr lang="en-US" b="1" i="0" dirty="0">
                <a:effectLst/>
                <a:latin typeface="-apple-system"/>
                <a:hlinkClick r:id="rId3"/>
              </a:rPr>
              <a:t>Pharming is a combination of “phishing” and “farming</a:t>
            </a:r>
            <a:endParaRPr lang="en-US" b="1" i="0" dirty="0">
              <a:effectLst/>
              <a:latin typeface="-apple-system"/>
            </a:endParaRPr>
          </a:p>
          <a:p>
            <a:endParaRPr lang="en-US" b="1" i="0" dirty="0">
              <a:effectLst/>
              <a:latin typeface="-apple-system"/>
            </a:endParaRPr>
          </a:p>
          <a:p>
            <a:pPr algn="l"/>
            <a:r>
              <a:rPr lang="en-US" b="1" i="0" dirty="0">
                <a:solidFill>
                  <a:srgbClr val="111111"/>
                </a:solidFill>
                <a:effectLst/>
                <a:latin typeface="-apple-system"/>
              </a:rPr>
              <a:t>pre-defined session IDs : </a:t>
            </a:r>
          </a:p>
          <a:p>
            <a:pPr algn="l"/>
            <a:r>
              <a:rPr lang="en-US" b="0" i="0" dirty="0">
                <a:solidFill>
                  <a:srgbClr val="111111"/>
                </a:solidFill>
                <a:effectLst/>
                <a:latin typeface="-apple-system"/>
              </a:rPr>
              <a:t>example, the attacker might send an email to the victim with a link like this:</a:t>
            </a:r>
          </a:p>
          <a:p>
            <a:pPr algn="l"/>
            <a:r>
              <a:rPr lang="en-US" b="0" i="0" u="none" strike="noStrike" dirty="0">
                <a:solidFill>
                  <a:srgbClr val="111111"/>
                </a:solidFill>
                <a:effectLst/>
                <a:latin typeface="inherit"/>
                <a:hlinkClick r:id="rId4"/>
              </a:rPr>
              <a:t>https://example.com/login.php?sessionID=123456</a:t>
            </a:r>
            <a:endParaRPr lang="en-US" b="0" i="0" dirty="0">
              <a:solidFill>
                <a:srgbClr val="111111"/>
              </a:solidFill>
              <a:effectLst/>
              <a:latin typeface="-apple-system"/>
            </a:endParaRPr>
          </a:p>
          <a:p>
            <a:pPr algn="l"/>
            <a:r>
              <a:rPr lang="en-US" b="0" i="0" dirty="0">
                <a:solidFill>
                  <a:srgbClr val="111111"/>
                </a:solidFill>
                <a:effectLst/>
                <a:latin typeface="-apple-system"/>
              </a:rPr>
              <a:t>If the victim clicks on the link, they will be taken to the login page of example.com, but with the session ID set to 123456. When the victim logs in, the server will associate their account with that session ID. </a:t>
            </a:r>
            <a:r>
              <a:rPr lang="en-US" b="0" i="0" dirty="0">
                <a:solidFill>
                  <a:srgbClr val="111111"/>
                </a:solidFill>
                <a:effectLst/>
                <a:latin typeface="-apple-system"/>
                <a:hlinkClick r:id="rId4"/>
              </a:rPr>
              <a:t>The attacker can then use the same link to access the victim’s account without needing their username or password</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l"/>
            <a:endParaRPr lang="en-US" b="1" i="0" dirty="0">
              <a:solidFill>
                <a:srgbClr val="111111"/>
              </a:solidFill>
              <a:effectLst/>
              <a:latin typeface="-apple-system"/>
            </a:endParaRPr>
          </a:p>
          <a:p>
            <a:pPr algn="l"/>
            <a:r>
              <a:rPr lang="en-US" b="0" i="0" dirty="0">
                <a:solidFill>
                  <a:srgbClr val="111111"/>
                </a:solidFill>
                <a:effectLst/>
                <a:latin typeface="-apple-system"/>
              </a:rPr>
              <a:t>Another way to perform </a:t>
            </a:r>
            <a:r>
              <a:rPr lang="en-US" b="1" i="0" dirty="0">
                <a:solidFill>
                  <a:srgbClr val="111111"/>
                </a:solidFill>
                <a:effectLst/>
                <a:latin typeface="-apple-system"/>
              </a:rPr>
              <a:t>pre-defined session IDs </a:t>
            </a:r>
            <a:r>
              <a:rPr lang="en-US" b="0" i="0" dirty="0">
                <a:solidFill>
                  <a:srgbClr val="111111"/>
                </a:solidFill>
                <a:effectLst/>
                <a:latin typeface="-apple-system"/>
              </a:rPr>
              <a:t>or session hijacking is to exploit a vulnerability in the server-side application that allows the attacker to set the session ID for any user. For example, the attacker might send a request to the server with a header like this:</a:t>
            </a:r>
          </a:p>
          <a:p>
            <a:pPr algn="l"/>
            <a:r>
              <a:rPr lang="en-US" b="0" i="0" dirty="0">
                <a:solidFill>
                  <a:srgbClr val="111111"/>
                </a:solidFill>
                <a:effectLst/>
                <a:latin typeface="-apple-system"/>
              </a:rPr>
              <a:t>Cookie: </a:t>
            </a:r>
            <a:r>
              <a:rPr lang="en-US" b="0" i="0" dirty="0" err="1">
                <a:solidFill>
                  <a:srgbClr val="111111"/>
                </a:solidFill>
                <a:effectLst/>
                <a:latin typeface="-apple-system"/>
              </a:rPr>
              <a:t>sessionID</a:t>
            </a:r>
            <a:r>
              <a:rPr lang="en-US" b="0" i="0" dirty="0">
                <a:solidFill>
                  <a:srgbClr val="111111"/>
                </a:solidFill>
                <a:effectLst/>
                <a:latin typeface="-apple-system"/>
              </a:rPr>
              <a:t>=123456</a:t>
            </a:r>
          </a:p>
          <a:p>
            <a:pPr algn="l"/>
            <a:r>
              <a:rPr lang="en-US" b="0" i="0" dirty="0">
                <a:solidFill>
                  <a:srgbClr val="111111"/>
                </a:solidFill>
                <a:effectLst/>
                <a:latin typeface="-apple-system"/>
              </a:rPr>
              <a:t>This will tell the server to use 123456 as the session ID for that request. </a:t>
            </a:r>
            <a:r>
              <a:rPr lang="en-US" b="0" i="0" dirty="0">
                <a:solidFill>
                  <a:srgbClr val="111111"/>
                </a:solidFill>
                <a:effectLst/>
                <a:latin typeface="-apple-system"/>
                <a:hlinkClick r:id="rId4"/>
              </a:rPr>
              <a:t>If the attacker can trick the victim into sending such a request, they can fixate their session ID and then hijack their session</a:t>
            </a:r>
            <a:r>
              <a:rPr lang="en-US" b="0" i="0" baseline="30000" dirty="0">
                <a:solidFill>
                  <a:srgbClr val="111111"/>
                </a:solidFill>
                <a:effectLst/>
                <a:latin typeface="-apple-system"/>
                <a:hlinkClick r:id="rId4"/>
              </a:rPr>
              <a:t>1</a:t>
            </a:r>
            <a:r>
              <a:rPr lang="en-US" b="0" i="0" dirty="0">
                <a:solidFill>
                  <a:srgbClr val="111111"/>
                </a:solidFill>
                <a:effectLst/>
                <a:latin typeface="-apple-system"/>
              </a:rPr>
              <a:t>.</a:t>
            </a:r>
          </a:p>
          <a:p>
            <a:pPr algn="l"/>
            <a:r>
              <a:rPr lang="en-US" b="0" i="0" dirty="0">
                <a:solidFill>
                  <a:srgbClr val="111111"/>
                </a:solidFill>
                <a:effectLst/>
                <a:latin typeface="-apple-system"/>
              </a:rPr>
              <a:t>Pre-defined session IDs or session hijacking can be prevented by using secure methods of generating and managing session IDs. Some of these methods are:</a:t>
            </a:r>
          </a:p>
          <a:p>
            <a:pPr algn="l">
              <a:buFont typeface="Arial" panose="020B0604020202020204" pitchFamily="34" charset="0"/>
              <a:buChar char="•"/>
            </a:pPr>
            <a:r>
              <a:rPr lang="en-US" b="0" i="0" dirty="0">
                <a:solidFill>
                  <a:srgbClr val="111111"/>
                </a:solidFill>
                <a:effectLst/>
                <a:latin typeface="-apple-system"/>
              </a:rPr>
              <a:t>Use random and unpredictable session IDs that are hard to guess or brute-force.</a:t>
            </a:r>
          </a:p>
          <a:p>
            <a:pPr algn="l">
              <a:buFont typeface="Arial" panose="020B0604020202020204" pitchFamily="34" charset="0"/>
              <a:buChar char="•"/>
            </a:pPr>
            <a:r>
              <a:rPr lang="en-US" b="0" i="0" dirty="0">
                <a:solidFill>
                  <a:srgbClr val="111111"/>
                </a:solidFill>
                <a:effectLst/>
                <a:latin typeface="-apple-system"/>
              </a:rPr>
              <a:t>Use HTTPS protocol to encrypt the communication between the client and the server, and prevent attackers from intercepting or modifying traffic.</a:t>
            </a:r>
          </a:p>
          <a:p>
            <a:pPr algn="l">
              <a:buFont typeface="Arial" panose="020B0604020202020204" pitchFamily="34" charset="0"/>
              <a:buChar char="•"/>
            </a:pPr>
            <a:r>
              <a:rPr lang="en-US" b="0" i="0" dirty="0">
                <a:solidFill>
                  <a:srgbClr val="111111"/>
                </a:solidFill>
                <a:effectLst/>
                <a:latin typeface="-apple-system"/>
              </a:rPr>
              <a:t>Use secure cookies that are marked with flags such as </a:t>
            </a:r>
            <a:r>
              <a:rPr lang="en-US" b="0" i="0" dirty="0" err="1">
                <a:solidFill>
                  <a:srgbClr val="111111"/>
                </a:solidFill>
                <a:effectLst/>
                <a:latin typeface="-apple-system"/>
              </a:rPr>
              <a:t>HttpOnly</a:t>
            </a:r>
            <a:r>
              <a:rPr lang="en-US" b="0" i="0" dirty="0">
                <a:solidFill>
                  <a:srgbClr val="111111"/>
                </a:solidFill>
                <a:effectLst/>
                <a:latin typeface="-apple-system"/>
              </a:rPr>
              <a:t>, Secure, and </a:t>
            </a:r>
            <a:r>
              <a:rPr lang="en-US" b="0" i="0" dirty="0" err="1">
                <a:solidFill>
                  <a:srgbClr val="111111"/>
                </a:solidFill>
                <a:effectLst/>
                <a:latin typeface="-apple-system"/>
              </a:rPr>
              <a:t>SameSite</a:t>
            </a:r>
            <a:r>
              <a:rPr lang="en-US" b="0" i="0" dirty="0">
                <a:solidFill>
                  <a:srgbClr val="111111"/>
                </a:solidFill>
                <a:effectLst/>
                <a:latin typeface="-apple-system"/>
              </a:rPr>
              <a:t>, which prevent cookies from being accessed or sent by unauthorized parties.</a:t>
            </a:r>
          </a:p>
          <a:p>
            <a:pPr algn="l">
              <a:buFont typeface="Arial" panose="020B0604020202020204" pitchFamily="34" charset="0"/>
              <a:buChar char="•"/>
            </a:pPr>
            <a:r>
              <a:rPr lang="en-US" b="0" i="0" dirty="0">
                <a:solidFill>
                  <a:srgbClr val="111111"/>
                </a:solidFill>
                <a:effectLst/>
                <a:latin typeface="-apple-system"/>
              </a:rPr>
              <a:t>Regenerate session IDs after each successful login or logout, and invalidate old session IDs</a:t>
            </a:r>
          </a:p>
          <a:p>
            <a:endParaRPr lang="en-US" b="1" i="0" dirty="0">
              <a:effectLst/>
              <a:latin typeface="-apple-system"/>
            </a:endParaRPr>
          </a:p>
          <a:p>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55</a:t>
            </a:fld>
            <a:endParaRPr lang="en-AU" dirty="0"/>
          </a:p>
        </p:txBody>
      </p:sp>
    </p:spTree>
    <p:extLst>
      <p:ext uri="{BB962C8B-B14F-4D97-AF65-F5344CB8AC3E}">
        <p14:creationId xmlns:p14="http://schemas.microsoft.com/office/powerpoint/2010/main" val="3306410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پایانه کاربر و کاربر (</a:t>
            </a:r>
            <a:r>
              <a:rPr lang="en-US" dirty="0"/>
              <a:t>UT/U): </a:t>
            </a:r>
            <a:r>
              <a:rPr lang="fa-IR" dirty="0"/>
              <a:t>این حملات تجهیزات کاربر مانند کارت‌های هوشمند یا دیگر تولیدکنندگان رمز عبور را هدف قرار می‌دهند.</a:t>
            </a:r>
          </a:p>
          <a:p>
            <a:pPr algn="r" rtl="1"/>
            <a:r>
              <a:rPr lang="fa-IR" dirty="0"/>
              <a:t>کانال ارتباطی (</a:t>
            </a:r>
            <a:r>
              <a:rPr lang="en-US" dirty="0"/>
              <a:t>CC): </a:t>
            </a:r>
            <a:r>
              <a:rPr lang="fa-IR" dirty="0"/>
              <a:t>این نوع حمله بر روی پیوندهای ارتباطی متمرکز است</a:t>
            </a:r>
          </a:p>
          <a:p>
            <a:pPr algn="r" rtl="1"/>
            <a:r>
              <a:rPr lang="fa-IR" dirty="0"/>
              <a:t>سرور بانکداری اینترنتی (</a:t>
            </a:r>
            <a:r>
              <a:rPr lang="en-US" dirty="0"/>
              <a:t>IBS): </a:t>
            </a:r>
            <a:r>
              <a:rPr lang="fa-IR" dirty="0"/>
              <a:t>این نوع حملات حملات آفلاینی علیه سرورهایی هستند که برنامه بانکداری اینترنتی را میزبانی می کنند.</a:t>
            </a:r>
          </a:p>
          <a:p>
            <a:pPr algn="r" rtl="1"/>
            <a:r>
              <a:rPr lang="fa-IR" dirty="0"/>
              <a:t>به خطر انداختن اعتبار کاربر: حملات رویه‌ای مانند نظارت بر عملکرد کاربر برای مشاهده پین یا سایر اطلاعات کاربری، یا سرقت نشانه یا یادداشت‌های دست‌نویس کاربر وجود دارد. همچنین ممکن است دشمن با استفاده از انواع ابزارهای حمله توکن، مانند هک کردن کارت هوشمند یا استفاده از رویکرد </a:t>
            </a:r>
            <a:r>
              <a:rPr lang="en-US" dirty="0"/>
              <a:t>brute force </a:t>
            </a:r>
            <a:r>
              <a:rPr lang="fa-IR" dirty="0"/>
              <a:t>برای حدس زدن پین، اطلاعات رمز را به خطر بیاندازد.</a:t>
            </a:r>
          </a:p>
          <a:p>
            <a:pPr algn="r" rtl="1"/>
            <a:r>
              <a:rPr lang="fa-IR" dirty="0"/>
              <a:t>تزریق دستورات: در این نوع حمله، مهاجم قادر است ارتباط بین </a:t>
            </a:r>
            <a:r>
              <a:rPr lang="en-US" dirty="0"/>
              <a:t>UT </a:t>
            </a:r>
            <a:r>
              <a:rPr lang="fa-IR" dirty="0"/>
              <a:t>و </a:t>
            </a:r>
            <a:r>
              <a:rPr lang="en-US" dirty="0"/>
              <a:t>IBS </a:t>
            </a:r>
            <a:r>
              <a:rPr lang="fa-IR" dirty="0"/>
              <a:t>را رهگیری کند.</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56</a:t>
            </a:fld>
            <a:endParaRPr lang="en-AU" dirty="0"/>
          </a:p>
        </p:txBody>
      </p:sp>
    </p:spTree>
    <p:extLst>
      <p:ext uri="{BB962C8B-B14F-4D97-AF65-F5344CB8AC3E}">
        <p14:creationId xmlns:p14="http://schemas.microsoft.com/office/powerpoint/2010/main" val="2800465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 ■ استفاده از جلسه احراز هویت شناخته شده: این نوع حمله کاربر را متقاعد یا مجبور می کند تا با یک شناسه جلسه از پیش تعیین شده به </a:t>
            </a:r>
            <a:r>
              <a:rPr lang="en-US" dirty="0"/>
              <a:t>IBS </a:t>
            </a:r>
            <a:r>
              <a:rPr lang="fa-IR" dirty="0"/>
              <a:t>متصل شود. هنگامی که کاربر به سرور احراز هویت می شود، مهاجم ممکن است از شناسه جلسه شناخته شده برای ارسال بسته ها به </a:t>
            </a:r>
            <a:r>
              <a:rPr lang="en-US" dirty="0"/>
              <a:t>IBS </a:t>
            </a:r>
            <a:r>
              <a:rPr lang="fa-IR" dirty="0"/>
              <a:t>استفاده کند و هویت کاربر را جعل کند.</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57</a:t>
            </a:fld>
            <a:endParaRPr lang="en-AU" dirty="0"/>
          </a:p>
        </p:txBody>
      </p:sp>
    </p:spTree>
    <p:extLst>
      <p:ext uri="{BB962C8B-B14F-4D97-AF65-F5344CB8AC3E}">
        <p14:creationId xmlns:p14="http://schemas.microsoft.com/office/powerpoint/2010/main" val="32490989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p>
            <a:fld id="{D7A896FB-C67D-694F-AB19-4BF09E693C14}" type="slidenum">
              <a:rPr lang="en-AU">
                <a:latin typeface="Arial" pitchFamily="-1" charset="0"/>
              </a:rPr>
              <a:pPr/>
              <a:t>58</a:t>
            </a:fld>
            <a:endParaRPr lang="en-AU" dirty="0">
              <a:latin typeface="Arial" pitchFamily="-1"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algn="r" rtl="1"/>
            <a:r>
              <a:rPr lang="fa-IR" sz="1200" kern="1200" baseline="0" dirty="0">
                <a:solidFill>
                  <a:schemeClr val="tx1"/>
                </a:solidFill>
                <a:latin typeface="Arial" charset="0"/>
                <a:ea typeface="ＭＳ Ｐゴシック" charset="-128"/>
                <a:cs typeface="ＭＳ Ｐゴシック" charset="-128"/>
              </a:rPr>
              <a:t>مدلی برای بسیاری از مواردی که در مورد آن بحث خواهیم کرد، قرار است یک پیام از یک طرف به طرف دیگر از طریق برخی منتقل شود</a:t>
            </a:r>
          </a:p>
          <a:p>
            <a:pPr algn="r" rtl="1"/>
            <a:r>
              <a:rPr lang="fa-IR" sz="1200" b="1" kern="1200" baseline="0" dirty="0">
                <a:solidFill>
                  <a:schemeClr val="tx1"/>
                </a:solidFill>
                <a:latin typeface="Arial" charset="0"/>
                <a:ea typeface="ＭＳ Ｐゴシック" charset="-128"/>
                <a:cs typeface="ＭＳ Ｐゴシック" charset="-128"/>
              </a:rPr>
              <a:t>یک کانال اطلاعات منطقی با تعریف مسیری از طریق اینترنت از مبدا تا مقصد ایجاد می شود</a:t>
            </a:r>
          </a:p>
          <a:p>
            <a:pPr algn="r" rtl="1"/>
            <a:r>
              <a:rPr lang="fa-IR" sz="1200" kern="1200" baseline="0" dirty="0">
                <a:solidFill>
                  <a:schemeClr val="tx1"/>
                </a:solidFill>
                <a:latin typeface="Arial" charset="0"/>
                <a:ea typeface="ＭＳ Ｐゴシック" charset="-128"/>
                <a:cs typeface="ＭＳ Ｐゴシック" charset="-128"/>
              </a:rPr>
              <a:t>و با استفاده مشترک از پروتکل های ارتباطی (به عنوان مثال، </a:t>
            </a:r>
            <a:r>
              <a:rPr lang="en-US" sz="1200" kern="1200" baseline="0" dirty="0">
                <a:solidFill>
                  <a:schemeClr val="tx1"/>
                </a:solidFill>
                <a:latin typeface="Arial" charset="0"/>
                <a:ea typeface="ＭＳ Ｐゴシック" charset="-128"/>
                <a:cs typeface="ＭＳ Ｐゴシック" charset="-128"/>
              </a:rPr>
              <a:t>TCP/IP) </a:t>
            </a:r>
            <a:r>
              <a:rPr lang="fa-IR" sz="1200" kern="1200" baseline="0" dirty="0">
                <a:solidFill>
                  <a:schemeClr val="tx1"/>
                </a:solidFill>
                <a:latin typeface="Arial" charset="0"/>
                <a:ea typeface="ＭＳ Ｐゴシック" charset="-128"/>
                <a:cs typeface="ＭＳ Ｐゴシック" charset="-128"/>
              </a:rPr>
              <a:t>توسط دو مدیر.</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جنبه‌های امنیتی زمانی وارد عمل می‌شوند که محافظت از انتقال اطلاعات در برابر حریفی که ممکن است محرمانه بودن را تهدید کند، ضروری یا مطلوب باشد.</a:t>
            </a:r>
          </a:p>
          <a:p>
            <a:pPr algn="r" rtl="1"/>
            <a:r>
              <a:rPr lang="fa-IR" sz="1200" kern="1200" baseline="0" dirty="0">
                <a:solidFill>
                  <a:schemeClr val="tx1"/>
                </a:solidFill>
                <a:latin typeface="Arial" charset="0"/>
                <a:ea typeface="ＭＳ Ｐゴシック" charset="-128"/>
                <a:cs typeface="ＭＳ Ｐゴシック" charset="-128"/>
              </a:rPr>
              <a:t>اصالت و غیره تمامی تکنیک های تامین امنیت دو جزء دارند: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1. تحول مرتبط با امنیت در اطلاعاتی که باید ارسال شود. به عنوان مثال می توان به رمزگذاری پیام اشاره کرد که پیام را به گونه ای درهم می کند که توسط حریف قابل خواندن نباشد و افزودن کدی بر اساس محتوای پیام که می تواند برای تأیید هویت فرستنده استفاده شود.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2. برخی از اطلاعات محرمانه به اشتراک گذاشته شده توسط دو مدیر و امید است که برای حریف ناشناخته باشد. یک مثال، یک کلید رمزگذاری است که همراه با تبدیل برای درهم کردن پیام قبل از ارسال و باز کردن آن در هنگام دریافت استفاده می شود.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ممکن است برای دستیابی به انتقال ایمن به یک شخص ثالث قابل اعتماد نیاز باشد. برای مثال، شخص ثالثی ممکن است مسئول توزیع اطلاعات محرمانه به دو مدیر اصلی باشد و در عین حال از هر مخالفی محافظت کند. یا ممکن است شخص ثالثی برای داوری اختلافات بین دو رئیس در مورد اصالت مورد نیاز باشد</a:t>
            </a:r>
          </a:p>
          <a:p>
            <a:pPr algn="r" rtl="1"/>
            <a:r>
              <a:rPr lang="fa-IR" sz="1200" kern="1200" baseline="0" dirty="0">
                <a:solidFill>
                  <a:schemeClr val="tx1"/>
                </a:solidFill>
                <a:latin typeface="Arial" charset="0"/>
                <a:ea typeface="ＭＳ Ｐゴシック" charset="-128"/>
                <a:cs typeface="ＭＳ Ｐゴシック" charset="-128"/>
              </a:rPr>
              <a:t>از یک انتقال پیام</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 A model for much of what we will be discussing is captured, in very general terms, in Figure 1.2. A message is to be transferred from one party to another across some</a:t>
            </a:r>
          </a:p>
          <a:p>
            <a:r>
              <a:rPr lang="en-US" sz="1200" kern="1200" baseline="0" dirty="0">
                <a:solidFill>
                  <a:schemeClr val="tx1"/>
                </a:solidFill>
                <a:latin typeface="Arial" charset="0"/>
                <a:ea typeface="ＭＳ Ｐゴシック" charset="-128"/>
                <a:cs typeface="ＭＳ Ｐゴシック" charset="-128"/>
              </a:rPr>
              <a:t>sort of Internet service. The two parties, who are the principals  in this </a:t>
            </a:r>
            <a:r>
              <a:rPr lang="en-US" sz="1200" kern="1200" baseline="0" dirty="0" err="1">
                <a:solidFill>
                  <a:schemeClr val="tx1"/>
                </a:solidFill>
                <a:latin typeface="Arial" charset="0"/>
                <a:ea typeface="ＭＳ Ｐゴシック" charset="-128"/>
                <a:cs typeface="ＭＳ Ｐゴシック" charset="-128"/>
              </a:rPr>
              <a:t>transaction,must</a:t>
            </a:r>
            <a:r>
              <a:rPr lang="en-US" sz="1200" kern="1200" baseline="0" dirty="0">
                <a:solidFill>
                  <a:schemeClr val="tx1"/>
                </a:solidFill>
                <a:latin typeface="Arial" charset="0"/>
                <a:ea typeface="ＭＳ Ｐゴシック" charset="-128"/>
                <a:cs typeface="ＭＳ Ｐゴシック" charset="-128"/>
              </a:rPr>
              <a:t> cooperate for the exchange to take place. A logical information channel is  established by defining a route through the Internet from source to </a:t>
            </a:r>
            <a:r>
              <a:rPr lang="en-US" sz="1200" kern="1200" baseline="0" dirty="0" err="1">
                <a:solidFill>
                  <a:schemeClr val="tx1"/>
                </a:solidFill>
                <a:latin typeface="Arial" charset="0"/>
                <a:ea typeface="ＭＳ Ｐゴシック" charset="-128"/>
                <a:cs typeface="ＭＳ Ｐゴシック" charset="-128"/>
              </a:rPr>
              <a:t>destinationand</a:t>
            </a:r>
            <a:r>
              <a:rPr lang="en-US" sz="1200" kern="1200" baseline="0" dirty="0">
                <a:solidFill>
                  <a:schemeClr val="tx1"/>
                </a:solidFill>
                <a:latin typeface="Arial" charset="0"/>
                <a:ea typeface="ＭＳ Ｐゴシック" charset="-128"/>
                <a:cs typeface="ＭＳ Ｐゴシック" charset="-128"/>
              </a:rPr>
              <a:t> by the </a:t>
            </a:r>
            <a:r>
              <a:rPr lang="en-US" sz="1200" kern="1200" baseline="0" dirty="0" err="1">
                <a:solidFill>
                  <a:schemeClr val="tx1"/>
                </a:solidFill>
                <a:latin typeface="Arial" charset="0"/>
                <a:ea typeface="ＭＳ Ｐゴシック" charset="-128"/>
                <a:cs typeface="ＭＳ Ｐゴシック" charset="-128"/>
              </a:rPr>
              <a:t>coope</a:t>
            </a:r>
            <a:r>
              <a:rPr lang="fa-IR" sz="1200" kern="1200" baseline="0" dirty="0">
                <a:solidFill>
                  <a:schemeClr val="tx1"/>
                </a:solidFill>
                <a:latin typeface="Arial" charset="0"/>
                <a:ea typeface="ＭＳ Ｐゴシック" charset="-128"/>
                <a:cs typeface="ＭＳ Ｐゴシック" charset="-128"/>
              </a:rPr>
              <a:t> </a:t>
            </a:r>
            <a:r>
              <a:rPr lang="en-US" sz="1200" kern="1200" baseline="0" dirty="0" err="1">
                <a:solidFill>
                  <a:schemeClr val="tx1"/>
                </a:solidFill>
                <a:latin typeface="Arial" charset="0"/>
                <a:ea typeface="ＭＳ Ｐゴシック" charset="-128"/>
                <a:cs typeface="ＭＳ Ｐゴシック" charset="-128"/>
              </a:rPr>
              <a:t>rative</a:t>
            </a:r>
            <a:r>
              <a:rPr lang="en-US" sz="1200" kern="1200" baseline="0" dirty="0">
                <a:solidFill>
                  <a:schemeClr val="tx1"/>
                </a:solidFill>
                <a:latin typeface="Arial" charset="0"/>
                <a:ea typeface="ＭＳ Ｐゴシック" charset="-128"/>
                <a:cs typeface="ＭＳ Ｐゴシック" charset="-128"/>
              </a:rPr>
              <a:t> use of communication protocols (e.g., TCP/IP) by the two principals.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Security aspects come into play when it is necessary or desirable to protect the information transmission from an opponent who may present a threat to confidentiality,</a:t>
            </a:r>
          </a:p>
          <a:p>
            <a:r>
              <a:rPr lang="en-US" sz="1200" kern="1200" baseline="0" dirty="0">
                <a:solidFill>
                  <a:schemeClr val="tx1"/>
                </a:solidFill>
                <a:latin typeface="Arial" charset="0"/>
                <a:ea typeface="ＭＳ Ｐゴシック" charset="-128"/>
                <a:cs typeface="ＭＳ Ｐゴシック" charset="-128"/>
              </a:rPr>
              <a:t>authenticity, and so on. All of the techniques for providing security have two components: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A security-related transformation on the information to be sent. Examples</a:t>
            </a:r>
          </a:p>
          <a:p>
            <a:r>
              <a:rPr lang="en-US" sz="1200" kern="1200" baseline="0" dirty="0">
                <a:solidFill>
                  <a:schemeClr val="tx1"/>
                </a:solidFill>
                <a:latin typeface="Arial" charset="0"/>
                <a:ea typeface="ＭＳ Ｐゴシック" charset="-128"/>
                <a:cs typeface="ＭＳ Ｐゴシック" charset="-128"/>
              </a:rPr>
              <a:t>include the encryption of the message, which scrambles the message so that it</a:t>
            </a:r>
          </a:p>
          <a:p>
            <a:r>
              <a:rPr lang="en-US" sz="1200" kern="1200" baseline="0" dirty="0">
                <a:solidFill>
                  <a:schemeClr val="tx1"/>
                </a:solidFill>
                <a:latin typeface="Arial" charset="0"/>
                <a:ea typeface="ＭＳ Ｐゴシック" charset="-128"/>
                <a:cs typeface="ＭＳ Ｐゴシック" charset="-128"/>
              </a:rPr>
              <a:t> is unreadable by the opponent, and the addition of a code based on the contents</a:t>
            </a:r>
          </a:p>
          <a:p>
            <a:r>
              <a:rPr lang="en-US" sz="1200" kern="1200" baseline="0" dirty="0">
                <a:solidFill>
                  <a:schemeClr val="tx1"/>
                </a:solidFill>
                <a:latin typeface="Arial" charset="0"/>
                <a:ea typeface="ＭＳ Ｐゴシック" charset="-128"/>
                <a:cs typeface="ＭＳ Ｐゴシック" charset="-128"/>
              </a:rPr>
              <a:t>of the message, which can be used to verify the identity of the sender.</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Some secret information shared by the two principals and, it is hoped,</a:t>
            </a:r>
          </a:p>
          <a:p>
            <a:r>
              <a:rPr lang="en-US" sz="1200" kern="1200" baseline="0" dirty="0">
                <a:solidFill>
                  <a:schemeClr val="tx1"/>
                </a:solidFill>
                <a:latin typeface="Arial" charset="0"/>
                <a:ea typeface="ＭＳ Ｐゴシック" charset="-128"/>
                <a:cs typeface="ＭＳ Ｐゴシック" charset="-128"/>
              </a:rPr>
              <a:t>unknown to the opponent. An example is an encryption key used in conjunction</a:t>
            </a:r>
          </a:p>
          <a:p>
            <a:r>
              <a:rPr lang="en-US" sz="1200" kern="1200" baseline="0" dirty="0">
                <a:solidFill>
                  <a:schemeClr val="tx1"/>
                </a:solidFill>
                <a:latin typeface="Arial" charset="0"/>
                <a:ea typeface="ＭＳ Ｐゴシック" charset="-128"/>
                <a:cs typeface="ＭＳ Ｐゴシック" charset="-128"/>
              </a:rPr>
              <a:t>with the transformation to scramble the message before transmission and</a:t>
            </a:r>
          </a:p>
          <a:p>
            <a:r>
              <a:rPr lang="en-US" sz="1200" kern="1200" baseline="0" dirty="0">
                <a:solidFill>
                  <a:schemeClr val="tx1"/>
                </a:solidFill>
                <a:latin typeface="Arial" charset="0"/>
                <a:ea typeface="ＭＳ Ｐゴシック" charset="-128"/>
                <a:cs typeface="ＭＳ Ｐゴシック" charset="-128"/>
              </a:rPr>
              <a:t>unscramble it on reception.</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 trusted third party may be needed to achieve secure transmission. For</a:t>
            </a:r>
          </a:p>
          <a:p>
            <a:r>
              <a:rPr lang="en-US" sz="1200" kern="1200" baseline="0" dirty="0">
                <a:solidFill>
                  <a:schemeClr val="tx1"/>
                </a:solidFill>
                <a:latin typeface="Arial" charset="0"/>
                <a:ea typeface="ＭＳ Ｐゴシック" charset="-128"/>
                <a:cs typeface="ＭＳ Ｐゴシック" charset="-128"/>
              </a:rPr>
              <a:t>example, a third party may be responsible for distributing the secret information</a:t>
            </a:r>
          </a:p>
          <a:p>
            <a:r>
              <a:rPr lang="en-US" sz="1200" kern="1200" baseline="0" dirty="0">
                <a:solidFill>
                  <a:schemeClr val="tx1"/>
                </a:solidFill>
                <a:latin typeface="Arial" charset="0"/>
                <a:ea typeface="ＭＳ Ｐゴシック" charset="-128"/>
                <a:cs typeface="ＭＳ Ｐゴシック" charset="-128"/>
              </a:rPr>
              <a:t>to the two principals while keeping it from any opponent. Or a third party may be</a:t>
            </a:r>
          </a:p>
          <a:p>
            <a:r>
              <a:rPr lang="en-US" sz="1200" kern="1200" baseline="0" dirty="0">
                <a:solidFill>
                  <a:schemeClr val="tx1"/>
                </a:solidFill>
                <a:latin typeface="Arial" charset="0"/>
                <a:ea typeface="ＭＳ Ｐゴシック" charset="-128"/>
                <a:cs typeface="ＭＳ Ｐゴシック" charset="-128"/>
              </a:rPr>
              <a:t>needed to arbitrate disputes between the two principals concerning the authenticity</a:t>
            </a:r>
          </a:p>
          <a:p>
            <a:r>
              <a:rPr lang="en-US" sz="1200" kern="1200" baseline="0" dirty="0">
                <a:solidFill>
                  <a:schemeClr val="tx1"/>
                </a:solidFill>
                <a:latin typeface="Arial" charset="0"/>
                <a:ea typeface="ＭＳ Ｐゴシック" charset="-128"/>
                <a:cs typeface="ＭＳ Ｐゴシック" charset="-128"/>
              </a:rPr>
              <a:t>of a message transmission.</a:t>
            </a:r>
          </a:p>
          <a:p>
            <a:endParaRPr lang="en-US" sz="1200" kern="1200" baseline="0" dirty="0">
              <a:solidFill>
                <a:schemeClr val="tx1"/>
              </a:solidFill>
              <a:latin typeface="Arial" charset="0"/>
              <a:ea typeface="ＭＳ Ｐゴシック" charset="-128"/>
              <a:cs typeface="ＭＳ Ｐゴシック"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Arial" charset="0"/>
                <a:ea typeface="ＭＳ Ｐゴシック" charset="-128"/>
                <a:cs typeface="ＭＳ Ｐゴシック" charset="-128"/>
              </a:rPr>
              <a:t> Parts One and Two of this book concentrate on the types of security mechanisms</a:t>
            </a:r>
          </a:p>
          <a:p>
            <a:r>
              <a:rPr lang="en-US" sz="1200" kern="1200" baseline="0" dirty="0">
                <a:solidFill>
                  <a:schemeClr val="tx1"/>
                </a:solidFill>
                <a:latin typeface="Arial" charset="0"/>
                <a:ea typeface="ＭＳ Ｐゴシック" charset="-128"/>
                <a:cs typeface="ＭＳ Ｐゴシック" charset="-128"/>
              </a:rPr>
              <a:t>and services that fit into the model shown in Figure 1.2. However, there are</a:t>
            </a:r>
          </a:p>
          <a:p>
            <a:r>
              <a:rPr lang="en-US" sz="1200" kern="1200" baseline="0" dirty="0">
                <a:solidFill>
                  <a:schemeClr val="tx1"/>
                </a:solidFill>
                <a:latin typeface="Arial" charset="0"/>
                <a:ea typeface="ＭＳ Ｐゴシック" charset="-128"/>
                <a:cs typeface="ＭＳ Ｐゴシック" charset="-128"/>
              </a:rPr>
              <a:t> other security-related situations of interest that do not neatly fit this model but are</a:t>
            </a:r>
          </a:p>
          <a:p>
            <a:r>
              <a:rPr lang="en-US" sz="1200" kern="1200" baseline="0" dirty="0">
                <a:solidFill>
                  <a:schemeClr val="tx1"/>
                </a:solidFill>
                <a:latin typeface="Arial" charset="0"/>
                <a:ea typeface="ＭＳ Ｐゴシック" charset="-128"/>
                <a:cs typeface="ＭＳ Ｐゴシック" charset="-128"/>
              </a:rPr>
              <a:t>considered in this book.</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59</a:t>
            </a:fld>
            <a:endParaRPr lang="en-AU" dirty="0"/>
          </a:p>
        </p:txBody>
      </p:sp>
    </p:spTree>
    <p:extLst>
      <p:ext uri="{BB962C8B-B14F-4D97-AF65-F5344CB8AC3E}">
        <p14:creationId xmlns:p14="http://schemas.microsoft.com/office/powerpoint/2010/main" val="170152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a:solidFill>
                  <a:schemeClr val="tx1"/>
                </a:solidFill>
                <a:latin typeface="Arial" charset="0"/>
                <a:ea typeface="ＭＳ Ｐゴシック" charset="-128"/>
                <a:cs typeface="ＭＳ Ｐゴシック" charset="-128"/>
              </a:rPr>
              <a:t>The requirements of information security  within an organization have undergone two major changes in the last several decades. Before the widespread use of data processing</a:t>
            </a:r>
          </a:p>
          <a:p>
            <a:r>
              <a:rPr lang="en-US" sz="1200" kern="1200" baseline="0" dirty="0">
                <a:solidFill>
                  <a:schemeClr val="tx1"/>
                </a:solidFill>
                <a:latin typeface="Arial" charset="0"/>
                <a:ea typeface="ＭＳ Ｐゴシック" charset="-128"/>
                <a:cs typeface="ＭＳ Ｐゴシック" charset="-128"/>
              </a:rPr>
              <a:t>equipment, the security of information felt to be valuable to an organization was provided primarily by physical and administrative means. An example of the former</a:t>
            </a:r>
          </a:p>
          <a:p>
            <a:r>
              <a:rPr lang="en-US" sz="1200" kern="1200" baseline="0" dirty="0">
                <a:solidFill>
                  <a:schemeClr val="tx1"/>
                </a:solidFill>
                <a:latin typeface="Arial" charset="0"/>
                <a:ea typeface="ＭＳ Ｐゴシック" charset="-128"/>
                <a:cs typeface="ＭＳ Ｐゴシック" charset="-128"/>
              </a:rPr>
              <a:t>is the use of rugged filing cabinets with a combination lock for storing sensitive documents. An example of the latter is personnel screening procedures used during the</a:t>
            </a:r>
          </a:p>
          <a:p>
            <a:r>
              <a:rPr lang="en-US" sz="1200" kern="1200" baseline="0" dirty="0">
                <a:solidFill>
                  <a:schemeClr val="tx1"/>
                </a:solidFill>
                <a:latin typeface="Arial" charset="0"/>
                <a:ea typeface="ＭＳ Ｐゴシック" charset="-128"/>
                <a:cs typeface="ＭＳ Ｐゴシック" charset="-128"/>
              </a:rPr>
              <a:t>hiring process.</a:t>
            </a:r>
          </a:p>
          <a:p>
            <a:r>
              <a:rPr lang="en-US" sz="1200" kern="1200" baseline="0" dirty="0">
                <a:solidFill>
                  <a:schemeClr val="tx1"/>
                </a:solidFill>
                <a:latin typeface="Arial" charset="0"/>
                <a:ea typeface="ＭＳ Ｐゴシック" charset="-128"/>
                <a:cs typeface="ＭＳ Ｐゴシック" charset="-128"/>
              </a:rPr>
              <a:t>With the introduction of the computer, the need for automated tools for protecting files and other information stored on the computer became evident. This is</a:t>
            </a:r>
          </a:p>
          <a:p>
            <a:r>
              <a:rPr lang="en-US" sz="1200" kern="1200" baseline="0" dirty="0">
                <a:solidFill>
                  <a:schemeClr val="tx1"/>
                </a:solidFill>
                <a:latin typeface="Arial" charset="0"/>
                <a:ea typeface="ＭＳ Ｐゴシック" charset="-128"/>
                <a:cs typeface="ＭＳ Ｐゴシック" charset="-128"/>
              </a:rPr>
              <a:t>especially the case for a shared system, such as a time-sharing system, and the need is even more acute for systems that can be accessed over a public telephone network,</a:t>
            </a:r>
          </a:p>
          <a:p>
            <a:r>
              <a:rPr lang="en-US" sz="1200" kern="1200" baseline="0" dirty="0">
                <a:solidFill>
                  <a:schemeClr val="tx1"/>
                </a:solidFill>
                <a:latin typeface="Arial" charset="0"/>
                <a:ea typeface="ＭＳ Ｐゴシック" charset="-128"/>
                <a:cs typeface="ＭＳ Ｐゴシック" charset="-128"/>
              </a:rPr>
              <a:t>data network, or the Internet. The generic name for the collection of tools designed to protect data and to thwart hackers is computer security .</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second major change that affected security is the introduction of distributed systems and the use of networks and communications facilities</a:t>
            </a:r>
          </a:p>
          <a:p>
            <a:r>
              <a:rPr lang="en-US" sz="1200" kern="1200" baseline="0" dirty="0">
                <a:solidFill>
                  <a:schemeClr val="tx1"/>
                </a:solidFill>
                <a:latin typeface="Arial" charset="0"/>
                <a:ea typeface="ＭＳ Ｐゴシック" charset="-128"/>
                <a:cs typeface="ＭＳ Ｐゴシック" charset="-128"/>
              </a:rPr>
              <a:t>for carrying data between terminal user and computer and between computer and computer. Network security measures are needed to protect data during their</a:t>
            </a:r>
          </a:p>
          <a:p>
            <a:r>
              <a:rPr lang="en-US" sz="1200" kern="1200" baseline="0" dirty="0">
                <a:solidFill>
                  <a:schemeClr val="tx1"/>
                </a:solidFill>
                <a:latin typeface="Arial" charset="0"/>
                <a:ea typeface="ＭＳ Ｐゴシック" charset="-128"/>
                <a:cs typeface="ＭＳ Ｐゴシック" charset="-128"/>
              </a:rPr>
              <a:t>transmission. In fact, the term network security  is somewhat misleading, because virtually all business, government, and academic organizations interconnect</a:t>
            </a:r>
          </a:p>
          <a:p>
            <a:r>
              <a:rPr lang="en-US" sz="1200" kern="1200" baseline="0" dirty="0">
                <a:solidFill>
                  <a:schemeClr val="tx1"/>
                </a:solidFill>
                <a:latin typeface="Arial" charset="0"/>
                <a:ea typeface="ＭＳ Ｐゴシック" charset="-128"/>
                <a:cs typeface="ＭＳ Ｐゴシック" charset="-128"/>
              </a:rPr>
              <a:t>their data processing equipment with a collection of interconnected networks.  Such a collection is often referred to as an internet, and the term internet</a:t>
            </a:r>
          </a:p>
          <a:p>
            <a:r>
              <a:rPr lang="en-US" sz="1200" kern="1200" baseline="0" dirty="0">
                <a:solidFill>
                  <a:schemeClr val="tx1"/>
                </a:solidFill>
                <a:latin typeface="Arial" charset="0"/>
                <a:ea typeface="ＭＳ Ｐゴシック" charset="-128"/>
                <a:cs typeface="ＭＳ Ｐゴシック" charset="-128"/>
              </a:rPr>
              <a:t>security  is used.</a:t>
            </a:r>
          </a:p>
          <a:p>
            <a:r>
              <a:rPr lang="en-US" sz="1200" kern="1200" baseline="0" dirty="0">
                <a:solidFill>
                  <a:schemeClr val="tx1"/>
                </a:solidFill>
                <a:latin typeface="Arial" charset="0"/>
                <a:ea typeface="ＭＳ Ｐゴシック" charset="-128"/>
                <a:cs typeface="ＭＳ Ｐゴシック" charset="-128"/>
              </a:rPr>
              <a:t> There are no clear boundaries between these two forms of security. For</a:t>
            </a:r>
          </a:p>
          <a:p>
            <a:r>
              <a:rPr lang="en-US" sz="1200" kern="1200" baseline="0" dirty="0">
                <a:solidFill>
                  <a:schemeClr val="tx1"/>
                </a:solidFill>
                <a:latin typeface="Arial" charset="0"/>
                <a:ea typeface="ＭＳ Ｐゴシック" charset="-128"/>
                <a:cs typeface="ＭＳ Ｐゴシック" charset="-128"/>
              </a:rPr>
              <a:t>example, a computer virus may be introduced into a system physically when it</a:t>
            </a:r>
          </a:p>
          <a:p>
            <a:r>
              <a:rPr lang="en-US" sz="1200" kern="1200" baseline="0" dirty="0">
                <a:solidFill>
                  <a:schemeClr val="tx1"/>
                </a:solidFill>
                <a:latin typeface="Arial" charset="0"/>
                <a:ea typeface="ＭＳ Ｐゴシック" charset="-128"/>
                <a:cs typeface="ＭＳ Ｐゴシック" charset="-128"/>
              </a:rPr>
              <a:t>arrives on a flash drive or an optical disk and is subsequently loaded onto a computer.</a:t>
            </a:r>
          </a:p>
          <a:p>
            <a:r>
              <a:rPr lang="en-US" sz="1200" kern="1200" baseline="0" dirty="0">
                <a:solidFill>
                  <a:schemeClr val="tx1"/>
                </a:solidFill>
                <a:latin typeface="Arial" charset="0"/>
                <a:ea typeface="ＭＳ Ｐゴシック" charset="-128"/>
                <a:cs typeface="ＭＳ Ｐゴシック" charset="-128"/>
              </a:rPr>
              <a:t>Viruses may also arrive over an internet. In either case, once the virus is resident</a:t>
            </a:r>
          </a:p>
          <a:p>
            <a:r>
              <a:rPr lang="en-US" sz="1200" kern="1200" baseline="0" dirty="0">
                <a:solidFill>
                  <a:schemeClr val="tx1"/>
                </a:solidFill>
                <a:latin typeface="Arial" charset="0"/>
                <a:ea typeface="ＭＳ Ｐゴシック" charset="-128"/>
                <a:cs typeface="ＭＳ Ｐゴシック" charset="-128"/>
              </a:rPr>
              <a:t>on a computer system, internal computer security tools are needed to detect</a:t>
            </a:r>
          </a:p>
          <a:p>
            <a:r>
              <a:rPr lang="en-US" sz="1200" kern="1200" baseline="0" dirty="0">
                <a:solidFill>
                  <a:schemeClr val="tx1"/>
                </a:solidFill>
                <a:latin typeface="Arial" charset="0"/>
                <a:ea typeface="ＭＳ Ｐゴシック" charset="-128"/>
                <a:cs typeface="ＭＳ Ｐゴシック" charset="-128"/>
              </a:rPr>
              <a:t>and recover from the virus.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This book focuses on internet security, which consists of measures to deter,</a:t>
            </a:r>
          </a:p>
          <a:p>
            <a:r>
              <a:rPr lang="en-US" sz="1200" kern="1200" baseline="0" dirty="0">
                <a:solidFill>
                  <a:schemeClr val="tx1"/>
                </a:solidFill>
                <a:latin typeface="Arial" charset="0"/>
                <a:ea typeface="ＭＳ Ｐゴシック" charset="-128"/>
                <a:cs typeface="ＭＳ Ｐゴシック" charset="-128"/>
              </a:rPr>
              <a:t>prevent, detect, and correct security violations that involve the transmission of</a:t>
            </a:r>
          </a:p>
          <a:p>
            <a:r>
              <a:rPr lang="en-US" sz="1200" kern="1200" baseline="0" dirty="0">
                <a:solidFill>
                  <a:schemeClr val="tx1"/>
                </a:solidFill>
                <a:latin typeface="Arial" charset="0"/>
                <a:ea typeface="ＭＳ Ｐゴシック" charset="-128"/>
                <a:cs typeface="ＭＳ Ｐゴシック" charset="-128"/>
              </a:rPr>
              <a:t>information.</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6</a:t>
            </a:fld>
            <a:endParaRPr lang="en-AU" dirty="0"/>
          </a:p>
        </p:txBody>
      </p:sp>
    </p:spTree>
    <p:extLst>
      <p:ext uri="{BB962C8B-B14F-4D97-AF65-F5344CB8AC3E}">
        <p14:creationId xmlns:p14="http://schemas.microsoft.com/office/powerpoint/2010/main" val="24161772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kern="1200" baseline="0" dirty="0">
                <a:solidFill>
                  <a:schemeClr val="tx1"/>
                </a:solidFill>
                <a:latin typeface="Arial" charset="0"/>
                <a:ea typeface="ＭＳ Ｐゴシック" charset="-128"/>
                <a:cs typeface="ＭＳ Ｐゴシック" charset="-128"/>
              </a:rPr>
              <a:t>-</a:t>
            </a:r>
            <a:r>
              <a:rPr lang="fa-IR" sz="1200" kern="1200" baseline="0" dirty="0">
                <a:solidFill>
                  <a:schemeClr val="tx1"/>
                </a:solidFill>
                <a:latin typeface="Arial" charset="0"/>
                <a:ea typeface="ＭＳ Ｐゴシック" charset="-128"/>
                <a:cs typeface="ＭＳ Ｐゴシック" charset="-128"/>
              </a:rPr>
              <a:t>هکر می تواند کسی باشد که بدون قصد بد، به سادگی از شکستن و ورود به یک سیستم کامپیوتری رضایت داشته باشد. </a:t>
            </a:r>
            <a:endParaRPr lang="en-US" sz="1200" kern="1200" baseline="0" dirty="0">
              <a:solidFill>
                <a:schemeClr val="tx1"/>
              </a:solidFill>
              <a:latin typeface="Arial" charset="0"/>
              <a:ea typeface="ＭＳ Ｐゴシック" charset="-128"/>
              <a:cs typeface="ＭＳ Ｐゴシック" charset="-128"/>
            </a:endParaRPr>
          </a:p>
          <a:p>
            <a:pPr algn="r" rtl="1"/>
            <a:r>
              <a:rPr lang="en-US" sz="1200" kern="1200" baseline="0" dirty="0">
                <a:solidFill>
                  <a:schemeClr val="tx1"/>
                </a:solidFill>
                <a:latin typeface="Arial" charset="0"/>
                <a:ea typeface="ＭＳ Ｐゴシック" charset="-128"/>
                <a:cs typeface="ＭＳ Ｐゴシック" charset="-128"/>
              </a:rPr>
              <a:t>-</a:t>
            </a:r>
            <a:r>
              <a:rPr lang="fa-IR" sz="1200" kern="1200" baseline="0" dirty="0">
                <a:solidFill>
                  <a:schemeClr val="tx1"/>
                </a:solidFill>
                <a:latin typeface="Arial" charset="0"/>
                <a:ea typeface="ＭＳ Ｐゴシック" charset="-128"/>
                <a:cs typeface="ＭＳ Ｐゴシック" charset="-128"/>
              </a:rPr>
              <a:t>مزاحم می تواند یک کارمند ناراضی باشد که می خواهد خسارت وارد کند یا یک مجرم که به دنبال سوء استفاده از دارایی های رایانه ای برای منافع مالی است (به عنوان مثال، به دست آوردن شماره کارت اعتباری یا انجام غیرقانونی).</a:t>
            </a:r>
          </a:p>
          <a:p>
            <a:pPr algn="r" rtl="1"/>
            <a:r>
              <a:rPr lang="fa-IR" sz="1200" kern="1200" baseline="0" dirty="0">
                <a:solidFill>
                  <a:schemeClr val="tx1"/>
                </a:solidFill>
                <a:latin typeface="Arial" charset="0"/>
                <a:ea typeface="ＭＳ Ｐゴシック" charset="-128"/>
                <a:cs typeface="ＭＳ Ｐゴシック" charset="-128"/>
              </a:rPr>
              <a:t>انتقال پول).</a:t>
            </a:r>
            <a:endParaRPr lang="en-US" sz="1200" kern="1200" baseline="0" dirty="0">
              <a:solidFill>
                <a:schemeClr val="tx1"/>
              </a:solidFill>
              <a:latin typeface="Arial"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60</a:t>
            </a:fld>
            <a:endParaRPr lang="en-AU" dirty="0"/>
          </a:p>
        </p:txBody>
      </p:sp>
    </p:spTree>
    <p:extLst>
      <p:ext uri="{BB962C8B-B14F-4D97-AF65-F5344CB8AC3E}">
        <p14:creationId xmlns:p14="http://schemas.microsoft.com/office/powerpoint/2010/main" val="1419009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lgn="r" rtl="1"/>
            <a:r>
              <a:rPr lang="fa-IR" sz="1200" kern="1200" baseline="0" dirty="0">
                <a:solidFill>
                  <a:schemeClr val="tx1"/>
                </a:solidFill>
                <a:latin typeface="Arial" charset="0"/>
                <a:ea typeface="ＭＳ Ｐゴシック" charset="-128"/>
                <a:cs typeface="ＭＳ Ｐゴシック" charset="-128"/>
              </a:rPr>
              <a:t>یک مدل کلی از این موقعیت های دیگر توسط نشان داده شده است</a:t>
            </a:r>
          </a:p>
          <a:p>
            <a:pPr algn="r" rtl="1"/>
            <a:r>
              <a:rPr lang="fa-IR" sz="1200" kern="1200" baseline="0" dirty="0">
                <a:solidFill>
                  <a:schemeClr val="tx1"/>
                </a:solidFill>
                <a:latin typeface="Arial" charset="0"/>
                <a:ea typeface="ＭＳ Ｐゴシック" charset="-128"/>
                <a:cs typeface="ＭＳ Ｐゴシック" charset="-128"/>
              </a:rPr>
              <a:t>شکل 1.3، که نشان دهنده نگرانی برای محافظت از یک سیستم اطلاعاتی از دسترسی ناخواسته است. اکثر خوانندگان با نگرانی های ناشی از وجود هکرهایی که سعی در نفوذ به سیستم هایی دارند که از طریق شبکه قابل دسترسی هستند آشنا هستند.</a:t>
            </a:r>
          </a:p>
          <a:p>
            <a:pPr algn="r" rtl="1"/>
            <a:endParaRPr lang="en-US"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ویروس و کرم هر دو اشکال بدافزار هستند، اما رفتار آنها متفاوت است:</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ویروس کامپیوتری:</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ویروس یک کد اجرایی مخرب است که به فایل اجرایی دیگری متصل شده است که می تواند بی ضرر باشد یا می تواند داده ها را تغییر داده یا حذف کند.</a:t>
            </a:r>
          </a:p>
          <a:p>
            <a:pPr algn="r" rtl="1"/>
            <a:r>
              <a:rPr lang="fa-IR" sz="1200" kern="1200" baseline="0" dirty="0">
                <a:solidFill>
                  <a:schemeClr val="tx1"/>
                </a:solidFill>
                <a:latin typeface="Arial" charset="0"/>
                <a:ea typeface="ＭＳ Ｐゴシック" charset="-128"/>
                <a:cs typeface="ＭＳ Ｐゴシック" charset="-128"/>
              </a:rPr>
              <a:t>برای گسترش به میزبان نیاز دارد. این ویروس تا زمانی که شما به طور ناخواسته با اجرای فایل آلوده آن را فعال نکنید، غیر فعال است.</a:t>
            </a:r>
          </a:p>
          <a:p>
            <a:pPr algn="r" rtl="1"/>
            <a:r>
              <a:rPr lang="fa-IR" sz="1200" kern="1200" baseline="0" dirty="0">
                <a:solidFill>
                  <a:schemeClr val="tx1"/>
                </a:solidFill>
                <a:latin typeface="Arial" charset="0"/>
                <a:ea typeface="ＭＳ Ｐゴシック" charset="-128"/>
                <a:cs typeface="ＭＳ Ｐゴシック" charset="-128"/>
              </a:rPr>
              <a:t>ویروس‌ها می‌توانند انواع مختلفی از آسیب‌ها را ایجاد کنند، مانند خراب کردن فایل‌ها یا برنامه‌ها، آسیب رساندن به عملکرد رایانه و آلوده کردن دستگاه‌های بیشتر و بیشتر.</a:t>
            </a:r>
          </a:p>
          <a:p>
            <a:pPr algn="r" rtl="1"/>
            <a:r>
              <a:rPr lang="fa-IR" sz="1200" kern="1200" baseline="0" dirty="0">
                <a:solidFill>
                  <a:schemeClr val="tx1"/>
                </a:solidFill>
                <a:latin typeface="Arial" charset="0"/>
                <a:ea typeface="ＭＳ Ｐゴシック" charset="-128"/>
                <a:cs typeface="ＭＳ Ｐゴシック" charset="-128"/>
              </a:rPr>
              <a:t>نمونه ای از ویروس ها ویروس </a:t>
            </a:r>
            <a:r>
              <a:rPr lang="en-US" sz="1200" kern="1200" baseline="0" dirty="0">
                <a:solidFill>
                  <a:schemeClr val="tx1"/>
                </a:solidFill>
                <a:latin typeface="Arial" charset="0"/>
                <a:ea typeface="ＭＳ Ｐゴシック" charset="-128"/>
                <a:cs typeface="ＭＳ Ｐゴシック" charset="-128"/>
              </a:rPr>
              <a:t>ILOVEYOU </a:t>
            </a:r>
            <a:r>
              <a:rPr lang="fa-IR" sz="1200" kern="1200" baseline="0" dirty="0">
                <a:solidFill>
                  <a:schemeClr val="tx1"/>
                </a:solidFill>
                <a:latin typeface="Arial" charset="0"/>
                <a:ea typeface="ＭＳ Ｐゴシック" charset="-128"/>
                <a:cs typeface="ＭＳ Ｐゴシック" charset="-128"/>
              </a:rPr>
              <a:t>است که از طریق پیوست های ایمیل پخش می شود.</a:t>
            </a:r>
          </a:p>
          <a:p>
            <a:pPr algn="r" rtl="1"/>
            <a:r>
              <a:rPr lang="fa-IR" sz="1200" kern="1200" baseline="0" dirty="0">
                <a:solidFill>
                  <a:schemeClr val="tx1"/>
                </a:solidFill>
                <a:latin typeface="Arial" charset="0"/>
                <a:ea typeface="ＭＳ Ｐゴシック" charset="-128"/>
                <a:cs typeface="ＭＳ Ｐゴシック" charset="-128"/>
              </a:rPr>
              <a:t>کرم کامپیوتری:</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کرم نوعی بدافزار است که خود را تکثیر می کند و می تواند از طریق شبکه به رایانه های مختلف سرایت کند.</a:t>
            </a:r>
          </a:p>
          <a:p>
            <a:pPr algn="r" rtl="1"/>
            <a:r>
              <a:rPr lang="fa-IR" sz="1200" kern="1200" baseline="0" dirty="0">
                <a:solidFill>
                  <a:schemeClr val="tx1"/>
                </a:solidFill>
                <a:latin typeface="Arial" charset="0"/>
                <a:ea typeface="ＭＳ Ｐゴシック" charset="-128"/>
                <a:cs typeface="ＭＳ Ｐゴシック" charset="-128"/>
              </a:rPr>
              <a:t>برخلاف ویروس ها، کرم ها می توانند بدون هیچ گونه فعالیت انسانی تکثیر و پخش شوند.</a:t>
            </a:r>
          </a:p>
          <a:p>
            <a:pPr algn="r" rtl="1"/>
            <a:r>
              <a:rPr lang="fa-IR" sz="1200" kern="1200" baseline="0" dirty="0">
                <a:solidFill>
                  <a:schemeClr val="tx1"/>
                </a:solidFill>
                <a:latin typeface="Arial" charset="0"/>
                <a:ea typeface="ＭＳ Ｐゴシック" charset="-128"/>
                <a:cs typeface="ＭＳ Ｐゴシック" charset="-128"/>
              </a:rPr>
              <a:t>هدف اصلی کرم ها خوردن منابع سیستم است. منابع سیستم مانند حافظه و پهنای باند را مصرف می کند و سرعت سیستم را به حدی کاهش می دهد که دیگر پاسخ نمی دهد.</a:t>
            </a:r>
          </a:p>
          <a:p>
            <a:pPr algn="r" rtl="1"/>
            <a:r>
              <a:rPr lang="fa-IR" sz="1200" kern="1200" baseline="0" dirty="0">
                <a:solidFill>
                  <a:schemeClr val="tx1"/>
                </a:solidFill>
                <a:latin typeface="Arial" charset="0"/>
                <a:ea typeface="ＭＳ Ｐゴシック" charset="-128"/>
                <a:cs typeface="ＭＳ Ｐゴシック" charset="-128"/>
              </a:rPr>
              <a:t>نمونه‌ای از کرم‌ها، کرم باج‌افزار </a:t>
            </a:r>
            <a:r>
              <a:rPr lang="en-US" sz="1200" kern="1200" baseline="0" dirty="0">
                <a:solidFill>
                  <a:schemeClr val="tx1"/>
                </a:solidFill>
                <a:latin typeface="Arial" charset="0"/>
                <a:ea typeface="ＭＳ Ｐゴシック" charset="-128"/>
                <a:cs typeface="ＭＳ Ｐゴシック" charset="-128"/>
              </a:rPr>
              <a:t>WannaCry </a:t>
            </a:r>
            <a:r>
              <a:rPr lang="fa-IR" sz="1200" kern="1200" baseline="0" dirty="0">
                <a:solidFill>
                  <a:schemeClr val="tx1"/>
                </a:solidFill>
                <a:latin typeface="Arial" charset="0"/>
                <a:ea typeface="ＭＳ Ｐゴシック" charset="-128"/>
                <a:cs typeface="ＭＳ Ｐゴシック" charset="-128"/>
              </a:rPr>
              <a:t>است که از بلوک پیام سرور ویندوز (</a:t>
            </a:r>
            <a:r>
              <a:rPr lang="en-US" sz="1200" kern="1200" baseline="0" dirty="0">
                <a:solidFill>
                  <a:schemeClr val="tx1"/>
                </a:solidFill>
                <a:latin typeface="Arial" charset="0"/>
                <a:ea typeface="ＭＳ Ｐゴシック" charset="-128"/>
                <a:cs typeface="ＭＳ Ｐゴシック" charset="-128"/>
              </a:rPr>
              <a:t>SMBv1)، </a:t>
            </a:r>
            <a:r>
              <a:rPr lang="fa-IR" sz="1200" kern="1200" baseline="0" dirty="0">
                <a:solidFill>
                  <a:schemeClr val="tx1"/>
                </a:solidFill>
                <a:latin typeface="Arial" charset="0"/>
                <a:ea typeface="ＭＳ Ｐゴシック" charset="-128"/>
                <a:cs typeface="ＭＳ Ｐゴシック" charset="-128"/>
              </a:rPr>
              <a:t>یک پروتکل اشتراک‌گذاری منابع، سوء استفاده می‌کند.</a:t>
            </a:r>
            <a:endParaRPr lang="en-US" sz="1200" kern="1200" baseline="0" dirty="0">
              <a:solidFill>
                <a:schemeClr val="tx1"/>
              </a:solidFill>
              <a:latin typeface="Arial" charset="0"/>
              <a:ea typeface="ＭＳ Ｐゴシック" charset="-128"/>
              <a:cs typeface="ＭＳ Ｐゴシック" charset="-128"/>
            </a:endParaRP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به طور خلاصه، تفاوت اصلی بین ویروس و کرم در این است که ویروس ها باید توسط تعامل میزبان/قربانی آنها با فایل آلوده فعال شوند. در مقابل، کرم‌ها برنامه‌های مخرب مستقلی هستند که می‌توانند به‌محض نفوذ به سیستم، به‌طور مستقل تکثیر و منتشر شوند.</a:t>
            </a:r>
            <a:endParaRPr lang="en-US" sz="1200" kern="1200" baseline="0" dirty="0">
              <a:solidFill>
                <a:schemeClr val="tx1"/>
              </a:solidFill>
              <a:latin typeface="Arial" charset="0"/>
              <a:ea typeface="ＭＳ Ｐゴシック" charset="-128"/>
              <a:cs typeface="ＭＳ Ｐゴシック" charset="-128"/>
            </a:endParaRPr>
          </a:p>
        </p:txBody>
      </p:sp>
      <p:sp>
        <p:nvSpPr>
          <p:cNvPr id="73732" name="Slide Number Placeholder 3"/>
          <p:cNvSpPr>
            <a:spLocks noGrp="1"/>
          </p:cNvSpPr>
          <p:nvPr>
            <p:ph type="sldNum" sz="quarter" idx="5"/>
          </p:nvPr>
        </p:nvSpPr>
        <p:spPr>
          <a:noFill/>
        </p:spPr>
        <p:txBody>
          <a:bodyPr/>
          <a:lstStyle/>
          <a:p>
            <a:fld id="{2617559F-AEC0-5A41-A400-F4C7356D2B21}" type="slidenum">
              <a:rPr lang="en-AU" smtClean="0">
                <a:latin typeface="Arial" pitchFamily="-1" charset="0"/>
              </a:rPr>
              <a:pPr/>
              <a:t>61</a:t>
            </a:fld>
            <a:endParaRPr lang="en-AU" dirty="0">
              <a:latin typeface="Arial" pitchFamily="-1"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lgn="r" rtl="1"/>
            <a:r>
              <a:rPr lang="fa-IR" sz="1200" kern="1200" baseline="0" dirty="0">
                <a:solidFill>
                  <a:schemeClr val="tx1"/>
                </a:solidFill>
                <a:latin typeface="Arial" charset="0"/>
                <a:ea typeface="ＭＳ Ｐゴシック" charset="-128"/>
                <a:cs typeface="ＭＳ Ｐゴシック" charset="-128"/>
              </a:rPr>
              <a:t>نوع دیگر دسترسی ناخواسته، قرار دادن در یک سیستم کامپیوتری منطقی است که از آسیب پذیری های سیستم سوء استفاده می کند و می تواند بر برنامه های کاربردی و همچنین برنامه های کاربردی مانند ویرایشگرها و کامپایلرها تأثیر بگذارد. برنامه ها می توانند دو نوع تهدید ایجاد کنند: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1. تهدیدات دسترسی به اطلاعات: رهگیری یا اصلاح داده ها از طرف کاربرانی که نباید به آن داده ها دسترسی داشته باشند.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2. تهدیدات سرویس: از نقص های سرویس در رایانه ها برای جلوگیری از استفاده توسط کاربران قانونی سوء استفاده کنید.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ویروس ها و کرم ها دو نمونه از حملات نرم افزاری هستند. چنین حملاتی را می توان با استفاده از دیسکی وارد سیستم کرد که حاوی منطق ناخواسته پنهان در نرم افزارهای مفید دیگری است. آنها همچنین می توانند در یک سیستم در سراسر یک شبکه درج شوند. این مکانیسم اخیر در امنیت شبکه بیشتر مورد توجه است.</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مکانیسم های امنیتی مورد نیاز برای مقابله با دسترسی ناخواسته به دو دسته کلی تقسیم می شوند (شکل 1.3 را ببینید). دسته اول را می توان عملکرد دروازه بان نامید. این شامل رویه‌های ورود مبتنی بر رمز عبور است که برای ممانعت از دسترسی به همه کاربران غیر مجاز و منطق غربالگری طراحی شده است که برای شناسایی طراحی شده است.</a:t>
            </a:r>
          </a:p>
          <a:p>
            <a:pPr algn="r" rtl="1"/>
            <a:r>
              <a:rPr lang="fa-IR" sz="1200" kern="1200" baseline="0" dirty="0">
                <a:solidFill>
                  <a:schemeClr val="tx1"/>
                </a:solidFill>
                <a:latin typeface="Arial" charset="0"/>
                <a:ea typeface="ＭＳ Ｐゴシック" charset="-128"/>
                <a:cs typeface="ＭＳ Ｐゴシック" charset="-128"/>
              </a:rPr>
              <a:t>و کرم ها، ویروس ها و سایر حملات مشابه را رد کنید. هنگامی که یک کاربر ناخواسته یا نرم افزار ناخواسته دسترسی پیدا می کند، خط دوم دفاعی شامل انواع کنترل های داخلی است که فعالیت ها را نظارت می کند و اطلاعات ذخیره شده را در تلاش برای شناسایی حضور مزاحمان ناخواسته تجزیه و تحلیل می کند. این مسائل در بخش سوم بررسی شده است.</a:t>
            </a:r>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Another type of unwanted access is the placement in a computer system</a:t>
            </a:r>
          </a:p>
          <a:p>
            <a:r>
              <a:rPr lang="en-US" sz="1200" kern="1200" baseline="0" dirty="0">
                <a:solidFill>
                  <a:schemeClr val="tx1"/>
                </a:solidFill>
                <a:latin typeface="Arial" charset="0"/>
                <a:ea typeface="ＭＳ Ｐゴシック" charset="-128"/>
                <a:cs typeface="ＭＳ Ｐゴシック" charset="-128"/>
              </a:rPr>
              <a:t>of logic that exploits vulnerabilities in the system and that can affect application</a:t>
            </a:r>
          </a:p>
          <a:p>
            <a:r>
              <a:rPr lang="en-US" sz="1200" kern="1200" baseline="0" dirty="0">
                <a:solidFill>
                  <a:schemeClr val="tx1"/>
                </a:solidFill>
                <a:latin typeface="Arial" charset="0"/>
                <a:ea typeface="ＭＳ Ｐゴシック" charset="-128"/>
                <a:cs typeface="ＭＳ Ｐゴシック" charset="-128"/>
              </a:rPr>
              <a:t>programs as well as utility programs, such as editors and compilers. Programs can</a:t>
            </a:r>
          </a:p>
          <a:p>
            <a:r>
              <a:rPr lang="en-US" sz="1200" kern="1200" baseline="0" dirty="0">
                <a:solidFill>
                  <a:schemeClr val="tx1"/>
                </a:solidFill>
                <a:latin typeface="Arial" charset="0"/>
                <a:ea typeface="ＭＳ Ｐゴシック" charset="-128"/>
                <a:cs typeface="ＭＳ Ｐゴシック" charset="-128"/>
              </a:rPr>
              <a:t>present two kinds of threats: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1. Information access threats:  Intercept or modify data on behalf of users who</a:t>
            </a:r>
          </a:p>
          <a:p>
            <a:r>
              <a:rPr lang="en-US" sz="1200" kern="1200" baseline="0" dirty="0">
                <a:solidFill>
                  <a:schemeClr val="tx1"/>
                </a:solidFill>
                <a:latin typeface="Arial" charset="0"/>
                <a:ea typeface="ＭＳ Ｐゴシック" charset="-128"/>
                <a:cs typeface="ＭＳ Ｐゴシック" charset="-128"/>
              </a:rPr>
              <a:t>should not have access to that data.</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2. Service threats:  Exploit service flaws in computers to inhibit use by legitimate</a:t>
            </a:r>
          </a:p>
          <a:p>
            <a:r>
              <a:rPr lang="en-US" sz="1200" kern="1200" baseline="0" dirty="0">
                <a:solidFill>
                  <a:schemeClr val="tx1"/>
                </a:solidFill>
                <a:latin typeface="Arial" charset="0"/>
                <a:ea typeface="ＭＳ Ｐゴシック" charset="-128"/>
                <a:cs typeface="ＭＳ Ｐゴシック" charset="-128"/>
              </a:rPr>
              <a:t>users.</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Viruses and worms are two examples of software attacks. Such attacks can be</a:t>
            </a:r>
          </a:p>
          <a:p>
            <a:r>
              <a:rPr lang="en-US" sz="1200" kern="1200" baseline="0" dirty="0">
                <a:solidFill>
                  <a:schemeClr val="tx1"/>
                </a:solidFill>
                <a:latin typeface="Arial" charset="0"/>
                <a:ea typeface="ＭＳ Ｐゴシック" charset="-128"/>
                <a:cs typeface="ＭＳ Ｐゴシック" charset="-128"/>
              </a:rPr>
              <a:t>introduced into a system by means of a disk that contains the unwanted logic concealed</a:t>
            </a:r>
          </a:p>
          <a:p>
            <a:r>
              <a:rPr lang="en-US" sz="1200" kern="1200" baseline="0" dirty="0">
                <a:solidFill>
                  <a:schemeClr val="tx1"/>
                </a:solidFill>
                <a:latin typeface="Arial" charset="0"/>
                <a:ea typeface="ＭＳ Ｐゴシック" charset="-128"/>
                <a:cs typeface="ＭＳ Ｐゴシック" charset="-128"/>
              </a:rPr>
              <a:t>in otherwise useful software. They also can be inserted into a system across a</a:t>
            </a:r>
          </a:p>
          <a:p>
            <a:r>
              <a:rPr lang="en-US" sz="1200" kern="1200" baseline="0" dirty="0">
                <a:solidFill>
                  <a:schemeClr val="tx1"/>
                </a:solidFill>
                <a:latin typeface="Arial" charset="0"/>
                <a:ea typeface="ＭＳ Ｐゴシック" charset="-128"/>
                <a:cs typeface="ＭＳ Ｐゴシック" charset="-128"/>
              </a:rPr>
              <a:t>network; this latter mechanism is of more concern in network security.</a:t>
            </a:r>
          </a:p>
          <a:p>
            <a:endParaRPr lang="en-US" sz="1200" kern="1200" baseline="0" dirty="0">
              <a:solidFill>
                <a:schemeClr val="tx1"/>
              </a:solidFill>
              <a:latin typeface="Arial" charset="0"/>
              <a:ea typeface="ＭＳ Ｐゴシック" charset="-128"/>
              <a:cs typeface="ＭＳ Ｐゴシック" charset="-128"/>
            </a:endParaRPr>
          </a:p>
          <a:p>
            <a:r>
              <a:rPr lang="en-US" sz="1200" kern="1200" baseline="0" dirty="0">
                <a:solidFill>
                  <a:schemeClr val="tx1"/>
                </a:solidFill>
                <a:latin typeface="Arial" charset="0"/>
                <a:ea typeface="ＭＳ Ｐゴシック" charset="-128"/>
                <a:cs typeface="ＭＳ Ｐゴシック" charset="-128"/>
              </a:rPr>
              <a:t>The security mechanisms  needed to cope with unwanted access fall into two</a:t>
            </a:r>
          </a:p>
          <a:p>
            <a:r>
              <a:rPr lang="en-US" sz="1200" kern="1200" baseline="0" dirty="0">
                <a:solidFill>
                  <a:schemeClr val="tx1"/>
                </a:solidFill>
                <a:latin typeface="Arial" charset="0"/>
                <a:ea typeface="ＭＳ Ｐゴシック" charset="-128"/>
                <a:cs typeface="ＭＳ Ｐゴシック" charset="-128"/>
              </a:rPr>
              <a:t>broad categories (see Figure 1.3). The first category might be termed a gatekeeper</a:t>
            </a:r>
          </a:p>
          <a:p>
            <a:r>
              <a:rPr lang="en-US" sz="1200" kern="1200" baseline="0" dirty="0">
                <a:solidFill>
                  <a:schemeClr val="tx1"/>
                </a:solidFill>
                <a:latin typeface="Arial" charset="0"/>
                <a:ea typeface="ＭＳ Ｐゴシック" charset="-128"/>
                <a:cs typeface="ＭＳ Ｐゴシック" charset="-128"/>
              </a:rPr>
              <a:t>function. It includes password-based login procedures that are designed to deny</a:t>
            </a:r>
          </a:p>
          <a:p>
            <a:r>
              <a:rPr lang="en-US" sz="1200" kern="1200" baseline="0" dirty="0">
                <a:solidFill>
                  <a:schemeClr val="tx1"/>
                </a:solidFill>
                <a:latin typeface="Arial" charset="0"/>
                <a:ea typeface="ＭＳ Ｐゴシック" charset="-128"/>
                <a:cs typeface="ＭＳ Ｐゴシック" charset="-128"/>
              </a:rPr>
              <a:t>access to all but authorized users and screening logic that is designed to detect</a:t>
            </a:r>
          </a:p>
          <a:p>
            <a:r>
              <a:rPr lang="en-US" sz="1200" kern="1200" baseline="0" dirty="0">
                <a:solidFill>
                  <a:schemeClr val="tx1"/>
                </a:solidFill>
                <a:latin typeface="Arial" charset="0"/>
                <a:ea typeface="ＭＳ Ｐゴシック" charset="-128"/>
                <a:cs typeface="ＭＳ Ｐゴシック" charset="-128"/>
              </a:rPr>
              <a:t>and reject worms, viruses, and other similar attacks. Once either an unwanted user</a:t>
            </a:r>
          </a:p>
          <a:p>
            <a:r>
              <a:rPr lang="en-US" sz="1200" kern="1200" baseline="0" dirty="0">
                <a:solidFill>
                  <a:schemeClr val="tx1"/>
                </a:solidFill>
                <a:latin typeface="Arial" charset="0"/>
                <a:ea typeface="ＭＳ Ｐゴシック" charset="-128"/>
                <a:cs typeface="ＭＳ Ｐゴシック" charset="-128"/>
              </a:rPr>
              <a:t>or unwanted software gains access, the second line of defense consists of a variety</a:t>
            </a:r>
          </a:p>
          <a:p>
            <a:r>
              <a:rPr lang="en-US" sz="1200" kern="1200" baseline="0" dirty="0">
                <a:solidFill>
                  <a:schemeClr val="tx1"/>
                </a:solidFill>
                <a:latin typeface="Arial" charset="0"/>
                <a:ea typeface="ＭＳ Ｐゴシック" charset="-128"/>
                <a:cs typeface="ＭＳ Ｐゴシック" charset="-128"/>
              </a:rPr>
              <a:t>of internal controls that monitor activity and analyze stored information in an</a:t>
            </a:r>
          </a:p>
          <a:p>
            <a:r>
              <a:rPr lang="en-US" sz="1200" kern="1200" baseline="0" dirty="0">
                <a:solidFill>
                  <a:schemeClr val="tx1"/>
                </a:solidFill>
                <a:latin typeface="Arial" charset="0"/>
                <a:ea typeface="ＭＳ Ｐゴシック" charset="-128"/>
                <a:cs typeface="ＭＳ Ｐゴシック" charset="-128"/>
              </a:rPr>
              <a:t>attempt to detect the presence of unwanted intruders. These issues are explored in</a:t>
            </a:r>
          </a:p>
          <a:p>
            <a:r>
              <a:rPr lang="en-US" sz="1200" kern="1200" baseline="0" dirty="0">
                <a:solidFill>
                  <a:schemeClr val="tx1"/>
                </a:solidFill>
                <a:latin typeface="Arial" charset="0"/>
                <a:ea typeface="ＭＳ Ｐゴシック" charset="-128"/>
                <a:cs typeface="ＭＳ Ｐゴシック" charset="-128"/>
              </a:rPr>
              <a:t>Part Three.</a:t>
            </a: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62</a:t>
            </a:fld>
            <a:endParaRPr lang="en-AU" dirty="0">
              <a:latin typeface="Arial" pitchFamily="-1"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r" rtl="1"/>
            <a:r>
              <a:rPr lang="fa-IR" sz="1200" kern="1200" baseline="0" dirty="0">
                <a:solidFill>
                  <a:schemeClr val="tx1"/>
                </a:solidFill>
                <a:latin typeface="Arial" charset="0"/>
                <a:ea typeface="ＭＳ Ｐゴシック" charset="-128"/>
                <a:cs typeface="ＭＳ Ｐゴシック" charset="-128"/>
              </a:rPr>
              <a:t>بسیاری از تکنیک ها و کاربردهای امنیتی که در این کتاب توضیح داده شده است به عنوان استاندارد مشخص شده اند. علاوه بر این، استانداردهایی برای پوشش شیوه های مدیریت و معماری کلی مکانیسم ها و خدمات امنیتی ایجاد شده است. در سراسر این کتاب، ما مهمترین استانداردهای مورد استفاده را شرح می دهیم</a:t>
            </a:r>
          </a:p>
          <a:p>
            <a:pPr algn="r" rtl="1"/>
            <a:r>
              <a:rPr lang="fa-IR" sz="1200" kern="1200" baseline="0" dirty="0">
                <a:solidFill>
                  <a:schemeClr val="tx1"/>
                </a:solidFill>
                <a:latin typeface="Arial" charset="0"/>
                <a:ea typeface="ＭＳ Ｐゴシック" charset="-128"/>
                <a:cs typeface="ＭＳ Ｐゴシック" charset="-128"/>
              </a:rPr>
              <a:t>یا در حال توسعه برای جنبه های مختلف رمزنگاری و امنیت شبکه است.</a:t>
            </a:r>
          </a:p>
          <a:p>
            <a:pPr algn="r" rtl="1"/>
            <a:r>
              <a:rPr lang="fa-IR" sz="1200" kern="1200" baseline="0" dirty="0">
                <a:solidFill>
                  <a:schemeClr val="tx1"/>
                </a:solidFill>
                <a:latin typeface="Arial" charset="0"/>
                <a:ea typeface="ＭＳ Ｐゴシック" charset="-128"/>
                <a:cs typeface="ＭＳ Ｐゴシック" charset="-128"/>
              </a:rPr>
              <a:t>سازمان های مختلفی در توسعه یا ارتقای این استانداردها مشارکت داشته اند. مهمترین (در شرایط فعلی) این سازمانها به شرح زیر است.</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 موسسه ملی استانداردها و فناوری: </a:t>
            </a:r>
            <a:r>
              <a:rPr lang="en-US" sz="1200" kern="1200" baseline="0" dirty="0">
                <a:solidFill>
                  <a:schemeClr val="tx1"/>
                </a:solidFill>
                <a:latin typeface="Arial" charset="0"/>
                <a:ea typeface="ＭＳ Ｐゴシック" charset="-128"/>
                <a:cs typeface="ＭＳ Ｐゴシック" charset="-128"/>
              </a:rPr>
              <a:t>NIST </a:t>
            </a:r>
            <a:r>
              <a:rPr lang="fa-IR" sz="1200" kern="1200" baseline="0" dirty="0">
                <a:solidFill>
                  <a:schemeClr val="tx1"/>
                </a:solidFill>
                <a:latin typeface="Arial" charset="0"/>
                <a:ea typeface="ＭＳ Ｐゴシック" charset="-128"/>
                <a:cs typeface="ＭＳ Ｐゴシック" charset="-128"/>
              </a:rPr>
              <a:t>یک آژانس فدرال ایالات متحده است که با علم اندازه گیری، استانداردها و فناوری مربوط به استفاده دولت ایالات متحده و ارتقاء نوآوری بخش خصوصی ایالات متحده سر و کار دارد.</a:t>
            </a:r>
          </a:p>
          <a:p>
            <a:pPr algn="r" rtl="1"/>
            <a:r>
              <a:rPr lang="fa-IR" sz="1200" kern="1200" baseline="0" dirty="0">
                <a:solidFill>
                  <a:schemeClr val="tx1"/>
                </a:solidFill>
                <a:latin typeface="Arial" charset="0"/>
                <a:ea typeface="ＭＳ Ｐゴシック" charset="-128"/>
                <a:cs typeface="ＭＳ Ｐゴシック" charset="-128"/>
              </a:rPr>
              <a:t>با وجود دامنه ملی آن، استانداردهای پردازش اطلاعات فدرال </a:t>
            </a:r>
            <a:r>
              <a:rPr lang="en-US" sz="1200" kern="1200" baseline="0" dirty="0">
                <a:solidFill>
                  <a:schemeClr val="tx1"/>
                </a:solidFill>
                <a:latin typeface="Arial" charset="0"/>
                <a:ea typeface="ＭＳ Ｐゴシック" charset="-128"/>
                <a:cs typeface="ＭＳ Ｐゴシック" charset="-128"/>
              </a:rPr>
              <a:t>NIST (FIPS) </a:t>
            </a:r>
            <a:r>
              <a:rPr lang="fa-IR" sz="1200" kern="1200" baseline="0" dirty="0">
                <a:solidFill>
                  <a:schemeClr val="tx1"/>
                </a:solidFill>
                <a:latin typeface="Arial" charset="0"/>
                <a:ea typeface="ＭＳ Ｐゴシック" charset="-128"/>
                <a:cs typeface="ＭＳ Ｐゴシック" charset="-128"/>
              </a:rPr>
              <a:t>و انتشارات ویژه (</a:t>
            </a:r>
            <a:r>
              <a:rPr lang="en-US" sz="1200" kern="1200" baseline="0" dirty="0">
                <a:solidFill>
                  <a:schemeClr val="tx1"/>
                </a:solidFill>
                <a:latin typeface="Arial" charset="0"/>
                <a:ea typeface="ＭＳ Ｐゴシック" charset="-128"/>
                <a:cs typeface="ＭＳ Ｐゴシック" charset="-128"/>
              </a:rPr>
              <a:t>SP) </a:t>
            </a:r>
            <a:r>
              <a:rPr lang="fa-IR" sz="1200" kern="1200" baseline="0" dirty="0">
                <a:solidFill>
                  <a:schemeClr val="tx1"/>
                </a:solidFill>
                <a:latin typeface="Arial" charset="0"/>
                <a:ea typeface="ＭＳ Ｐゴシック" charset="-128"/>
                <a:cs typeface="ＭＳ Ｐゴシック" charset="-128"/>
              </a:rPr>
              <a:t>تأثیری جهانی دارند.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 جامعه اینترنتی: </a:t>
            </a:r>
            <a:r>
              <a:rPr lang="en-US" sz="1200" kern="1200" baseline="0" dirty="0">
                <a:solidFill>
                  <a:schemeClr val="tx1"/>
                </a:solidFill>
                <a:latin typeface="Arial" charset="0"/>
                <a:ea typeface="ＭＳ Ｐゴシック" charset="-128"/>
                <a:cs typeface="ＭＳ Ｐゴシック" charset="-128"/>
              </a:rPr>
              <a:t>ISOC </a:t>
            </a:r>
            <a:r>
              <a:rPr lang="fa-IR" sz="1200" kern="1200" baseline="0" dirty="0">
                <a:solidFill>
                  <a:schemeClr val="tx1"/>
                </a:solidFill>
                <a:latin typeface="Arial" charset="0"/>
                <a:ea typeface="ＭＳ Ｐゴシック" charset="-128"/>
                <a:cs typeface="ＭＳ Ｐゴシック" charset="-128"/>
              </a:rPr>
              <a:t>یک انجمن عضویت حرفه ای با عضویت سازمانی و فردی در سراسر جهان است. این سازمان رهبری را در رسیدگی به مسائلی که با آینده اینترنت مواجه است فراهم می کند و محل سازمانی برای گروه های مسئول استانداردهای زیرساخت اینترنت، از جمله کارگروه مهندسی اینترنت (</a:t>
            </a:r>
            <a:r>
              <a:rPr lang="en-US" sz="1200" kern="1200" baseline="0" dirty="0">
                <a:solidFill>
                  <a:schemeClr val="tx1"/>
                </a:solidFill>
                <a:latin typeface="Arial" charset="0"/>
                <a:ea typeface="ＭＳ Ｐゴシック" charset="-128"/>
                <a:cs typeface="ＭＳ Ｐゴシック" charset="-128"/>
              </a:rPr>
              <a:t>IETF) </a:t>
            </a:r>
            <a:r>
              <a:rPr lang="fa-IR" sz="1200" kern="1200" baseline="0" dirty="0">
                <a:solidFill>
                  <a:schemeClr val="tx1"/>
                </a:solidFill>
                <a:latin typeface="Arial" charset="0"/>
                <a:ea typeface="ＭＳ Ｐゴシック" charset="-128"/>
                <a:cs typeface="ＭＳ Ｐゴシック" charset="-128"/>
              </a:rPr>
              <a:t>و هیئت معماری اینترنت (</a:t>
            </a:r>
            <a:r>
              <a:rPr lang="en-US" sz="1200" kern="1200" baseline="0" dirty="0">
                <a:solidFill>
                  <a:schemeClr val="tx1"/>
                </a:solidFill>
                <a:latin typeface="Arial" charset="0"/>
                <a:ea typeface="ＭＳ Ｐゴシック" charset="-128"/>
                <a:cs typeface="ＭＳ Ｐゴシック" charset="-128"/>
              </a:rPr>
              <a:t>IAB) </a:t>
            </a:r>
            <a:r>
              <a:rPr lang="fa-IR" sz="1200" kern="1200" baseline="0" dirty="0">
                <a:solidFill>
                  <a:schemeClr val="tx1"/>
                </a:solidFill>
                <a:latin typeface="Arial" charset="0"/>
                <a:ea typeface="ＭＳ Ｐゴシック" charset="-128"/>
                <a:cs typeface="ＭＳ Ｐゴシック" charset="-128"/>
              </a:rPr>
              <a:t>است. این سازمان‌ها استانداردهای اینترنتی و مشخصات مرتبط را توسعه می‌دهند که همگی به‌عنوان درخواست‌های نظرات (</a:t>
            </a:r>
            <a:r>
              <a:rPr lang="en-US" sz="1200" kern="1200" baseline="0" dirty="0">
                <a:solidFill>
                  <a:schemeClr val="tx1"/>
                </a:solidFill>
                <a:latin typeface="Arial" charset="0"/>
                <a:ea typeface="ＭＳ Ｐゴシック" charset="-128"/>
                <a:cs typeface="ＭＳ Ｐゴシック" charset="-128"/>
              </a:rPr>
              <a:t>RFC) </a:t>
            </a:r>
            <a:r>
              <a:rPr lang="fa-IR" sz="1200" kern="1200" baseline="0" dirty="0">
                <a:solidFill>
                  <a:schemeClr val="tx1"/>
                </a:solidFill>
                <a:latin typeface="Arial" charset="0"/>
                <a:ea typeface="ＭＳ Ｐゴシック" charset="-128"/>
                <a:cs typeface="ＭＳ Ｐゴシック" charset="-128"/>
              </a:rPr>
              <a:t>منتشر می‌شوند.</a:t>
            </a:r>
          </a:p>
          <a:p>
            <a:pPr algn="r" rtl="1"/>
            <a:endParaRPr lang="fa-IR" sz="1200" kern="1200" baseline="0" dirty="0">
              <a:solidFill>
                <a:schemeClr val="tx1"/>
              </a:solidFill>
              <a:latin typeface="Arial" charset="0"/>
              <a:ea typeface="ＭＳ Ｐゴシック" charset="-128"/>
              <a:cs typeface="ＭＳ Ｐゴシック" charset="-128"/>
            </a:endParaRPr>
          </a:p>
          <a:p>
            <a:pPr algn="r" rtl="1"/>
            <a:r>
              <a:rPr lang="fa-IR" sz="1200" kern="1200" baseline="0" dirty="0">
                <a:solidFill>
                  <a:schemeClr val="tx1"/>
                </a:solidFill>
                <a:latin typeface="Arial" charset="0"/>
                <a:ea typeface="ＭＳ Ｐゴシック" charset="-128"/>
                <a:cs typeface="ＭＳ Ｐゴシック" charset="-128"/>
              </a:rPr>
              <a:t>بحث مفصل تر در مورد این سازمان ها در ضمیمه </a:t>
            </a:r>
            <a:r>
              <a:rPr lang="en-US" sz="1200" kern="1200" baseline="0" dirty="0">
                <a:solidFill>
                  <a:schemeClr val="tx1"/>
                </a:solidFill>
                <a:latin typeface="Arial" charset="0"/>
                <a:ea typeface="ＭＳ Ｐゴシック" charset="-128"/>
                <a:cs typeface="ＭＳ Ｐゴシック" charset="-128"/>
              </a:rPr>
              <a:t>C </a:t>
            </a:r>
            <a:r>
              <a:rPr lang="fa-IR" sz="1200" kern="1200" baseline="0" dirty="0">
                <a:solidFill>
                  <a:schemeClr val="tx1"/>
                </a:solidFill>
                <a:latin typeface="Arial" charset="0"/>
                <a:ea typeface="ＭＳ Ｐゴシック" charset="-128"/>
                <a:cs typeface="ＭＳ Ｐゴシック" charset="-128"/>
              </a:rPr>
              <a:t>آمده است.</a:t>
            </a:r>
            <a:endParaRPr lang="en-US" sz="1200" kern="1200" baseline="0" dirty="0">
              <a:solidFill>
                <a:schemeClr val="tx1"/>
              </a:solidFill>
              <a:latin typeface="Arial" charset="0"/>
              <a:ea typeface="ＭＳ Ｐゴシック" charset="-128"/>
              <a:cs typeface="ＭＳ Ｐゴシック" charset="-128"/>
            </a:endParaRPr>
          </a:p>
          <a:p>
            <a:endParaRPr lang="en-US" sz="1200" kern="1200" baseline="0" dirty="0">
              <a:solidFill>
                <a:schemeClr val="tx1"/>
              </a:solidFill>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63</a:t>
            </a:fld>
            <a:endParaRPr lang="en-AU"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64</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algn="r" rtl="1"/>
            <a:r>
              <a:rPr lang="fa-IR" dirty="0">
                <a:solidFill>
                  <a:schemeClr val="tx2">
                    <a:lumMod val="10000"/>
                  </a:schemeClr>
                </a:solidFill>
              </a:rPr>
              <a:t>مفاهیم امنیت کامپیوتر</a:t>
            </a:r>
          </a:p>
          <a:p>
            <a:pPr algn="r" rtl="1"/>
            <a:r>
              <a:rPr lang="fa-IR" dirty="0">
                <a:solidFill>
                  <a:schemeClr val="tx2">
                    <a:lumMod val="10000"/>
                  </a:schemeClr>
                </a:solidFill>
              </a:rPr>
              <a:t>تعریف</a:t>
            </a:r>
          </a:p>
          <a:p>
            <a:pPr algn="r" rtl="1"/>
            <a:r>
              <a:rPr lang="fa-IR" dirty="0">
                <a:solidFill>
                  <a:schemeClr val="tx2">
                    <a:lumMod val="10000"/>
                  </a:schemeClr>
                </a:solidFill>
              </a:rPr>
              <a:t>مثال ها</a:t>
            </a:r>
          </a:p>
          <a:p>
            <a:pPr algn="r" rtl="1"/>
            <a:r>
              <a:rPr lang="fa-IR" dirty="0">
                <a:solidFill>
                  <a:schemeClr val="tx2">
                    <a:lumMod val="10000"/>
                  </a:schemeClr>
                </a:solidFill>
              </a:rPr>
              <a:t>چالش ها</a:t>
            </a:r>
          </a:p>
          <a:p>
            <a:pPr algn="r" rtl="1"/>
            <a:r>
              <a:rPr lang="fa-IR" dirty="0">
                <a:solidFill>
                  <a:schemeClr val="tx2">
                    <a:lumMod val="10000"/>
                  </a:schemeClr>
                </a:solidFill>
              </a:rPr>
              <a:t>معماری امنیتی </a:t>
            </a:r>
            <a:r>
              <a:rPr lang="en-US" dirty="0">
                <a:solidFill>
                  <a:schemeClr val="tx2">
                    <a:lumMod val="10000"/>
                  </a:schemeClr>
                </a:solidFill>
              </a:rPr>
              <a:t>OSI</a:t>
            </a:r>
          </a:p>
          <a:p>
            <a:pPr algn="r" rtl="1"/>
            <a:r>
              <a:rPr lang="fa-IR" dirty="0">
                <a:solidFill>
                  <a:schemeClr val="tx2">
                    <a:lumMod val="10000"/>
                  </a:schemeClr>
                </a:solidFill>
              </a:rPr>
              <a:t>حملات امنیتی</a:t>
            </a:r>
          </a:p>
          <a:p>
            <a:pPr algn="r" rtl="1"/>
            <a:r>
              <a:rPr lang="fa-IR" dirty="0">
                <a:solidFill>
                  <a:schemeClr val="tx2">
                    <a:lumMod val="10000"/>
                  </a:schemeClr>
                </a:solidFill>
              </a:rPr>
              <a:t>حملات غیر فعال</a:t>
            </a:r>
          </a:p>
          <a:p>
            <a:pPr algn="r" rtl="1"/>
            <a:r>
              <a:rPr lang="fa-IR" dirty="0">
                <a:solidFill>
                  <a:schemeClr val="tx2">
                    <a:lumMod val="10000"/>
                  </a:schemeClr>
                </a:solidFill>
              </a:rPr>
              <a:t>حملات فعال</a:t>
            </a:r>
            <a:endParaRPr lang="en-AU" dirty="0">
              <a:solidFill>
                <a:schemeClr val="tx2">
                  <a:lumMod val="10000"/>
                </a:schemeClr>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66</a:t>
            </a:fld>
            <a:endParaRPr lang="en-AU" dirty="0"/>
          </a:p>
        </p:txBody>
      </p:sp>
    </p:spTree>
    <p:extLst>
      <p:ext uri="{BB962C8B-B14F-4D97-AF65-F5344CB8AC3E}">
        <p14:creationId xmlns:p14="http://schemas.microsoft.com/office/powerpoint/2010/main" val="433502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67</a:t>
            </a:fld>
            <a:endParaRPr lang="en-AU" dirty="0"/>
          </a:p>
        </p:txBody>
      </p:sp>
    </p:spTree>
    <p:extLst>
      <p:ext uri="{BB962C8B-B14F-4D97-AF65-F5344CB8AC3E}">
        <p14:creationId xmlns:p14="http://schemas.microsoft.com/office/powerpoint/2010/main" val="1178805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69</a:t>
            </a:fld>
            <a:endParaRPr lang="en-AU" dirty="0"/>
          </a:p>
        </p:txBody>
      </p:sp>
    </p:spTree>
    <p:extLst>
      <p:ext uri="{BB962C8B-B14F-4D97-AF65-F5344CB8AC3E}">
        <p14:creationId xmlns:p14="http://schemas.microsoft.com/office/powerpoint/2010/main" val="384398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solidFill>
                  <a:schemeClr val="tx2">
                    <a:lumMod val="10000"/>
                  </a:schemeClr>
                </a:solidFill>
              </a:rPr>
              <a:t>Thwart: </a:t>
            </a:r>
            <a:r>
              <a:rPr lang="fa-IR" sz="1200" dirty="0">
                <a:solidFill>
                  <a:schemeClr val="tx2">
                    <a:lumMod val="10000"/>
                  </a:schemeClr>
                </a:solidFill>
              </a:rPr>
              <a:t>خنثی کردن</a:t>
            </a:r>
            <a:endParaRPr lang="en-US" sz="1200" dirty="0">
              <a:solidFill>
                <a:schemeClr val="tx2">
                  <a:lumMod val="10000"/>
                </a:schemeClr>
              </a:solidFill>
            </a:endParaRPr>
          </a:p>
          <a:p>
            <a:r>
              <a:rPr lang="en-US" dirty="0"/>
              <a:t>Deter</a:t>
            </a:r>
            <a:r>
              <a:rPr lang="en-US" sz="1200" dirty="0">
                <a:solidFill>
                  <a:schemeClr val="tx2">
                    <a:lumMod val="10000"/>
                  </a:schemeClr>
                </a:solidFill>
              </a:rPr>
              <a:t> </a:t>
            </a:r>
            <a:r>
              <a:rPr lang="fa-IR" sz="1200" dirty="0">
                <a:solidFill>
                  <a:schemeClr val="tx2">
                    <a:lumMod val="10000"/>
                  </a:schemeClr>
                </a:solidFill>
              </a:rPr>
              <a:t>بازداری</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7</a:t>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Payroll: </a:t>
            </a:r>
            <a:r>
              <a:rPr lang="fa-IR" sz="1200" b="1" dirty="0"/>
              <a:t>لیست حقوق</a:t>
            </a:r>
            <a:endParaRPr lang="en-US" dirty="0"/>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8</a:t>
            </a:fld>
            <a:endParaRPr lang="en-AU" dirty="0"/>
          </a:p>
        </p:txBody>
      </p:sp>
    </p:spTree>
    <p:extLst>
      <p:ext uri="{BB962C8B-B14F-4D97-AF65-F5344CB8AC3E}">
        <p14:creationId xmlns:p14="http://schemas.microsoft.com/office/powerpoint/2010/main" val="2106441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Payroll: </a:t>
            </a:r>
            <a:r>
              <a:rPr lang="fa-IR" sz="1200" b="1" dirty="0"/>
              <a:t>لیست حقوق</a:t>
            </a:r>
            <a:endParaRPr lang="en-US" dirty="0"/>
          </a:p>
        </p:txBody>
      </p:sp>
      <p:sp>
        <p:nvSpPr>
          <p:cNvPr id="4" name="Slide Number Placeholder 3"/>
          <p:cNvSpPr>
            <a:spLocks noGrp="1"/>
          </p:cNvSpPr>
          <p:nvPr>
            <p:ph type="sldNum" sz="quarter" idx="5"/>
          </p:nvPr>
        </p:nvSpPr>
        <p:spPr/>
        <p:txBody>
          <a:bodyPr/>
          <a:lstStyle/>
          <a:p>
            <a:pPr>
              <a:defRPr/>
            </a:pPr>
            <a:fld id="{057EF538-FAB5-E04E-9D94-DFF0DAB23243}" type="slidenum">
              <a:rPr lang="en-AU" smtClean="0"/>
              <a:pPr>
                <a:defRPr/>
              </a:pPr>
              <a:t>9</a:t>
            </a:fld>
            <a:endParaRPr lang="en-AU" dirty="0"/>
          </a:p>
        </p:txBody>
      </p:sp>
    </p:spTree>
    <p:extLst>
      <p:ext uri="{BB962C8B-B14F-4D97-AF65-F5344CB8AC3E}">
        <p14:creationId xmlns:p14="http://schemas.microsoft.com/office/powerpoint/2010/main" val="4240519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DB0E4600-0381-4CF3-88F2-7ED7D2E3F9C8}" type="slidenum">
              <a:rPr lang="en-US" smtClean="0"/>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8128ADFC-8892-9A47-BDCA-AE50B6D38DDE}"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userDrawn="1"/>
        </p:nvPicPr>
        <p:blipFill>
          <a:blip r:embed="rId3">
            <a:lum bright="70000" contrast="-70000"/>
          </a:blip>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8E8D78D-8E35-2A45-8837-327CDB22A9F3}"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biLevel thresh="25000"/>
          </a:blip>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EC2B7C6-041E-C042-A637-ECCC52C36A38}"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lum bright="70000" contrast="-70000"/>
          </a:blip>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6E89803-1ED4-3A4F-BD32-2433A46CC5A6}"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lum bright="70000" contrast="-70000"/>
          </a:blip>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107504" y="1550404"/>
            <a:ext cx="8928992" cy="471925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lum bright="70000" contrast="-70000"/>
          </a:blip>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biLevel thresh="25000"/>
          </a:blip>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4664691-7625-BB4B-A163-F0128982852D}" type="slidenum">
              <a:rPr lang="en-US" smtClean="0"/>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lum bright="70000" contrast="-70000"/>
          </a:blip>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7753351" y="6378575"/>
            <a:ext cx="609600" cy="365125"/>
          </a:xfrm>
        </p:spPr>
        <p:txBody>
          <a:bodyPr/>
          <a:lstStyle>
            <a:lvl1pPr>
              <a:defRPr sz="2000"/>
            </a:lvl1pPr>
          </a:lstStyle>
          <a:p>
            <a:pPr>
              <a:defRPr/>
            </a:pPr>
            <a:fld id="{85D4D257-4F1A-5B4F-8BE3-C5A8F8A780E1}"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pic>
        <p:nvPicPr>
          <p:cNvPr id="10" name="Picture 9" descr="Overlay-FullBackground.jpg"/>
          <p:cNvPicPr>
            <a:picLocks noChangeAspect="1"/>
          </p:cNvPicPr>
          <p:nvPr/>
        </p:nvPicPr>
        <p:blipFill>
          <a:blip r:embed="rId3">
            <a:lum bright="70000" contrast="-70000"/>
          </a:blip>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userDrawn="1"/>
        </p:nvPicPr>
        <p:blipFill>
          <a:blip r:embed="rId2">
            <a:lum bright="70000" contrast="-70000"/>
          </a:blip>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lum bright="70000" contrast="-70000"/>
          </a:blip>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3F667723-249F-5F47-A024-0ED35B4B9075}"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0F111A01-9689-A34E-8D64-3E8DCDB54F86}"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0"/>
        <p:cNvGrpSpPr/>
        <p:nvPr/>
      </p:nvGrpSpPr>
      <p:grpSpPr>
        <a:xfrm>
          <a:off x="0" y="0"/>
          <a:ext cx="0" cy="0"/>
          <a:chOff x="0" y="0"/>
          <a:chExt cx="0" cy="0"/>
        </a:xfrm>
      </p:grpSpPr>
      <p:sp>
        <p:nvSpPr>
          <p:cNvPr id="91" name="Google Shape;91;p4"/>
          <p:cNvSpPr/>
          <p:nvPr/>
        </p:nvSpPr>
        <p:spPr>
          <a:xfrm>
            <a:off x="186900" y="220200"/>
            <a:ext cx="8770200" cy="6417600"/>
          </a:xfrm>
          <a:prstGeom prst="rect">
            <a:avLst/>
          </a:prstGeom>
          <a:solidFill>
            <a:schemeClr val="tx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txBox="1">
            <a:spLocks noGrp="1"/>
          </p:cNvSpPr>
          <p:nvPr>
            <p:ph type="title"/>
          </p:nvPr>
        </p:nvSpPr>
        <p:spPr>
          <a:xfrm>
            <a:off x="713100" y="719200"/>
            <a:ext cx="7717500" cy="14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ysClr val="windowText" lastClr="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93" name="Google Shape;93;p4"/>
          <p:cNvSpPr txBox="1">
            <a:spLocks noGrp="1"/>
          </p:cNvSpPr>
          <p:nvPr>
            <p:ph type="body" idx="1"/>
          </p:nvPr>
        </p:nvSpPr>
        <p:spPr>
          <a:xfrm>
            <a:off x="713100" y="2426200"/>
            <a:ext cx="7717500" cy="371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94" name="Google Shape;94;p4"/>
          <p:cNvSpPr/>
          <p:nvPr/>
        </p:nvSpPr>
        <p:spPr>
          <a:xfrm>
            <a:off x="-384822" y="-270237"/>
            <a:ext cx="1152605" cy="984639"/>
          </a:xfrm>
          <a:custGeom>
            <a:avLst/>
            <a:gdLst/>
            <a:ahLst/>
            <a:cxnLst/>
            <a:rect l="l" t="t" r="r" b="b"/>
            <a:pathLst>
              <a:path w="41947" h="30403" extrusionOk="0">
                <a:moveTo>
                  <a:pt x="22726" y="1"/>
                </a:moveTo>
                <a:cubicBezTo>
                  <a:pt x="10985" y="1"/>
                  <a:pt x="1" y="8093"/>
                  <a:pt x="10967" y="23336"/>
                </a:cubicBezTo>
                <a:cubicBezTo>
                  <a:pt x="14643" y="27664"/>
                  <a:pt x="20747" y="30403"/>
                  <a:pt x="26637" y="30403"/>
                </a:cubicBezTo>
                <a:cubicBezTo>
                  <a:pt x="30051" y="30403"/>
                  <a:pt x="33394" y="29482"/>
                  <a:pt x="36151" y="27418"/>
                </a:cubicBezTo>
                <a:cubicBezTo>
                  <a:pt x="40399" y="23634"/>
                  <a:pt x="41947" y="16980"/>
                  <a:pt x="41044" y="11460"/>
                </a:cubicBezTo>
                <a:cubicBezTo>
                  <a:pt x="38997" y="3723"/>
                  <a:pt x="30687" y="1"/>
                  <a:pt x="22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a:off x="30271" y="-417901"/>
            <a:ext cx="1365914" cy="1186749"/>
            <a:chOff x="4042250" y="1243325"/>
            <a:chExt cx="762825" cy="497075"/>
          </a:xfrm>
        </p:grpSpPr>
        <p:sp>
          <p:nvSpPr>
            <p:cNvPr id="96" name="Google Shape;96;p4"/>
            <p:cNvSpPr/>
            <p:nvPr/>
          </p:nvSpPr>
          <p:spPr>
            <a:xfrm>
              <a:off x="4738250" y="1510075"/>
              <a:ext cx="35925" cy="38725"/>
            </a:xfrm>
            <a:custGeom>
              <a:avLst/>
              <a:gdLst/>
              <a:ahLst/>
              <a:cxnLst/>
              <a:rect l="l" t="t" r="r" b="b"/>
              <a:pathLst>
                <a:path w="1437" h="1549" extrusionOk="0">
                  <a:moveTo>
                    <a:pt x="759" y="1"/>
                  </a:moveTo>
                  <a:cubicBezTo>
                    <a:pt x="702" y="1"/>
                    <a:pt x="646" y="8"/>
                    <a:pt x="588" y="20"/>
                  </a:cubicBezTo>
                  <a:cubicBezTo>
                    <a:pt x="569" y="23"/>
                    <a:pt x="549" y="27"/>
                    <a:pt x="531" y="35"/>
                  </a:cubicBezTo>
                  <a:cubicBezTo>
                    <a:pt x="478" y="53"/>
                    <a:pt x="428" y="76"/>
                    <a:pt x="380" y="104"/>
                  </a:cubicBezTo>
                  <a:cubicBezTo>
                    <a:pt x="314" y="144"/>
                    <a:pt x="254" y="194"/>
                    <a:pt x="204" y="253"/>
                  </a:cubicBezTo>
                  <a:cubicBezTo>
                    <a:pt x="154" y="309"/>
                    <a:pt x="113" y="373"/>
                    <a:pt x="81" y="442"/>
                  </a:cubicBezTo>
                  <a:cubicBezTo>
                    <a:pt x="61" y="489"/>
                    <a:pt x="43" y="537"/>
                    <a:pt x="28" y="587"/>
                  </a:cubicBezTo>
                  <a:cubicBezTo>
                    <a:pt x="14" y="639"/>
                    <a:pt x="12" y="695"/>
                    <a:pt x="7" y="748"/>
                  </a:cubicBezTo>
                  <a:cubicBezTo>
                    <a:pt x="0" y="824"/>
                    <a:pt x="13" y="900"/>
                    <a:pt x="32" y="974"/>
                  </a:cubicBezTo>
                  <a:cubicBezTo>
                    <a:pt x="36" y="993"/>
                    <a:pt x="42" y="1012"/>
                    <a:pt x="50" y="1030"/>
                  </a:cubicBezTo>
                  <a:cubicBezTo>
                    <a:pt x="69" y="1082"/>
                    <a:pt x="93" y="1132"/>
                    <a:pt x="121" y="1180"/>
                  </a:cubicBezTo>
                  <a:cubicBezTo>
                    <a:pt x="196" y="1302"/>
                    <a:pt x="317" y="1422"/>
                    <a:pt x="450" y="1478"/>
                  </a:cubicBezTo>
                  <a:cubicBezTo>
                    <a:pt x="544" y="1521"/>
                    <a:pt x="645" y="1545"/>
                    <a:pt x="749" y="1549"/>
                  </a:cubicBezTo>
                  <a:cubicBezTo>
                    <a:pt x="786" y="1549"/>
                    <a:pt x="823" y="1545"/>
                    <a:pt x="858" y="1538"/>
                  </a:cubicBezTo>
                  <a:cubicBezTo>
                    <a:pt x="895" y="1534"/>
                    <a:pt x="931" y="1525"/>
                    <a:pt x="966" y="1513"/>
                  </a:cubicBezTo>
                  <a:cubicBezTo>
                    <a:pt x="1073" y="1470"/>
                    <a:pt x="1164" y="1417"/>
                    <a:pt x="1243" y="1330"/>
                  </a:cubicBezTo>
                  <a:cubicBezTo>
                    <a:pt x="1306" y="1260"/>
                    <a:pt x="1353" y="1179"/>
                    <a:pt x="1384" y="1091"/>
                  </a:cubicBezTo>
                  <a:cubicBezTo>
                    <a:pt x="1417" y="1005"/>
                    <a:pt x="1436" y="915"/>
                    <a:pt x="1428" y="821"/>
                  </a:cubicBezTo>
                  <a:cubicBezTo>
                    <a:pt x="1427" y="807"/>
                    <a:pt x="1424" y="792"/>
                    <a:pt x="1422" y="777"/>
                  </a:cubicBezTo>
                  <a:cubicBezTo>
                    <a:pt x="1425" y="752"/>
                    <a:pt x="1431" y="729"/>
                    <a:pt x="1432" y="703"/>
                  </a:cubicBezTo>
                  <a:cubicBezTo>
                    <a:pt x="1434" y="633"/>
                    <a:pt x="1424" y="564"/>
                    <a:pt x="1403" y="499"/>
                  </a:cubicBezTo>
                  <a:cubicBezTo>
                    <a:pt x="1385" y="451"/>
                    <a:pt x="1365" y="403"/>
                    <a:pt x="1340" y="358"/>
                  </a:cubicBezTo>
                  <a:cubicBezTo>
                    <a:pt x="1331" y="340"/>
                    <a:pt x="1321" y="323"/>
                    <a:pt x="1308" y="307"/>
                  </a:cubicBezTo>
                  <a:cubicBezTo>
                    <a:pt x="1277" y="266"/>
                    <a:pt x="1245" y="227"/>
                    <a:pt x="1210" y="190"/>
                  </a:cubicBezTo>
                  <a:cubicBezTo>
                    <a:pt x="1172" y="156"/>
                    <a:pt x="1129" y="125"/>
                    <a:pt x="1085" y="98"/>
                  </a:cubicBezTo>
                  <a:cubicBezTo>
                    <a:pt x="1028" y="61"/>
                    <a:pt x="963" y="33"/>
                    <a:pt x="896" y="18"/>
                  </a:cubicBezTo>
                  <a:cubicBezTo>
                    <a:pt x="849" y="6"/>
                    <a:pt x="804"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662775" y="1512200"/>
              <a:ext cx="35550" cy="32650"/>
            </a:xfrm>
            <a:custGeom>
              <a:avLst/>
              <a:gdLst/>
              <a:ahLst/>
              <a:cxnLst/>
              <a:rect l="l" t="t" r="r" b="b"/>
              <a:pathLst>
                <a:path w="1422" h="1306" extrusionOk="0">
                  <a:moveTo>
                    <a:pt x="623" y="1"/>
                  </a:moveTo>
                  <a:cubicBezTo>
                    <a:pt x="609" y="1"/>
                    <a:pt x="595" y="1"/>
                    <a:pt x="582" y="3"/>
                  </a:cubicBezTo>
                  <a:cubicBezTo>
                    <a:pt x="534" y="7"/>
                    <a:pt x="488" y="15"/>
                    <a:pt x="442" y="27"/>
                  </a:cubicBezTo>
                  <a:cubicBezTo>
                    <a:pt x="413" y="35"/>
                    <a:pt x="385" y="47"/>
                    <a:pt x="358" y="61"/>
                  </a:cubicBezTo>
                  <a:cubicBezTo>
                    <a:pt x="329" y="72"/>
                    <a:pt x="301" y="86"/>
                    <a:pt x="275" y="103"/>
                  </a:cubicBezTo>
                  <a:cubicBezTo>
                    <a:pt x="237" y="130"/>
                    <a:pt x="201" y="159"/>
                    <a:pt x="168" y="192"/>
                  </a:cubicBezTo>
                  <a:cubicBezTo>
                    <a:pt x="136" y="226"/>
                    <a:pt x="108" y="265"/>
                    <a:pt x="86" y="305"/>
                  </a:cubicBezTo>
                  <a:cubicBezTo>
                    <a:pt x="55" y="356"/>
                    <a:pt x="33" y="410"/>
                    <a:pt x="20" y="467"/>
                  </a:cubicBezTo>
                  <a:cubicBezTo>
                    <a:pt x="6" y="523"/>
                    <a:pt x="0" y="580"/>
                    <a:pt x="2" y="638"/>
                  </a:cubicBezTo>
                  <a:cubicBezTo>
                    <a:pt x="5" y="666"/>
                    <a:pt x="8" y="695"/>
                    <a:pt x="13" y="724"/>
                  </a:cubicBezTo>
                  <a:cubicBezTo>
                    <a:pt x="18" y="754"/>
                    <a:pt x="23" y="783"/>
                    <a:pt x="31" y="812"/>
                  </a:cubicBezTo>
                  <a:cubicBezTo>
                    <a:pt x="34" y="824"/>
                    <a:pt x="37" y="835"/>
                    <a:pt x="42" y="847"/>
                  </a:cubicBezTo>
                  <a:cubicBezTo>
                    <a:pt x="60" y="890"/>
                    <a:pt x="79" y="933"/>
                    <a:pt x="102" y="975"/>
                  </a:cubicBezTo>
                  <a:cubicBezTo>
                    <a:pt x="108" y="987"/>
                    <a:pt x="116" y="998"/>
                    <a:pt x="123" y="1008"/>
                  </a:cubicBezTo>
                  <a:cubicBezTo>
                    <a:pt x="152" y="1047"/>
                    <a:pt x="182" y="1082"/>
                    <a:pt x="214" y="1118"/>
                  </a:cubicBezTo>
                  <a:cubicBezTo>
                    <a:pt x="253" y="1159"/>
                    <a:pt x="306" y="1192"/>
                    <a:pt x="354" y="1223"/>
                  </a:cubicBezTo>
                  <a:cubicBezTo>
                    <a:pt x="364" y="1229"/>
                    <a:pt x="376" y="1235"/>
                    <a:pt x="387" y="1240"/>
                  </a:cubicBezTo>
                  <a:cubicBezTo>
                    <a:pt x="429" y="1258"/>
                    <a:pt x="472" y="1275"/>
                    <a:pt x="517" y="1288"/>
                  </a:cubicBezTo>
                  <a:cubicBezTo>
                    <a:pt x="565" y="1299"/>
                    <a:pt x="615" y="1306"/>
                    <a:pt x="665" y="1306"/>
                  </a:cubicBezTo>
                  <a:cubicBezTo>
                    <a:pt x="676" y="1306"/>
                    <a:pt x="686" y="1305"/>
                    <a:pt x="696" y="1305"/>
                  </a:cubicBezTo>
                  <a:cubicBezTo>
                    <a:pt x="743" y="1302"/>
                    <a:pt x="789" y="1294"/>
                    <a:pt x="834" y="1284"/>
                  </a:cubicBezTo>
                  <a:cubicBezTo>
                    <a:pt x="850" y="1282"/>
                    <a:pt x="864" y="1278"/>
                    <a:pt x="879" y="1273"/>
                  </a:cubicBezTo>
                  <a:cubicBezTo>
                    <a:pt x="1006" y="1231"/>
                    <a:pt x="1120" y="1158"/>
                    <a:pt x="1209" y="1058"/>
                  </a:cubicBezTo>
                  <a:cubicBezTo>
                    <a:pt x="1254" y="1010"/>
                    <a:pt x="1290" y="955"/>
                    <a:pt x="1321" y="896"/>
                  </a:cubicBezTo>
                  <a:cubicBezTo>
                    <a:pt x="1341" y="852"/>
                    <a:pt x="1357" y="808"/>
                    <a:pt x="1373" y="761"/>
                  </a:cubicBezTo>
                  <a:cubicBezTo>
                    <a:pt x="1378" y="744"/>
                    <a:pt x="1381" y="727"/>
                    <a:pt x="1384" y="709"/>
                  </a:cubicBezTo>
                  <a:cubicBezTo>
                    <a:pt x="1421" y="518"/>
                    <a:pt x="1320" y="327"/>
                    <a:pt x="1141" y="251"/>
                  </a:cubicBezTo>
                  <a:cubicBezTo>
                    <a:pt x="1122" y="225"/>
                    <a:pt x="1100" y="199"/>
                    <a:pt x="1078" y="177"/>
                  </a:cubicBezTo>
                  <a:cubicBezTo>
                    <a:pt x="1045" y="143"/>
                    <a:pt x="1003" y="118"/>
                    <a:pt x="965" y="94"/>
                  </a:cubicBezTo>
                  <a:cubicBezTo>
                    <a:pt x="954" y="86"/>
                    <a:pt x="943" y="78"/>
                    <a:pt x="931" y="73"/>
                  </a:cubicBezTo>
                  <a:cubicBezTo>
                    <a:pt x="888" y="54"/>
                    <a:pt x="844" y="37"/>
                    <a:pt x="800" y="23"/>
                  </a:cubicBezTo>
                  <a:cubicBezTo>
                    <a:pt x="744" y="6"/>
                    <a:pt x="680" y="3"/>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75500" y="1607700"/>
              <a:ext cx="31625" cy="31875"/>
            </a:xfrm>
            <a:custGeom>
              <a:avLst/>
              <a:gdLst/>
              <a:ahLst/>
              <a:cxnLst/>
              <a:rect l="l" t="t" r="r" b="b"/>
              <a:pathLst>
                <a:path w="1265" h="1275" extrusionOk="0">
                  <a:moveTo>
                    <a:pt x="583" y="1"/>
                  </a:moveTo>
                  <a:cubicBezTo>
                    <a:pt x="575" y="1"/>
                    <a:pt x="566" y="1"/>
                    <a:pt x="558" y="1"/>
                  </a:cubicBezTo>
                  <a:cubicBezTo>
                    <a:pt x="296" y="15"/>
                    <a:pt x="72" y="220"/>
                    <a:pt x="22" y="477"/>
                  </a:cubicBezTo>
                  <a:cubicBezTo>
                    <a:pt x="1" y="588"/>
                    <a:pt x="0" y="713"/>
                    <a:pt x="41" y="820"/>
                  </a:cubicBezTo>
                  <a:cubicBezTo>
                    <a:pt x="82" y="927"/>
                    <a:pt x="144" y="1034"/>
                    <a:pt x="238" y="1106"/>
                  </a:cubicBezTo>
                  <a:cubicBezTo>
                    <a:pt x="337" y="1180"/>
                    <a:pt x="443" y="1241"/>
                    <a:pt x="567" y="1261"/>
                  </a:cubicBezTo>
                  <a:cubicBezTo>
                    <a:pt x="619" y="1270"/>
                    <a:pt x="672" y="1274"/>
                    <a:pt x="724" y="1274"/>
                  </a:cubicBezTo>
                  <a:cubicBezTo>
                    <a:pt x="795" y="1274"/>
                    <a:pt x="866" y="1266"/>
                    <a:pt x="936" y="1249"/>
                  </a:cubicBezTo>
                  <a:cubicBezTo>
                    <a:pt x="1067" y="1220"/>
                    <a:pt x="1186" y="1089"/>
                    <a:pt x="1209" y="959"/>
                  </a:cubicBezTo>
                  <a:cubicBezTo>
                    <a:pt x="1221" y="893"/>
                    <a:pt x="1233" y="827"/>
                    <a:pt x="1245" y="762"/>
                  </a:cubicBezTo>
                  <a:cubicBezTo>
                    <a:pt x="1264" y="658"/>
                    <a:pt x="1251" y="554"/>
                    <a:pt x="1195" y="463"/>
                  </a:cubicBezTo>
                  <a:cubicBezTo>
                    <a:pt x="1173" y="424"/>
                    <a:pt x="1141" y="390"/>
                    <a:pt x="1103" y="364"/>
                  </a:cubicBezTo>
                  <a:cubicBezTo>
                    <a:pt x="1093" y="337"/>
                    <a:pt x="1080" y="310"/>
                    <a:pt x="1065" y="284"/>
                  </a:cubicBezTo>
                  <a:cubicBezTo>
                    <a:pt x="970" y="117"/>
                    <a:pt x="776"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696975" y="1561575"/>
              <a:ext cx="28625" cy="19975"/>
            </a:xfrm>
            <a:custGeom>
              <a:avLst/>
              <a:gdLst/>
              <a:ahLst/>
              <a:cxnLst/>
              <a:rect l="l" t="t" r="r" b="b"/>
              <a:pathLst>
                <a:path w="1145" h="799" extrusionOk="0">
                  <a:moveTo>
                    <a:pt x="569" y="1"/>
                  </a:moveTo>
                  <a:cubicBezTo>
                    <a:pt x="503" y="1"/>
                    <a:pt x="433" y="20"/>
                    <a:pt x="363" y="64"/>
                  </a:cubicBezTo>
                  <a:cubicBezTo>
                    <a:pt x="0" y="290"/>
                    <a:pt x="236" y="798"/>
                    <a:pt x="577" y="798"/>
                  </a:cubicBezTo>
                  <a:cubicBezTo>
                    <a:pt x="642" y="798"/>
                    <a:pt x="712" y="779"/>
                    <a:pt x="783" y="736"/>
                  </a:cubicBezTo>
                  <a:cubicBezTo>
                    <a:pt x="1145" y="510"/>
                    <a:pt x="9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729300" y="1434075"/>
              <a:ext cx="35075" cy="28775"/>
            </a:xfrm>
            <a:custGeom>
              <a:avLst/>
              <a:gdLst/>
              <a:ahLst/>
              <a:cxnLst/>
              <a:rect l="l" t="t" r="r" b="b"/>
              <a:pathLst>
                <a:path w="1403" h="1151" extrusionOk="0">
                  <a:moveTo>
                    <a:pt x="641" y="0"/>
                  </a:moveTo>
                  <a:cubicBezTo>
                    <a:pt x="630" y="0"/>
                    <a:pt x="619" y="1"/>
                    <a:pt x="608" y="2"/>
                  </a:cubicBezTo>
                  <a:cubicBezTo>
                    <a:pt x="501" y="11"/>
                    <a:pt x="397" y="43"/>
                    <a:pt x="305" y="97"/>
                  </a:cubicBezTo>
                  <a:cubicBezTo>
                    <a:pt x="208" y="153"/>
                    <a:pt x="142" y="231"/>
                    <a:pt x="82" y="323"/>
                  </a:cubicBezTo>
                  <a:cubicBezTo>
                    <a:pt x="55" y="365"/>
                    <a:pt x="38" y="415"/>
                    <a:pt x="23" y="462"/>
                  </a:cubicBezTo>
                  <a:cubicBezTo>
                    <a:pt x="8" y="513"/>
                    <a:pt x="1" y="565"/>
                    <a:pt x="2" y="618"/>
                  </a:cubicBezTo>
                  <a:cubicBezTo>
                    <a:pt x="3" y="644"/>
                    <a:pt x="6" y="670"/>
                    <a:pt x="11" y="694"/>
                  </a:cubicBezTo>
                  <a:cubicBezTo>
                    <a:pt x="14" y="719"/>
                    <a:pt x="18" y="744"/>
                    <a:pt x="24" y="768"/>
                  </a:cubicBezTo>
                  <a:cubicBezTo>
                    <a:pt x="59" y="864"/>
                    <a:pt x="92" y="913"/>
                    <a:pt x="161" y="986"/>
                  </a:cubicBezTo>
                  <a:cubicBezTo>
                    <a:pt x="229" y="1061"/>
                    <a:pt x="325" y="1103"/>
                    <a:pt x="420" y="1132"/>
                  </a:cubicBezTo>
                  <a:cubicBezTo>
                    <a:pt x="466" y="1145"/>
                    <a:pt x="515" y="1151"/>
                    <a:pt x="563" y="1151"/>
                  </a:cubicBezTo>
                  <a:cubicBezTo>
                    <a:pt x="568" y="1151"/>
                    <a:pt x="572" y="1151"/>
                    <a:pt x="577" y="1150"/>
                  </a:cubicBezTo>
                  <a:cubicBezTo>
                    <a:pt x="618" y="1148"/>
                    <a:pt x="660" y="1142"/>
                    <a:pt x="701" y="1133"/>
                  </a:cubicBezTo>
                  <a:cubicBezTo>
                    <a:pt x="710" y="1131"/>
                    <a:pt x="720" y="1128"/>
                    <a:pt x="730" y="1125"/>
                  </a:cubicBezTo>
                  <a:cubicBezTo>
                    <a:pt x="811" y="1096"/>
                    <a:pt x="888" y="1054"/>
                    <a:pt x="946" y="989"/>
                  </a:cubicBezTo>
                  <a:cubicBezTo>
                    <a:pt x="953" y="983"/>
                    <a:pt x="957" y="975"/>
                    <a:pt x="963" y="968"/>
                  </a:cubicBezTo>
                  <a:cubicBezTo>
                    <a:pt x="978" y="970"/>
                    <a:pt x="994" y="971"/>
                    <a:pt x="1010" y="972"/>
                  </a:cubicBezTo>
                  <a:cubicBezTo>
                    <a:pt x="1115" y="964"/>
                    <a:pt x="1214" y="919"/>
                    <a:pt x="1290" y="844"/>
                  </a:cubicBezTo>
                  <a:cubicBezTo>
                    <a:pt x="1354" y="767"/>
                    <a:pt x="1402" y="667"/>
                    <a:pt x="1394" y="565"/>
                  </a:cubicBezTo>
                  <a:cubicBezTo>
                    <a:pt x="1389" y="458"/>
                    <a:pt x="1344" y="358"/>
                    <a:pt x="1267" y="285"/>
                  </a:cubicBezTo>
                  <a:cubicBezTo>
                    <a:pt x="1204" y="228"/>
                    <a:pt x="1137" y="176"/>
                    <a:pt x="1067" y="129"/>
                  </a:cubicBezTo>
                  <a:cubicBezTo>
                    <a:pt x="998" y="83"/>
                    <a:pt x="920" y="54"/>
                    <a:pt x="841" y="28"/>
                  </a:cubicBezTo>
                  <a:cubicBezTo>
                    <a:pt x="817" y="20"/>
                    <a:pt x="794" y="15"/>
                    <a:pt x="770" y="13"/>
                  </a:cubicBezTo>
                  <a:cubicBezTo>
                    <a:pt x="728" y="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680575" y="1437325"/>
              <a:ext cx="21500" cy="24000"/>
            </a:xfrm>
            <a:custGeom>
              <a:avLst/>
              <a:gdLst/>
              <a:ahLst/>
              <a:cxnLst/>
              <a:rect l="l" t="t" r="r" b="b"/>
              <a:pathLst>
                <a:path w="860" h="960" extrusionOk="0">
                  <a:moveTo>
                    <a:pt x="411" y="0"/>
                  </a:moveTo>
                  <a:cubicBezTo>
                    <a:pt x="373" y="0"/>
                    <a:pt x="335" y="6"/>
                    <a:pt x="297" y="17"/>
                  </a:cubicBezTo>
                  <a:lnTo>
                    <a:pt x="200" y="60"/>
                  </a:lnTo>
                  <a:cubicBezTo>
                    <a:pt x="141" y="97"/>
                    <a:pt x="92" y="150"/>
                    <a:pt x="60" y="211"/>
                  </a:cubicBezTo>
                  <a:cubicBezTo>
                    <a:pt x="58" y="215"/>
                    <a:pt x="55" y="220"/>
                    <a:pt x="54" y="223"/>
                  </a:cubicBezTo>
                  <a:cubicBezTo>
                    <a:pt x="40" y="255"/>
                    <a:pt x="28" y="290"/>
                    <a:pt x="18" y="322"/>
                  </a:cubicBezTo>
                  <a:cubicBezTo>
                    <a:pt x="17" y="325"/>
                    <a:pt x="17" y="326"/>
                    <a:pt x="15" y="328"/>
                  </a:cubicBezTo>
                  <a:cubicBezTo>
                    <a:pt x="14" y="332"/>
                    <a:pt x="13" y="335"/>
                    <a:pt x="13" y="340"/>
                  </a:cubicBezTo>
                  <a:cubicBezTo>
                    <a:pt x="13" y="342"/>
                    <a:pt x="12" y="344"/>
                    <a:pt x="12" y="346"/>
                  </a:cubicBezTo>
                  <a:cubicBezTo>
                    <a:pt x="8" y="379"/>
                    <a:pt x="4" y="419"/>
                    <a:pt x="1" y="452"/>
                  </a:cubicBezTo>
                  <a:cubicBezTo>
                    <a:pt x="0" y="460"/>
                    <a:pt x="0" y="468"/>
                    <a:pt x="1" y="477"/>
                  </a:cubicBezTo>
                  <a:cubicBezTo>
                    <a:pt x="5" y="562"/>
                    <a:pt x="30" y="646"/>
                    <a:pt x="74" y="719"/>
                  </a:cubicBezTo>
                  <a:cubicBezTo>
                    <a:pt x="78" y="727"/>
                    <a:pt x="82" y="734"/>
                    <a:pt x="87" y="742"/>
                  </a:cubicBezTo>
                  <a:cubicBezTo>
                    <a:pt x="112" y="777"/>
                    <a:pt x="140" y="810"/>
                    <a:pt x="170" y="840"/>
                  </a:cubicBezTo>
                  <a:cubicBezTo>
                    <a:pt x="202" y="868"/>
                    <a:pt x="237" y="893"/>
                    <a:pt x="274" y="913"/>
                  </a:cubicBezTo>
                  <a:cubicBezTo>
                    <a:pt x="318" y="939"/>
                    <a:pt x="368" y="953"/>
                    <a:pt x="419" y="955"/>
                  </a:cubicBezTo>
                  <a:cubicBezTo>
                    <a:pt x="437" y="958"/>
                    <a:pt x="455" y="960"/>
                    <a:pt x="473" y="960"/>
                  </a:cubicBezTo>
                  <a:cubicBezTo>
                    <a:pt x="506" y="960"/>
                    <a:pt x="540" y="954"/>
                    <a:pt x="571" y="944"/>
                  </a:cubicBezTo>
                  <a:cubicBezTo>
                    <a:pt x="623" y="930"/>
                    <a:pt x="670" y="904"/>
                    <a:pt x="709" y="866"/>
                  </a:cubicBezTo>
                  <a:cubicBezTo>
                    <a:pt x="751" y="836"/>
                    <a:pt x="786" y="796"/>
                    <a:pt x="809" y="748"/>
                  </a:cubicBezTo>
                  <a:cubicBezTo>
                    <a:pt x="820" y="717"/>
                    <a:pt x="832" y="684"/>
                    <a:pt x="844" y="653"/>
                  </a:cubicBezTo>
                  <a:cubicBezTo>
                    <a:pt x="859" y="586"/>
                    <a:pt x="857" y="517"/>
                    <a:pt x="838" y="451"/>
                  </a:cubicBezTo>
                  <a:cubicBezTo>
                    <a:pt x="827" y="426"/>
                    <a:pt x="815" y="401"/>
                    <a:pt x="804" y="376"/>
                  </a:cubicBezTo>
                  <a:cubicBezTo>
                    <a:pt x="802" y="291"/>
                    <a:pt x="770" y="209"/>
                    <a:pt x="712" y="145"/>
                  </a:cubicBezTo>
                  <a:cubicBezTo>
                    <a:pt x="682" y="102"/>
                    <a:pt x="642" y="67"/>
                    <a:pt x="595" y="46"/>
                  </a:cubicBezTo>
                  <a:cubicBezTo>
                    <a:pt x="563" y="34"/>
                    <a:pt x="531" y="22"/>
                    <a:pt x="501" y="10"/>
                  </a:cubicBezTo>
                  <a:cubicBezTo>
                    <a:pt x="471" y="4"/>
                    <a:pt x="441"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783050" y="1478250"/>
              <a:ext cx="22025" cy="23250"/>
            </a:xfrm>
            <a:custGeom>
              <a:avLst/>
              <a:gdLst/>
              <a:ahLst/>
              <a:cxnLst/>
              <a:rect l="l" t="t" r="r" b="b"/>
              <a:pathLst>
                <a:path w="881" h="930" extrusionOk="0">
                  <a:moveTo>
                    <a:pt x="404" y="0"/>
                  </a:moveTo>
                  <a:cubicBezTo>
                    <a:pt x="328" y="0"/>
                    <a:pt x="254" y="20"/>
                    <a:pt x="188" y="58"/>
                  </a:cubicBezTo>
                  <a:cubicBezTo>
                    <a:pt x="161" y="79"/>
                    <a:pt x="134" y="103"/>
                    <a:pt x="106" y="125"/>
                  </a:cubicBezTo>
                  <a:cubicBezTo>
                    <a:pt x="59" y="175"/>
                    <a:pt x="27" y="237"/>
                    <a:pt x="11" y="303"/>
                  </a:cubicBezTo>
                  <a:cubicBezTo>
                    <a:pt x="7" y="336"/>
                    <a:pt x="4" y="371"/>
                    <a:pt x="1" y="405"/>
                  </a:cubicBezTo>
                  <a:cubicBezTo>
                    <a:pt x="3" y="475"/>
                    <a:pt x="24" y="543"/>
                    <a:pt x="60" y="602"/>
                  </a:cubicBezTo>
                  <a:lnTo>
                    <a:pt x="149" y="744"/>
                  </a:lnTo>
                  <a:cubicBezTo>
                    <a:pt x="175" y="789"/>
                    <a:pt x="213" y="828"/>
                    <a:pt x="258" y="854"/>
                  </a:cubicBezTo>
                  <a:cubicBezTo>
                    <a:pt x="321" y="903"/>
                    <a:pt x="398" y="929"/>
                    <a:pt x="476" y="929"/>
                  </a:cubicBezTo>
                  <a:cubicBezTo>
                    <a:pt x="500" y="929"/>
                    <a:pt x="523" y="927"/>
                    <a:pt x="546" y="922"/>
                  </a:cubicBezTo>
                  <a:cubicBezTo>
                    <a:pt x="599" y="918"/>
                    <a:pt x="650" y="901"/>
                    <a:pt x="695" y="870"/>
                  </a:cubicBezTo>
                  <a:lnTo>
                    <a:pt x="776" y="802"/>
                  </a:lnTo>
                  <a:cubicBezTo>
                    <a:pt x="822" y="752"/>
                    <a:pt x="854" y="691"/>
                    <a:pt x="871" y="624"/>
                  </a:cubicBezTo>
                  <a:cubicBezTo>
                    <a:pt x="874" y="590"/>
                    <a:pt x="877" y="557"/>
                    <a:pt x="880" y="523"/>
                  </a:cubicBezTo>
                  <a:cubicBezTo>
                    <a:pt x="878" y="453"/>
                    <a:pt x="858" y="384"/>
                    <a:pt x="821" y="325"/>
                  </a:cubicBezTo>
                  <a:lnTo>
                    <a:pt x="733" y="184"/>
                  </a:lnTo>
                  <a:cubicBezTo>
                    <a:pt x="674" y="98"/>
                    <a:pt x="586" y="35"/>
                    <a:pt x="486" y="8"/>
                  </a:cubicBezTo>
                  <a:cubicBezTo>
                    <a:pt x="459" y="3"/>
                    <a:pt x="431"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763525" y="1372300"/>
              <a:ext cx="34800" cy="33875"/>
            </a:xfrm>
            <a:custGeom>
              <a:avLst/>
              <a:gdLst/>
              <a:ahLst/>
              <a:cxnLst/>
              <a:rect l="l" t="t" r="r" b="b"/>
              <a:pathLst>
                <a:path w="1392" h="1355" extrusionOk="0">
                  <a:moveTo>
                    <a:pt x="600" y="1"/>
                  </a:moveTo>
                  <a:cubicBezTo>
                    <a:pt x="535" y="1"/>
                    <a:pt x="470" y="9"/>
                    <a:pt x="407" y="33"/>
                  </a:cubicBezTo>
                  <a:cubicBezTo>
                    <a:pt x="355" y="50"/>
                    <a:pt x="305" y="74"/>
                    <a:pt x="260" y="103"/>
                  </a:cubicBezTo>
                  <a:cubicBezTo>
                    <a:pt x="188" y="153"/>
                    <a:pt x="126" y="218"/>
                    <a:pt x="82" y="293"/>
                  </a:cubicBezTo>
                  <a:cubicBezTo>
                    <a:pt x="56" y="337"/>
                    <a:pt x="36" y="384"/>
                    <a:pt x="24" y="434"/>
                  </a:cubicBezTo>
                  <a:cubicBezTo>
                    <a:pt x="1" y="526"/>
                    <a:pt x="9" y="611"/>
                    <a:pt x="29" y="702"/>
                  </a:cubicBezTo>
                  <a:cubicBezTo>
                    <a:pt x="31" y="717"/>
                    <a:pt x="36" y="732"/>
                    <a:pt x="42" y="746"/>
                  </a:cubicBezTo>
                  <a:cubicBezTo>
                    <a:pt x="58" y="789"/>
                    <a:pt x="77" y="830"/>
                    <a:pt x="100" y="872"/>
                  </a:cubicBezTo>
                  <a:cubicBezTo>
                    <a:pt x="135" y="927"/>
                    <a:pt x="176" y="977"/>
                    <a:pt x="222" y="1024"/>
                  </a:cubicBezTo>
                  <a:cubicBezTo>
                    <a:pt x="285" y="1090"/>
                    <a:pt x="363" y="1144"/>
                    <a:pt x="439" y="1192"/>
                  </a:cubicBezTo>
                  <a:cubicBezTo>
                    <a:pt x="608" y="1301"/>
                    <a:pt x="809" y="1347"/>
                    <a:pt x="1007" y="1355"/>
                  </a:cubicBezTo>
                  <a:cubicBezTo>
                    <a:pt x="1009" y="1355"/>
                    <a:pt x="1011" y="1355"/>
                    <a:pt x="1013" y="1355"/>
                  </a:cubicBezTo>
                  <a:cubicBezTo>
                    <a:pt x="1064" y="1355"/>
                    <a:pt x="1113" y="1342"/>
                    <a:pt x="1157" y="1317"/>
                  </a:cubicBezTo>
                  <a:cubicBezTo>
                    <a:pt x="1208" y="1299"/>
                    <a:pt x="1252" y="1268"/>
                    <a:pt x="1286" y="1228"/>
                  </a:cubicBezTo>
                  <a:cubicBezTo>
                    <a:pt x="1354" y="1150"/>
                    <a:pt x="1391" y="1051"/>
                    <a:pt x="1391" y="948"/>
                  </a:cubicBezTo>
                  <a:cubicBezTo>
                    <a:pt x="1391" y="885"/>
                    <a:pt x="1391" y="822"/>
                    <a:pt x="1390" y="759"/>
                  </a:cubicBezTo>
                  <a:cubicBezTo>
                    <a:pt x="1390" y="663"/>
                    <a:pt x="1342" y="560"/>
                    <a:pt x="1275" y="492"/>
                  </a:cubicBezTo>
                  <a:cubicBezTo>
                    <a:pt x="1258" y="456"/>
                    <a:pt x="1241" y="419"/>
                    <a:pt x="1222" y="383"/>
                  </a:cubicBezTo>
                  <a:cubicBezTo>
                    <a:pt x="1205" y="354"/>
                    <a:pt x="1187" y="326"/>
                    <a:pt x="1166" y="300"/>
                  </a:cubicBezTo>
                  <a:cubicBezTo>
                    <a:pt x="1128" y="250"/>
                    <a:pt x="1088" y="197"/>
                    <a:pt x="1037" y="157"/>
                  </a:cubicBezTo>
                  <a:cubicBezTo>
                    <a:pt x="948" y="87"/>
                    <a:pt x="848" y="26"/>
                    <a:pt x="733" y="10"/>
                  </a:cubicBezTo>
                  <a:cubicBezTo>
                    <a:pt x="689" y="5"/>
                    <a:pt x="64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9450" y="1378250"/>
              <a:ext cx="22725" cy="23075"/>
            </a:xfrm>
            <a:custGeom>
              <a:avLst/>
              <a:gdLst/>
              <a:ahLst/>
              <a:cxnLst/>
              <a:rect l="l" t="t" r="r" b="b"/>
              <a:pathLst>
                <a:path w="909" h="923" extrusionOk="0">
                  <a:moveTo>
                    <a:pt x="485" y="1"/>
                  </a:moveTo>
                  <a:cubicBezTo>
                    <a:pt x="478" y="1"/>
                    <a:pt x="471" y="1"/>
                    <a:pt x="463" y="1"/>
                  </a:cubicBezTo>
                  <a:cubicBezTo>
                    <a:pt x="425" y="4"/>
                    <a:pt x="389" y="9"/>
                    <a:pt x="353" y="19"/>
                  </a:cubicBezTo>
                  <a:cubicBezTo>
                    <a:pt x="349" y="19"/>
                    <a:pt x="345" y="21"/>
                    <a:pt x="342" y="22"/>
                  </a:cubicBezTo>
                  <a:cubicBezTo>
                    <a:pt x="305" y="35"/>
                    <a:pt x="271" y="51"/>
                    <a:pt x="237" y="70"/>
                  </a:cubicBezTo>
                  <a:cubicBezTo>
                    <a:pt x="233" y="72"/>
                    <a:pt x="230" y="74"/>
                    <a:pt x="226" y="77"/>
                  </a:cubicBezTo>
                  <a:cubicBezTo>
                    <a:pt x="196" y="101"/>
                    <a:pt x="165" y="125"/>
                    <a:pt x="137" y="151"/>
                  </a:cubicBezTo>
                  <a:cubicBezTo>
                    <a:pt x="134" y="154"/>
                    <a:pt x="130" y="157"/>
                    <a:pt x="128" y="160"/>
                  </a:cubicBezTo>
                  <a:cubicBezTo>
                    <a:pt x="104" y="189"/>
                    <a:pt x="83" y="221"/>
                    <a:pt x="62" y="252"/>
                  </a:cubicBezTo>
                  <a:cubicBezTo>
                    <a:pt x="60" y="255"/>
                    <a:pt x="58" y="260"/>
                    <a:pt x="57" y="263"/>
                  </a:cubicBezTo>
                  <a:cubicBezTo>
                    <a:pt x="55" y="266"/>
                    <a:pt x="52" y="269"/>
                    <a:pt x="51" y="274"/>
                  </a:cubicBezTo>
                  <a:cubicBezTo>
                    <a:pt x="42" y="298"/>
                    <a:pt x="24" y="345"/>
                    <a:pt x="16" y="369"/>
                  </a:cubicBezTo>
                  <a:cubicBezTo>
                    <a:pt x="16" y="370"/>
                    <a:pt x="15" y="371"/>
                    <a:pt x="15" y="372"/>
                  </a:cubicBezTo>
                  <a:cubicBezTo>
                    <a:pt x="15" y="374"/>
                    <a:pt x="14" y="376"/>
                    <a:pt x="14" y="377"/>
                  </a:cubicBezTo>
                  <a:cubicBezTo>
                    <a:pt x="7" y="414"/>
                    <a:pt x="3" y="451"/>
                    <a:pt x="2" y="489"/>
                  </a:cubicBezTo>
                  <a:cubicBezTo>
                    <a:pt x="1" y="492"/>
                    <a:pt x="1" y="495"/>
                    <a:pt x="2" y="500"/>
                  </a:cubicBezTo>
                  <a:cubicBezTo>
                    <a:pt x="2" y="501"/>
                    <a:pt x="2" y="502"/>
                    <a:pt x="2" y="502"/>
                  </a:cubicBezTo>
                  <a:cubicBezTo>
                    <a:pt x="4" y="519"/>
                    <a:pt x="7" y="536"/>
                    <a:pt x="9" y="554"/>
                  </a:cubicBezTo>
                  <a:cubicBezTo>
                    <a:pt x="13" y="571"/>
                    <a:pt x="15" y="588"/>
                    <a:pt x="18" y="605"/>
                  </a:cubicBezTo>
                  <a:cubicBezTo>
                    <a:pt x="18" y="608"/>
                    <a:pt x="19" y="610"/>
                    <a:pt x="19" y="612"/>
                  </a:cubicBezTo>
                  <a:cubicBezTo>
                    <a:pt x="31" y="649"/>
                    <a:pt x="47" y="684"/>
                    <a:pt x="68" y="718"/>
                  </a:cubicBezTo>
                  <a:cubicBezTo>
                    <a:pt x="113" y="792"/>
                    <a:pt x="165" y="830"/>
                    <a:pt x="236" y="876"/>
                  </a:cubicBezTo>
                  <a:cubicBezTo>
                    <a:pt x="293" y="907"/>
                    <a:pt x="356" y="922"/>
                    <a:pt x="419" y="922"/>
                  </a:cubicBezTo>
                  <a:cubicBezTo>
                    <a:pt x="510" y="922"/>
                    <a:pt x="600" y="890"/>
                    <a:pt x="672" y="827"/>
                  </a:cubicBezTo>
                  <a:cubicBezTo>
                    <a:pt x="714" y="798"/>
                    <a:pt x="748" y="757"/>
                    <a:pt x="771" y="709"/>
                  </a:cubicBezTo>
                  <a:lnTo>
                    <a:pt x="772" y="708"/>
                  </a:lnTo>
                  <a:cubicBezTo>
                    <a:pt x="783" y="699"/>
                    <a:pt x="793" y="690"/>
                    <a:pt x="802" y="681"/>
                  </a:cubicBezTo>
                  <a:cubicBezTo>
                    <a:pt x="822" y="652"/>
                    <a:pt x="842" y="625"/>
                    <a:pt x="862" y="597"/>
                  </a:cubicBezTo>
                  <a:cubicBezTo>
                    <a:pt x="893" y="536"/>
                    <a:pt x="908" y="469"/>
                    <a:pt x="907" y="401"/>
                  </a:cubicBezTo>
                  <a:cubicBezTo>
                    <a:pt x="902" y="368"/>
                    <a:pt x="896" y="333"/>
                    <a:pt x="891" y="300"/>
                  </a:cubicBezTo>
                  <a:cubicBezTo>
                    <a:pt x="870" y="231"/>
                    <a:pt x="832" y="169"/>
                    <a:pt x="780" y="121"/>
                  </a:cubicBezTo>
                  <a:cubicBezTo>
                    <a:pt x="751" y="97"/>
                    <a:pt x="719" y="74"/>
                    <a:pt x="688" y="54"/>
                  </a:cubicBezTo>
                  <a:cubicBezTo>
                    <a:pt x="685" y="52"/>
                    <a:pt x="680" y="51"/>
                    <a:pt x="677" y="49"/>
                  </a:cubicBezTo>
                  <a:cubicBezTo>
                    <a:pt x="609" y="20"/>
                    <a:pt x="55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21850" y="1315175"/>
              <a:ext cx="24225" cy="22400"/>
            </a:xfrm>
            <a:custGeom>
              <a:avLst/>
              <a:gdLst/>
              <a:ahLst/>
              <a:cxnLst/>
              <a:rect l="l" t="t" r="r" b="b"/>
              <a:pathLst>
                <a:path w="969" h="896" extrusionOk="0">
                  <a:moveTo>
                    <a:pt x="414" y="1"/>
                  </a:moveTo>
                  <a:cubicBezTo>
                    <a:pt x="376" y="1"/>
                    <a:pt x="339" y="6"/>
                    <a:pt x="303" y="17"/>
                  </a:cubicBezTo>
                  <a:cubicBezTo>
                    <a:pt x="227" y="39"/>
                    <a:pt x="171" y="78"/>
                    <a:pt x="117" y="134"/>
                  </a:cubicBezTo>
                  <a:cubicBezTo>
                    <a:pt x="91" y="161"/>
                    <a:pt x="68" y="193"/>
                    <a:pt x="51" y="226"/>
                  </a:cubicBezTo>
                  <a:cubicBezTo>
                    <a:pt x="12" y="296"/>
                    <a:pt x="3" y="363"/>
                    <a:pt x="0" y="442"/>
                  </a:cubicBezTo>
                  <a:cubicBezTo>
                    <a:pt x="1" y="463"/>
                    <a:pt x="5" y="483"/>
                    <a:pt x="9" y="504"/>
                  </a:cubicBezTo>
                  <a:cubicBezTo>
                    <a:pt x="11" y="525"/>
                    <a:pt x="14" y="546"/>
                    <a:pt x="20" y="567"/>
                  </a:cubicBezTo>
                  <a:cubicBezTo>
                    <a:pt x="34" y="603"/>
                    <a:pt x="49" y="639"/>
                    <a:pt x="67" y="674"/>
                  </a:cubicBezTo>
                  <a:cubicBezTo>
                    <a:pt x="70" y="677"/>
                    <a:pt x="73" y="681"/>
                    <a:pt x="75" y="684"/>
                  </a:cubicBezTo>
                  <a:cubicBezTo>
                    <a:pt x="99" y="716"/>
                    <a:pt x="124" y="746"/>
                    <a:pt x="151" y="774"/>
                  </a:cubicBezTo>
                  <a:cubicBezTo>
                    <a:pt x="154" y="777"/>
                    <a:pt x="156" y="779"/>
                    <a:pt x="160" y="782"/>
                  </a:cubicBezTo>
                  <a:cubicBezTo>
                    <a:pt x="161" y="783"/>
                    <a:pt x="223" y="833"/>
                    <a:pt x="255" y="847"/>
                  </a:cubicBezTo>
                  <a:cubicBezTo>
                    <a:pt x="269" y="853"/>
                    <a:pt x="336" y="878"/>
                    <a:pt x="350" y="883"/>
                  </a:cubicBezTo>
                  <a:cubicBezTo>
                    <a:pt x="353" y="883"/>
                    <a:pt x="354" y="884"/>
                    <a:pt x="355" y="884"/>
                  </a:cubicBezTo>
                  <a:cubicBezTo>
                    <a:pt x="357" y="884"/>
                    <a:pt x="359" y="885"/>
                    <a:pt x="361" y="885"/>
                  </a:cubicBezTo>
                  <a:cubicBezTo>
                    <a:pt x="406" y="892"/>
                    <a:pt x="434" y="895"/>
                    <a:pt x="460" y="895"/>
                  </a:cubicBezTo>
                  <a:cubicBezTo>
                    <a:pt x="491" y="895"/>
                    <a:pt x="519" y="890"/>
                    <a:pt x="573" y="879"/>
                  </a:cubicBezTo>
                  <a:cubicBezTo>
                    <a:pt x="612" y="871"/>
                    <a:pt x="648" y="849"/>
                    <a:pt x="683" y="831"/>
                  </a:cubicBezTo>
                  <a:cubicBezTo>
                    <a:pt x="697" y="822"/>
                    <a:pt x="711" y="812"/>
                    <a:pt x="723" y="800"/>
                  </a:cubicBezTo>
                  <a:cubicBezTo>
                    <a:pt x="744" y="792"/>
                    <a:pt x="764" y="783"/>
                    <a:pt x="783" y="771"/>
                  </a:cubicBezTo>
                  <a:cubicBezTo>
                    <a:pt x="868" y="711"/>
                    <a:pt x="931" y="624"/>
                    <a:pt x="958" y="524"/>
                  </a:cubicBezTo>
                  <a:cubicBezTo>
                    <a:pt x="962" y="490"/>
                    <a:pt x="965" y="456"/>
                    <a:pt x="969" y="423"/>
                  </a:cubicBezTo>
                  <a:cubicBezTo>
                    <a:pt x="966" y="353"/>
                    <a:pt x="946" y="285"/>
                    <a:pt x="908" y="225"/>
                  </a:cubicBezTo>
                  <a:cubicBezTo>
                    <a:pt x="886" y="198"/>
                    <a:pt x="864" y="171"/>
                    <a:pt x="841" y="143"/>
                  </a:cubicBezTo>
                  <a:cubicBezTo>
                    <a:pt x="790" y="97"/>
                    <a:pt x="729" y="64"/>
                    <a:pt x="663" y="49"/>
                  </a:cubicBezTo>
                  <a:lnTo>
                    <a:pt x="555" y="22"/>
                  </a:lnTo>
                  <a:lnTo>
                    <a:pt x="530" y="17"/>
                  </a:lnTo>
                  <a:lnTo>
                    <a:pt x="516" y="13"/>
                  </a:lnTo>
                  <a:cubicBezTo>
                    <a:pt x="482" y="5"/>
                    <a:pt x="448"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659725" y="1282000"/>
              <a:ext cx="29875" cy="23175"/>
            </a:xfrm>
            <a:custGeom>
              <a:avLst/>
              <a:gdLst/>
              <a:ahLst/>
              <a:cxnLst/>
              <a:rect l="l" t="t" r="r" b="b"/>
              <a:pathLst>
                <a:path w="1195" h="927" extrusionOk="0">
                  <a:moveTo>
                    <a:pt x="566" y="0"/>
                  </a:moveTo>
                  <a:cubicBezTo>
                    <a:pt x="540" y="0"/>
                    <a:pt x="514" y="2"/>
                    <a:pt x="489" y="5"/>
                  </a:cubicBezTo>
                  <a:cubicBezTo>
                    <a:pt x="421" y="12"/>
                    <a:pt x="354" y="25"/>
                    <a:pt x="289" y="44"/>
                  </a:cubicBezTo>
                  <a:cubicBezTo>
                    <a:pt x="237" y="57"/>
                    <a:pt x="189" y="84"/>
                    <a:pt x="150" y="122"/>
                  </a:cubicBezTo>
                  <a:cubicBezTo>
                    <a:pt x="107" y="151"/>
                    <a:pt x="73" y="192"/>
                    <a:pt x="51" y="239"/>
                  </a:cubicBezTo>
                  <a:cubicBezTo>
                    <a:pt x="39" y="271"/>
                    <a:pt x="27" y="302"/>
                    <a:pt x="15" y="333"/>
                  </a:cubicBezTo>
                  <a:cubicBezTo>
                    <a:pt x="0" y="400"/>
                    <a:pt x="2" y="471"/>
                    <a:pt x="22" y="536"/>
                  </a:cubicBezTo>
                  <a:cubicBezTo>
                    <a:pt x="37" y="574"/>
                    <a:pt x="54" y="614"/>
                    <a:pt x="74" y="651"/>
                  </a:cubicBezTo>
                  <a:cubicBezTo>
                    <a:pt x="78" y="659"/>
                    <a:pt x="82" y="665"/>
                    <a:pt x="87" y="671"/>
                  </a:cubicBezTo>
                  <a:cubicBezTo>
                    <a:pt x="115" y="713"/>
                    <a:pt x="147" y="750"/>
                    <a:pt x="184" y="785"/>
                  </a:cubicBezTo>
                  <a:cubicBezTo>
                    <a:pt x="215" y="810"/>
                    <a:pt x="248" y="834"/>
                    <a:pt x="281" y="854"/>
                  </a:cubicBezTo>
                  <a:cubicBezTo>
                    <a:pt x="288" y="859"/>
                    <a:pt x="295" y="864"/>
                    <a:pt x="303" y="868"/>
                  </a:cubicBezTo>
                  <a:cubicBezTo>
                    <a:pt x="346" y="891"/>
                    <a:pt x="392" y="908"/>
                    <a:pt x="440" y="919"/>
                  </a:cubicBezTo>
                  <a:cubicBezTo>
                    <a:pt x="467" y="924"/>
                    <a:pt x="495" y="927"/>
                    <a:pt x="522" y="927"/>
                  </a:cubicBezTo>
                  <a:cubicBezTo>
                    <a:pt x="597" y="927"/>
                    <a:pt x="672" y="907"/>
                    <a:pt x="738" y="869"/>
                  </a:cubicBezTo>
                  <a:cubicBezTo>
                    <a:pt x="755" y="858"/>
                    <a:pt x="772" y="847"/>
                    <a:pt x="787" y="834"/>
                  </a:cubicBezTo>
                  <a:cubicBezTo>
                    <a:pt x="795" y="834"/>
                    <a:pt x="804" y="835"/>
                    <a:pt x="812" y="835"/>
                  </a:cubicBezTo>
                  <a:cubicBezTo>
                    <a:pt x="844" y="835"/>
                    <a:pt x="875" y="830"/>
                    <a:pt x="905" y="820"/>
                  </a:cubicBezTo>
                  <a:cubicBezTo>
                    <a:pt x="958" y="807"/>
                    <a:pt x="1005" y="780"/>
                    <a:pt x="1043" y="742"/>
                  </a:cubicBezTo>
                  <a:cubicBezTo>
                    <a:pt x="1086" y="713"/>
                    <a:pt x="1121" y="673"/>
                    <a:pt x="1143" y="625"/>
                  </a:cubicBezTo>
                  <a:cubicBezTo>
                    <a:pt x="1155" y="593"/>
                    <a:pt x="1166" y="561"/>
                    <a:pt x="1178" y="530"/>
                  </a:cubicBezTo>
                  <a:cubicBezTo>
                    <a:pt x="1194" y="463"/>
                    <a:pt x="1192" y="394"/>
                    <a:pt x="1173" y="328"/>
                  </a:cubicBezTo>
                  <a:cubicBezTo>
                    <a:pt x="1157" y="295"/>
                    <a:pt x="1143" y="264"/>
                    <a:pt x="1128" y="231"/>
                  </a:cubicBezTo>
                  <a:cubicBezTo>
                    <a:pt x="1092" y="171"/>
                    <a:pt x="1040" y="123"/>
                    <a:pt x="977" y="90"/>
                  </a:cubicBezTo>
                  <a:cubicBezTo>
                    <a:pt x="916" y="63"/>
                    <a:pt x="853" y="40"/>
                    <a:pt x="788" y="24"/>
                  </a:cubicBezTo>
                  <a:cubicBezTo>
                    <a:pt x="772" y="21"/>
                    <a:pt x="755" y="18"/>
                    <a:pt x="738" y="16"/>
                  </a:cubicBezTo>
                  <a:cubicBezTo>
                    <a:pt x="688" y="9"/>
                    <a:pt x="639" y="4"/>
                    <a:pt x="590" y="0"/>
                  </a:cubicBezTo>
                  <a:cubicBezTo>
                    <a:pt x="582" y="0"/>
                    <a:pt x="574"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622175" y="1365500"/>
              <a:ext cx="25175" cy="26225"/>
            </a:xfrm>
            <a:custGeom>
              <a:avLst/>
              <a:gdLst/>
              <a:ahLst/>
              <a:cxnLst/>
              <a:rect l="l" t="t" r="r" b="b"/>
              <a:pathLst>
                <a:path w="1007" h="1049" extrusionOk="0">
                  <a:moveTo>
                    <a:pt x="521" y="1"/>
                  </a:moveTo>
                  <a:cubicBezTo>
                    <a:pt x="515" y="1"/>
                    <a:pt x="509" y="2"/>
                    <a:pt x="503" y="3"/>
                  </a:cubicBezTo>
                  <a:cubicBezTo>
                    <a:pt x="470" y="7"/>
                    <a:pt x="430" y="13"/>
                    <a:pt x="399" y="19"/>
                  </a:cubicBezTo>
                  <a:lnTo>
                    <a:pt x="391" y="21"/>
                  </a:lnTo>
                  <a:cubicBezTo>
                    <a:pt x="387" y="21"/>
                    <a:pt x="384" y="22"/>
                    <a:pt x="381" y="24"/>
                  </a:cubicBezTo>
                  <a:cubicBezTo>
                    <a:pt x="340" y="38"/>
                    <a:pt x="300" y="55"/>
                    <a:pt x="262" y="77"/>
                  </a:cubicBezTo>
                  <a:cubicBezTo>
                    <a:pt x="254" y="80"/>
                    <a:pt x="247" y="85"/>
                    <a:pt x="240" y="90"/>
                  </a:cubicBezTo>
                  <a:cubicBezTo>
                    <a:pt x="210" y="114"/>
                    <a:pt x="180" y="139"/>
                    <a:pt x="150" y="164"/>
                  </a:cubicBezTo>
                  <a:cubicBezTo>
                    <a:pt x="147" y="168"/>
                    <a:pt x="144" y="171"/>
                    <a:pt x="140" y="174"/>
                  </a:cubicBezTo>
                  <a:cubicBezTo>
                    <a:pt x="114" y="206"/>
                    <a:pt x="90" y="239"/>
                    <a:pt x="68" y="275"/>
                  </a:cubicBezTo>
                  <a:cubicBezTo>
                    <a:pt x="63" y="282"/>
                    <a:pt x="59" y="290"/>
                    <a:pt x="54" y="299"/>
                  </a:cubicBezTo>
                  <a:cubicBezTo>
                    <a:pt x="41" y="332"/>
                    <a:pt x="27" y="369"/>
                    <a:pt x="16" y="402"/>
                  </a:cubicBezTo>
                  <a:cubicBezTo>
                    <a:pt x="15" y="407"/>
                    <a:pt x="13" y="411"/>
                    <a:pt x="13" y="414"/>
                  </a:cubicBezTo>
                  <a:cubicBezTo>
                    <a:pt x="12" y="419"/>
                    <a:pt x="11" y="423"/>
                    <a:pt x="11" y="427"/>
                  </a:cubicBezTo>
                  <a:cubicBezTo>
                    <a:pt x="7" y="459"/>
                    <a:pt x="2" y="500"/>
                    <a:pt x="0" y="530"/>
                  </a:cubicBezTo>
                  <a:lnTo>
                    <a:pt x="0" y="538"/>
                  </a:lnTo>
                  <a:cubicBezTo>
                    <a:pt x="0" y="635"/>
                    <a:pt x="29" y="701"/>
                    <a:pt x="72" y="784"/>
                  </a:cubicBezTo>
                  <a:cubicBezTo>
                    <a:pt x="75" y="791"/>
                    <a:pt x="79" y="799"/>
                    <a:pt x="85" y="806"/>
                  </a:cubicBezTo>
                  <a:cubicBezTo>
                    <a:pt x="109" y="841"/>
                    <a:pt x="138" y="875"/>
                    <a:pt x="169" y="906"/>
                  </a:cubicBezTo>
                  <a:cubicBezTo>
                    <a:pt x="200" y="933"/>
                    <a:pt x="235" y="958"/>
                    <a:pt x="271" y="979"/>
                  </a:cubicBezTo>
                  <a:cubicBezTo>
                    <a:pt x="279" y="985"/>
                    <a:pt x="288" y="989"/>
                    <a:pt x="297" y="993"/>
                  </a:cubicBezTo>
                  <a:cubicBezTo>
                    <a:pt x="336" y="1011"/>
                    <a:pt x="376" y="1025"/>
                    <a:pt x="417" y="1036"/>
                  </a:cubicBezTo>
                  <a:cubicBezTo>
                    <a:pt x="461" y="1044"/>
                    <a:pt x="504" y="1048"/>
                    <a:pt x="547" y="1048"/>
                  </a:cubicBezTo>
                  <a:cubicBezTo>
                    <a:pt x="642" y="1046"/>
                    <a:pt x="716" y="1019"/>
                    <a:pt x="798" y="975"/>
                  </a:cubicBezTo>
                  <a:cubicBezTo>
                    <a:pt x="935" y="893"/>
                    <a:pt x="1006" y="734"/>
                    <a:pt x="977" y="577"/>
                  </a:cubicBezTo>
                  <a:cubicBezTo>
                    <a:pt x="973" y="543"/>
                    <a:pt x="964" y="510"/>
                    <a:pt x="950" y="479"/>
                  </a:cubicBezTo>
                  <a:cubicBezTo>
                    <a:pt x="952" y="450"/>
                    <a:pt x="955" y="420"/>
                    <a:pt x="959" y="390"/>
                  </a:cubicBezTo>
                  <a:cubicBezTo>
                    <a:pt x="957" y="320"/>
                    <a:pt x="936" y="252"/>
                    <a:pt x="898" y="192"/>
                  </a:cubicBezTo>
                  <a:cubicBezTo>
                    <a:pt x="877" y="165"/>
                    <a:pt x="854" y="138"/>
                    <a:pt x="831" y="111"/>
                  </a:cubicBezTo>
                  <a:cubicBezTo>
                    <a:pt x="780" y="64"/>
                    <a:pt x="719" y="32"/>
                    <a:pt x="652" y="15"/>
                  </a:cubicBezTo>
                  <a:cubicBezTo>
                    <a:pt x="649" y="14"/>
                    <a:pt x="644" y="13"/>
                    <a:pt x="640" y="13"/>
                  </a:cubicBezTo>
                  <a:cubicBezTo>
                    <a:pt x="638" y="12"/>
                    <a:pt x="635" y="12"/>
                    <a:pt x="632" y="12"/>
                  </a:cubicBezTo>
                  <a:cubicBezTo>
                    <a:pt x="601" y="8"/>
                    <a:pt x="561" y="4"/>
                    <a:pt x="530" y="1"/>
                  </a:cubicBezTo>
                  <a:cubicBezTo>
                    <a:pt x="527" y="1"/>
                    <a:pt x="524"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97125" y="1485000"/>
              <a:ext cx="26050" cy="24500"/>
            </a:xfrm>
            <a:custGeom>
              <a:avLst/>
              <a:gdLst/>
              <a:ahLst/>
              <a:cxnLst/>
              <a:rect l="l" t="t" r="r" b="b"/>
              <a:pathLst>
                <a:path w="1042" h="980" extrusionOk="0">
                  <a:moveTo>
                    <a:pt x="536" y="0"/>
                  </a:moveTo>
                  <a:cubicBezTo>
                    <a:pt x="528" y="0"/>
                    <a:pt x="519" y="1"/>
                    <a:pt x="512" y="2"/>
                  </a:cubicBezTo>
                  <a:cubicBezTo>
                    <a:pt x="467" y="5"/>
                    <a:pt x="423" y="12"/>
                    <a:pt x="380" y="24"/>
                  </a:cubicBezTo>
                  <a:cubicBezTo>
                    <a:pt x="358" y="33"/>
                    <a:pt x="338" y="42"/>
                    <a:pt x="317" y="51"/>
                  </a:cubicBezTo>
                  <a:cubicBezTo>
                    <a:pt x="298" y="60"/>
                    <a:pt x="274" y="70"/>
                    <a:pt x="255" y="81"/>
                  </a:cubicBezTo>
                  <a:cubicBezTo>
                    <a:pt x="249" y="83"/>
                    <a:pt x="245" y="86"/>
                    <a:pt x="241" y="89"/>
                  </a:cubicBezTo>
                  <a:cubicBezTo>
                    <a:pt x="224" y="101"/>
                    <a:pt x="207" y="116"/>
                    <a:pt x="193" y="128"/>
                  </a:cubicBezTo>
                  <a:cubicBezTo>
                    <a:pt x="179" y="140"/>
                    <a:pt x="162" y="153"/>
                    <a:pt x="147" y="167"/>
                  </a:cubicBezTo>
                  <a:cubicBezTo>
                    <a:pt x="142" y="170"/>
                    <a:pt x="139" y="175"/>
                    <a:pt x="136" y="179"/>
                  </a:cubicBezTo>
                  <a:cubicBezTo>
                    <a:pt x="111" y="209"/>
                    <a:pt x="87" y="242"/>
                    <a:pt x="67" y="275"/>
                  </a:cubicBezTo>
                  <a:cubicBezTo>
                    <a:pt x="1" y="400"/>
                    <a:pt x="6" y="549"/>
                    <a:pt x="81" y="669"/>
                  </a:cubicBezTo>
                  <a:cubicBezTo>
                    <a:pt x="105" y="712"/>
                    <a:pt x="131" y="754"/>
                    <a:pt x="156" y="796"/>
                  </a:cubicBezTo>
                  <a:cubicBezTo>
                    <a:pt x="182" y="842"/>
                    <a:pt x="220" y="881"/>
                    <a:pt x="266" y="908"/>
                  </a:cubicBezTo>
                  <a:cubicBezTo>
                    <a:pt x="335" y="955"/>
                    <a:pt x="416" y="979"/>
                    <a:pt x="496" y="979"/>
                  </a:cubicBezTo>
                  <a:cubicBezTo>
                    <a:pt x="567" y="979"/>
                    <a:pt x="638" y="961"/>
                    <a:pt x="702" y="923"/>
                  </a:cubicBezTo>
                  <a:cubicBezTo>
                    <a:pt x="729" y="901"/>
                    <a:pt x="756" y="878"/>
                    <a:pt x="784" y="855"/>
                  </a:cubicBezTo>
                  <a:cubicBezTo>
                    <a:pt x="808" y="830"/>
                    <a:pt x="827" y="801"/>
                    <a:pt x="843" y="771"/>
                  </a:cubicBezTo>
                  <a:cubicBezTo>
                    <a:pt x="878" y="754"/>
                    <a:pt x="909" y="730"/>
                    <a:pt x="935" y="701"/>
                  </a:cubicBezTo>
                  <a:cubicBezTo>
                    <a:pt x="955" y="673"/>
                    <a:pt x="974" y="645"/>
                    <a:pt x="995" y="616"/>
                  </a:cubicBezTo>
                  <a:cubicBezTo>
                    <a:pt x="1026" y="556"/>
                    <a:pt x="1041" y="489"/>
                    <a:pt x="1040" y="421"/>
                  </a:cubicBezTo>
                  <a:cubicBezTo>
                    <a:pt x="1035" y="387"/>
                    <a:pt x="1029" y="354"/>
                    <a:pt x="1024" y="319"/>
                  </a:cubicBezTo>
                  <a:cubicBezTo>
                    <a:pt x="1003" y="251"/>
                    <a:pt x="964" y="190"/>
                    <a:pt x="913" y="141"/>
                  </a:cubicBezTo>
                  <a:cubicBezTo>
                    <a:pt x="846" y="81"/>
                    <a:pt x="765" y="38"/>
                    <a:pt x="678" y="16"/>
                  </a:cubicBezTo>
                  <a:cubicBezTo>
                    <a:pt x="636" y="4"/>
                    <a:pt x="586" y="3"/>
                    <a:pt x="545" y="1"/>
                  </a:cubicBezTo>
                  <a:cubicBezTo>
                    <a:pt x="542" y="0"/>
                    <a:pt x="539"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619675" y="1558825"/>
              <a:ext cx="20575" cy="20825"/>
            </a:xfrm>
            <a:custGeom>
              <a:avLst/>
              <a:gdLst/>
              <a:ahLst/>
              <a:cxnLst/>
              <a:rect l="l" t="t" r="r" b="b"/>
              <a:pathLst>
                <a:path w="823" h="833" extrusionOk="0">
                  <a:moveTo>
                    <a:pt x="393" y="1"/>
                  </a:moveTo>
                  <a:cubicBezTo>
                    <a:pt x="322" y="1"/>
                    <a:pt x="251" y="19"/>
                    <a:pt x="187" y="57"/>
                  </a:cubicBezTo>
                  <a:cubicBezTo>
                    <a:pt x="160" y="80"/>
                    <a:pt x="133" y="102"/>
                    <a:pt x="106" y="125"/>
                  </a:cubicBezTo>
                  <a:cubicBezTo>
                    <a:pt x="59" y="175"/>
                    <a:pt x="27" y="236"/>
                    <a:pt x="12" y="303"/>
                  </a:cubicBezTo>
                  <a:cubicBezTo>
                    <a:pt x="8" y="337"/>
                    <a:pt x="5" y="371"/>
                    <a:pt x="1" y="405"/>
                  </a:cubicBezTo>
                  <a:cubicBezTo>
                    <a:pt x="3" y="475"/>
                    <a:pt x="24" y="543"/>
                    <a:pt x="61" y="602"/>
                  </a:cubicBezTo>
                  <a:lnTo>
                    <a:pt x="91" y="649"/>
                  </a:lnTo>
                  <a:cubicBezTo>
                    <a:pt x="116" y="695"/>
                    <a:pt x="153" y="734"/>
                    <a:pt x="199" y="761"/>
                  </a:cubicBezTo>
                  <a:cubicBezTo>
                    <a:pt x="268" y="808"/>
                    <a:pt x="349" y="832"/>
                    <a:pt x="429" y="832"/>
                  </a:cubicBezTo>
                  <a:cubicBezTo>
                    <a:pt x="500" y="832"/>
                    <a:pt x="571" y="814"/>
                    <a:pt x="635" y="776"/>
                  </a:cubicBezTo>
                  <a:lnTo>
                    <a:pt x="717" y="708"/>
                  </a:lnTo>
                  <a:cubicBezTo>
                    <a:pt x="764" y="659"/>
                    <a:pt x="796" y="597"/>
                    <a:pt x="811" y="530"/>
                  </a:cubicBezTo>
                  <a:cubicBezTo>
                    <a:pt x="815" y="497"/>
                    <a:pt x="819" y="462"/>
                    <a:pt x="822" y="430"/>
                  </a:cubicBezTo>
                  <a:cubicBezTo>
                    <a:pt x="820" y="358"/>
                    <a:pt x="799" y="290"/>
                    <a:pt x="762" y="231"/>
                  </a:cubicBezTo>
                  <a:lnTo>
                    <a:pt x="732" y="184"/>
                  </a:lnTo>
                  <a:cubicBezTo>
                    <a:pt x="655" y="66"/>
                    <a:pt x="52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00875" y="1648200"/>
              <a:ext cx="31475" cy="29275"/>
            </a:xfrm>
            <a:custGeom>
              <a:avLst/>
              <a:gdLst/>
              <a:ahLst/>
              <a:cxnLst/>
              <a:rect l="l" t="t" r="r" b="b"/>
              <a:pathLst>
                <a:path w="1259" h="1171" extrusionOk="0">
                  <a:moveTo>
                    <a:pt x="591" y="0"/>
                  </a:moveTo>
                  <a:cubicBezTo>
                    <a:pt x="575" y="0"/>
                    <a:pt x="560" y="1"/>
                    <a:pt x="544" y="3"/>
                  </a:cubicBezTo>
                  <a:cubicBezTo>
                    <a:pt x="499" y="8"/>
                    <a:pt x="455" y="15"/>
                    <a:pt x="410" y="26"/>
                  </a:cubicBezTo>
                  <a:cubicBezTo>
                    <a:pt x="382" y="36"/>
                    <a:pt x="355" y="46"/>
                    <a:pt x="329" y="59"/>
                  </a:cubicBezTo>
                  <a:cubicBezTo>
                    <a:pt x="303" y="70"/>
                    <a:pt x="277" y="83"/>
                    <a:pt x="253" y="97"/>
                  </a:cubicBezTo>
                  <a:cubicBezTo>
                    <a:pt x="247" y="100"/>
                    <a:pt x="243" y="104"/>
                    <a:pt x="237" y="107"/>
                  </a:cubicBezTo>
                  <a:cubicBezTo>
                    <a:pt x="205" y="132"/>
                    <a:pt x="173" y="158"/>
                    <a:pt x="142" y="186"/>
                  </a:cubicBezTo>
                  <a:cubicBezTo>
                    <a:pt x="134" y="193"/>
                    <a:pt x="126" y="202"/>
                    <a:pt x="119" y="212"/>
                  </a:cubicBezTo>
                  <a:cubicBezTo>
                    <a:pt x="95" y="241"/>
                    <a:pt x="72" y="274"/>
                    <a:pt x="52" y="306"/>
                  </a:cubicBezTo>
                  <a:cubicBezTo>
                    <a:pt x="49" y="309"/>
                    <a:pt x="47" y="312"/>
                    <a:pt x="46" y="314"/>
                  </a:cubicBezTo>
                  <a:cubicBezTo>
                    <a:pt x="34" y="347"/>
                    <a:pt x="22" y="378"/>
                    <a:pt x="11" y="409"/>
                  </a:cubicBezTo>
                  <a:cubicBezTo>
                    <a:pt x="7" y="443"/>
                    <a:pt x="4" y="476"/>
                    <a:pt x="1" y="510"/>
                  </a:cubicBezTo>
                  <a:cubicBezTo>
                    <a:pt x="3" y="568"/>
                    <a:pt x="16" y="627"/>
                    <a:pt x="39" y="681"/>
                  </a:cubicBezTo>
                  <a:cubicBezTo>
                    <a:pt x="60" y="735"/>
                    <a:pt x="83" y="792"/>
                    <a:pt x="116" y="842"/>
                  </a:cubicBezTo>
                  <a:cubicBezTo>
                    <a:pt x="123" y="853"/>
                    <a:pt x="130" y="862"/>
                    <a:pt x="138" y="872"/>
                  </a:cubicBezTo>
                  <a:cubicBezTo>
                    <a:pt x="167" y="910"/>
                    <a:pt x="197" y="945"/>
                    <a:pt x="230" y="980"/>
                  </a:cubicBezTo>
                  <a:cubicBezTo>
                    <a:pt x="272" y="1020"/>
                    <a:pt x="319" y="1055"/>
                    <a:pt x="369" y="1084"/>
                  </a:cubicBezTo>
                  <a:cubicBezTo>
                    <a:pt x="415" y="1114"/>
                    <a:pt x="474" y="1132"/>
                    <a:pt x="524" y="1149"/>
                  </a:cubicBezTo>
                  <a:cubicBezTo>
                    <a:pt x="574" y="1163"/>
                    <a:pt x="627" y="1170"/>
                    <a:pt x="681" y="1170"/>
                  </a:cubicBezTo>
                  <a:cubicBezTo>
                    <a:pt x="684" y="1170"/>
                    <a:pt x="688" y="1170"/>
                    <a:pt x="691" y="1170"/>
                  </a:cubicBezTo>
                  <a:cubicBezTo>
                    <a:pt x="702" y="1170"/>
                    <a:pt x="714" y="1170"/>
                    <a:pt x="726" y="1168"/>
                  </a:cubicBezTo>
                  <a:cubicBezTo>
                    <a:pt x="759" y="1165"/>
                    <a:pt x="819" y="1158"/>
                    <a:pt x="860" y="1144"/>
                  </a:cubicBezTo>
                  <a:cubicBezTo>
                    <a:pt x="959" y="1110"/>
                    <a:pt x="1008" y="1075"/>
                    <a:pt x="1086" y="1006"/>
                  </a:cubicBezTo>
                  <a:cubicBezTo>
                    <a:pt x="1126" y="970"/>
                    <a:pt x="1157" y="921"/>
                    <a:pt x="1183" y="874"/>
                  </a:cubicBezTo>
                  <a:cubicBezTo>
                    <a:pt x="1188" y="865"/>
                    <a:pt x="1193" y="856"/>
                    <a:pt x="1196" y="846"/>
                  </a:cubicBezTo>
                  <a:cubicBezTo>
                    <a:pt x="1214" y="806"/>
                    <a:pt x="1229" y="764"/>
                    <a:pt x="1241" y="722"/>
                  </a:cubicBezTo>
                  <a:cubicBezTo>
                    <a:pt x="1250" y="679"/>
                    <a:pt x="1255" y="634"/>
                    <a:pt x="1256" y="590"/>
                  </a:cubicBezTo>
                  <a:cubicBezTo>
                    <a:pt x="1259" y="577"/>
                    <a:pt x="1259" y="565"/>
                    <a:pt x="1257" y="552"/>
                  </a:cubicBezTo>
                  <a:cubicBezTo>
                    <a:pt x="1257" y="546"/>
                    <a:pt x="1256" y="539"/>
                    <a:pt x="1255" y="533"/>
                  </a:cubicBezTo>
                  <a:cubicBezTo>
                    <a:pt x="1251" y="495"/>
                    <a:pt x="1246" y="457"/>
                    <a:pt x="1237" y="419"/>
                  </a:cubicBezTo>
                  <a:cubicBezTo>
                    <a:pt x="1235" y="408"/>
                    <a:pt x="1232" y="398"/>
                    <a:pt x="1227" y="388"/>
                  </a:cubicBezTo>
                  <a:cubicBezTo>
                    <a:pt x="1215" y="358"/>
                    <a:pt x="1194" y="300"/>
                    <a:pt x="1168" y="266"/>
                  </a:cubicBezTo>
                  <a:cubicBezTo>
                    <a:pt x="1145" y="233"/>
                    <a:pt x="1120" y="203"/>
                    <a:pt x="1093" y="174"/>
                  </a:cubicBezTo>
                  <a:cubicBezTo>
                    <a:pt x="1089" y="171"/>
                    <a:pt x="1085" y="166"/>
                    <a:pt x="1080" y="162"/>
                  </a:cubicBezTo>
                  <a:cubicBezTo>
                    <a:pt x="1047" y="133"/>
                    <a:pt x="1011" y="108"/>
                    <a:pt x="972" y="89"/>
                  </a:cubicBezTo>
                  <a:cubicBezTo>
                    <a:pt x="937" y="72"/>
                    <a:pt x="901" y="59"/>
                    <a:pt x="864" y="49"/>
                  </a:cubicBezTo>
                  <a:cubicBezTo>
                    <a:pt x="858" y="46"/>
                    <a:pt x="850" y="45"/>
                    <a:pt x="845" y="44"/>
                  </a:cubicBezTo>
                  <a:cubicBezTo>
                    <a:pt x="829" y="41"/>
                    <a:pt x="813" y="39"/>
                    <a:pt x="798" y="38"/>
                  </a:cubicBezTo>
                  <a:cubicBezTo>
                    <a:pt x="783" y="32"/>
                    <a:pt x="768" y="25"/>
                    <a:pt x="753" y="21"/>
                  </a:cubicBezTo>
                  <a:cubicBezTo>
                    <a:pt x="740" y="16"/>
                    <a:pt x="727" y="14"/>
                    <a:pt x="713" y="12"/>
                  </a:cubicBezTo>
                  <a:cubicBezTo>
                    <a:pt x="673" y="6"/>
                    <a:pt x="63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62600" y="1580550"/>
              <a:ext cx="26775" cy="23800"/>
            </a:xfrm>
            <a:custGeom>
              <a:avLst/>
              <a:gdLst/>
              <a:ahLst/>
              <a:cxnLst/>
              <a:rect l="l" t="t" r="r" b="b"/>
              <a:pathLst>
                <a:path w="1071" h="952" extrusionOk="0">
                  <a:moveTo>
                    <a:pt x="546" y="1"/>
                  </a:moveTo>
                  <a:cubicBezTo>
                    <a:pt x="509" y="1"/>
                    <a:pt x="471" y="6"/>
                    <a:pt x="435" y="17"/>
                  </a:cubicBezTo>
                  <a:cubicBezTo>
                    <a:pt x="396" y="32"/>
                    <a:pt x="358" y="50"/>
                    <a:pt x="322" y="67"/>
                  </a:cubicBezTo>
                  <a:cubicBezTo>
                    <a:pt x="314" y="71"/>
                    <a:pt x="308" y="74"/>
                    <a:pt x="301" y="78"/>
                  </a:cubicBezTo>
                  <a:cubicBezTo>
                    <a:pt x="288" y="86"/>
                    <a:pt x="275" y="93"/>
                    <a:pt x="263" y="103"/>
                  </a:cubicBezTo>
                  <a:cubicBezTo>
                    <a:pt x="223" y="132"/>
                    <a:pt x="187" y="165"/>
                    <a:pt x="151" y="199"/>
                  </a:cubicBezTo>
                  <a:cubicBezTo>
                    <a:pt x="147" y="205"/>
                    <a:pt x="142" y="210"/>
                    <a:pt x="138" y="214"/>
                  </a:cubicBezTo>
                  <a:cubicBezTo>
                    <a:pt x="113" y="248"/>
                    <a:pt x="89" y="281"/>
                    <a:pt x="67" y="316"/>
                  </a:cubicBezTo>
                  <a:cubicBezTo>
                    <a:pt x="1" y="440"/>
                    <a:pt x="7" y="590"/>
                    <a:pt x="81" y="709"/>
                  </a:cubicBezTo>
                  <a:cubicBezTo>
                    <a:pt x="84" y="715"/>
                    <a:pt x="86" y="718"/>
                    <a:pt x="89" y="722"/>
                  </a:cubicBezTo>
                  <a:cubicBezTo>
                    <a:pt x="90" y="723"/>
                    <a:pt x="92" y="725"/>
                    <a:pt x="93" y="726"/>
                  </a:cubicBezTo>
                  <a:cubicBezTo>
                    <a:pt x="107" y="745"/>
                    <a:pt x="146" y="791"/>
                    <a:pt x="161" y="810"/>
                  </a:cubicBezTo>
                  <a:cubicBezTo>
                    <a:pt x="163" y="811"/>
                    <a:pt x="165" y="813"/>
                    <a:pt x="167" y="815"/>
                  </a:cubicBezTo>
                  <a:cubicBezTo>
                    <a:pt x="170" y="818"/>
                    <a:pt x="174" y="822"/>
                    <a:pt x="178" y="825"/>
                  </a:cubicBezTo>
                  <a:cubicBezTo>
                    <a:pt x="205" y="845"/>
                    <a:pt x="237" y="869"/>
                    <a:pt x="265" y="887"/>
                  </a:cubicBezTo>
                  <a:lnTo>
                    <a:pt x="272" y="891"/>
                  </a:lnTo>
                  <a:cubicBezTo>
                    <a:pt x="276" y="894"/>
                    <a:pt x="281" y="896"/>
                    <a:pt x="286" y="897"/>
                  </a:cubicBezTo>
                  <a:cubicBezTo>
                    <a:pt x="317" y="910"/>
                    <a:pt x="353" y="923"/>
                    <a:pt x="385" y="934"/>
                  </a:cubicBezTo>
                  <a:cubicBezTo>
                    <a:pt x="388" y="935"/>
                    <a:pt x="391" y="936"/>
                    <a:pt x="393" y="937"/>
                  </a:cubicBezTo>
                  <a:cubicBezTo>
                    <a:pt x="397" y="938"/>
                    <a:pt x="403" y="939"/>
                    <a:pt x="407" y="939"/>
                  </a:cubicBezTo>
                  <a:cubicBezTo>
                    <a:pt x="425" y="943"/>
                    <a:pt x="447" y="944"/>
                    <a:pt x="464" y="946"/>
                  </a:cubicBezTo>
                  <a:cubicBezTo>
                    <a:pt x="480" y="948"/>
                    <a:pt x="503" y="950"/>
                    <a:pt x="523" y="951"/>
                  </a:cubicBezTo>
                  <a:cubicBezTo>
                    <a:pt x="525" y="952"/>
                    <a:pt x="528" y="952"/>
                    <a:pt x="531" y="952"/>
                  </a:cubicBezTo>
                  <a:cubicBezTo>
                    <a:pt x="538" y="952"/>
                    <a:pt x="546" y="951"/>
                    <a:pt x="553" y="949"/>
                  </a:cubicBezTo>
                  <a:cubicBezTo>
                    <a:pt x="589" y="945"/>
                    <a:pt x="625" y="939"/>
                    <a:pt x="660" y="933"/>
                  </a:cubicBezTo>
                  <a:cubicBezTo>
                    <a:pt x="662" y="932"/>
                    <a:pt x="665" y="932"/>
                    <a:pt x="667" y="931"/>
                  </a:cubicBezTo>
                  <a:cubicBezTo>
                    <a:pt x="673" y="930"/>
                    <a:pt x="678" y="927"/>
                    <a:pt x="683" y="926"/>
                  </a:cubicBezTo>
                  <a:cubicBezTo>
                    <a:pt x="685" y="925"/>
                    <a:pt x="687" y="924"/>
                    <a:pt x="689" y="923"/>
                  </a:cubicBezTo>
                  <a:cubicBezTo>
                    <a:pt x="723" y="910"/>
                    <a:pt x="758" y="894"/>
                    <a:pt x="791" y="878"/>
                  </a:cubicBezTo>
                  <a:cubicBezTo>
                    <a:pt x="796" y="876"/>
                    <a:pt x="801" y="872"/>
                    <a:pt x="806" y="869"/>
                  </a:cubicBezTo>
                  <a:cubicBezTo>
                    <a:pt x="810" y="867"/>
                    <a:pt x="814" y="865"/>
                    <a:pt x="818" y="862"/>
                  </a:cubicBezTo>
                  <a:cubicBezTo>
                    <a:pt x="846" y="840"/>
                    <a:pt x="876" y="814"/>
                    <a:pt x="903" y="791"/>
                  </a:cubicBezTo>
                  <a:cubicBezTo>
                    <a:pt x="905" y="789"/>
                    <a:pt x="907" y="787"/>
                    <a:pt x="909" y="785"/>
                  </a:cubicBezTo>
                  <a:cubicBezTo>
                    <a:pt x="914" y="780"/>
                    <a:pt x="917" y="776"/>
                    <a:pt x="920" y="772"/>
                  </a:cubicBezTo>
                  <a:cubicBezTo>
                    <a:pt x="941" y="744"/>
                    <a:pt x="963" y="712"/>
                    <a:pt x="983" y="683"/>
                  </a:cubicBezTo>
                  <a:cubicBezTo>
                    <a:pt x="984" y="681"/>
                    <a:pt x="985" y="678"/>
                    <a:pt x="987" y="676"/>
                  </a:cubicBezTo>
                  <a:cubicBezTo>
                    <a:pt x="988" y="674"/>
                    <a:pt x="989" y="670"/>
                    <a:pt x="990" y="668"/>
                  </a:cubicBezTo>
                  <a:cubicBezTo>
                    <a:pt x="997" y="652"/>
                    <a:pt x="1006" y="627"/>
                    <a:pt x="1009" y="618"/>
                  </a:cubicBezTo>
                  <a:cubicBezTo>
                    <a:pt x="1014" y="604"/>
                    <a:pt x="1022" y="584"/>
                    <a:pt x="1028" y="567"/>
                  </a:cubicBezTo>
                  <a:cubicBezTo>
                    <a:pt x="1029" y="561"/>
                    <a:pt x="1030" y="555"/>
                    <a:pt x="1032" y="549"/>
                  </a:cubicBezTo>
                  <a:cubicBezTo>
                    <a:pt x="1070" y="393"/>
                    <a:pt x="1007" y="228"/>
                    <a:pt x="873" y="139"/>
                  </a:cubicBezTo>
                  <a:cubicBezTo>
                    <a:pt x="851" y="120"/>
                    <a:pt x="826" y="105"/>
                    <a:pt x="800" y="94"/>
                  </a:cubicBezTo>
                  <a:cubicBezTo>
                    <a:pt x="779" y="76"/>
                    <a:pt x="757" y="60"/>
                    <a:pt x="732" y="47"/>
                  </a:cubicBezTo>
                  <a:cubicBezTo>
                    <a:pt x="701" y="35"/>
                    <a:pt x="670" y="23"/>
                    <a:pt x="638" y="11"/>
                  </a:cubicBezTo>
                  <a:cubicBezTo>
                    <a:pt x="608" y="4"/>
                    <a:pt x="577"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530375" y="1428375"/>
              <a:ext cx="26750" cy="20375"/>
            </a:xfrm>
            <a:custGeom>
              <a:avLst/>
              <a:gdLst/>
              <a:ahLst/>
              <a:cxnLst/>
              <a:rect l="l" t="t" r="r" b="b"/>
              <a:pathLst>
                <a:path w="1070" h="815" extrusionOk="0">
                  <a:moveTo>
                    <a:pt x="379" y="1"/>
                  </a:moveTo>
                  <a:cubicBezTo>
                    <a:pt x="330" y="1"/>
                    <a:pt x="280" y="14"/>
                    <a:pt x="236" y="39"/>
                  </a:cubicBezTo>
                  <a:cubicBezTo>
                    <a:pt x="185" y="56"/>
                    <a:pt x="140" y="87"/>
                    <a:pt x="106" y="128"/>
                  </a:cubicBezTo>
                  <a:cubicBezTo>
                    <a:pt x="40" y="206"/>
                    <a:pt x="3" y="306"/>
                    <a:pt x="1" y="407"/>
                  </a:cubicBezTo>
                  <a:cubicBezTo>
                    <a:pt x="6" y="442"/>
                    <a:pt x="11" y="475"/>
                    <a:pt x="17" y="509"/>
                  </a:cubicBezTo>
                  <a:cubicBezTo>
                    <a:pt x="37" y="578"/>
                    <a:pt x="76" y="639"/>
                    <a:pt x="128" y="688"/>
                  </a:cubicBezTo>
                  <a:lnTo>
                    <a:pt x="212" y="746"/>
                  </a:lnTo>
                  <a:cubicBezTo>
                    <a:pt x="269" y="777"/>
                    <a:pt x="332" y="792"/>
                    <a:pt x="395" y="792"/>
                  </a:cubicBezTo>
                  <a:cubicBezTo>
                    <a:pt x="400" y="792"/>
                    <a:pt x="404" y="792"/>
                    <a:pt x="408" y="792"/>
                  </a:cubicBezTo>
                  <a:lnTo>
                    <a:pt x="684" y="814"/>
                  </a:lnTo>
                  <a:cubicBezTo>
                    <a:pt x="686" y="814"/>
                    <a:pt x="688" y="814"/>
                    <a:pt x="690" y="814"/>
                  </a:cubicBezTo>
                  <a:cubicBezTo>
                    <a:pt x="741" y="814"/>
                    <a:pt x="790" y="802"/>
                    <a:pt x="834" y="777"/>
                  </a:cubicBezTo>
                  <a:cubicBezTo>
                    <a:pt x="977" y="710"/>
                    <a:pt x="1069" y="566"/>
                    <a:pt x="1069" y="408"/>
                  </a:cubicBezTo>
                  <a:cubicBezTo>
                    <a:pt x="1063" y="374"/>
                    <a:pt x="1059" y="340"/>
                    <a:pt x="1053" y="307"/>
                  </a:cubicBezTo>
                  <a:cubicBezTo>
                    <a:pt x="1033" y="237"/>
                    <a:pt x="994" y="176"/>
                    <a:pt x="941" y="127"/>
                  </a:cubicBezTo>
                  <a:cubicBezTo>
                    <a:pt x="914" y="108"/>
                    <a:pt x="886" y="88"/>
                    <a:pt x="858" y="69"/>
                  </a:cubicBezTo>
                  <a:cubicBezTo>
                    <a:pt x="801" y="38"/>
                    <a:pt x="738" y="23"/>
                    <a:pt x="675" y="23"/>
                  </a:cubicBezTo>
                  <a:cubicBezTo>
                    <a:pt x="670" y="23"/>
                    <a:pt x="666" y="23"/>
                    <a:pt x="662" y="23"/>
                  </a:cubicBezTo>
                  <a:lnTo>
                    <a:pt x="385" y="1"/>
                  </a:lnTo>
                  <a:cubicBezTo>
                    <a:pt x="383" y="1"/>
                    <a:pt x="38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610375" y="1413000"/>
              <a:ext cx="20550" cy="20825"/>
            </a:xfrm>
            <a:custGeom>
              <a:avLst/>
              <a:gdLst/>
              <a:ahLst/>
              <a:cxnLst/>
              <a:rect l="l" t="t" r="r" b="b"/>
              <a:pathLst>
                <a:path w="822" h="833" extrusionOk="0">
                  <a:moveTo>
                    <a:pt x="402" y="1"/>
                  </a:moveTo>
                  <a:cubicBezTo>
                    <a:pt x="327" y="1"/>
                    <a:pt x="252" y="20"/>
                    <a:pt x="186" y="57"/>
                  </a:cubicBezTo>
                  <a:cubicBezTo>
                    <a:pt x="159" y="80"/>
                    <a:pt x="132" y="103"/>
                    <a:pt x="105" y="125"/>
                  </a:cubicBezTo>
                  <a:cubicBezTo>
                    <a:pt x="58" y="175"/>
                    <a:pt x="26" y="237"/>
                    <a:pt x="10" y="304"/>
                  </a:cubicBezTo>
                  <a:cubicBezTo>
                    <a:pt x="7" y="337"/>
                    <a:pt x="3" y="372"/>
                    <a:pt x="0" y="405"/>
                  </a:cubicBezTo>
                  <a:cubicBezTo>
                    <a:pt x="2" y="475"/>
                    <a:pt x="23" y="543"/>
                    <a:pt x="60" y="603"/>
                  </a:cubicBezTo>
                  <a:lnTo>
                    <a:pt x="89" y="650"/>
                  </a:lnTo>
                  <a:cubicBezTo>
                    <a:pt x="115" y="696"/>
                    <a:pt x="152" y="735"/>
                    <a:pt x="198" y="761"/>
                  </a:cubicBezTo>
                  <a:cubicBezTo>
                    <a:pt x="267" y="808"/>
                    <a:pt x="347" y="832"/>
                    <a:pt x="428" y="832"/>
                  </a:cubicBezTo>
                  <a:cubicBezTo>
                    <a:pt x="499" y="832"/>
                    <a:pt x="570" y="813"/>
                    <a:pt x="634" y="776"/>
                  </a:cubicBezTo>
                  <a:cubicBezTo>
                    <a:pt x="661" y="753"/>
                    <a:pt x="688" y="731"/>
                    <a:pt x="716" y="709"/>
                  </a:cubicBezTo>
                  <a:cubicBezTo>
                    <a:pt x="763" y="658"/>
                    <a:pt x="795" y="596"/>
                    <a:pt x="810" y="529"/>
                  </a:cubicBezTo>
                  <a:cubicBezTo>
                    <a:pt x="814" y="496"/>
                    <a:pt x="818" y="462"/>
                    <a:pt x="821" y="429"/>
                  </a:cubicBezTo>
                  <a:cubicBezTo>
                    <a:pt x="819" y="359"/>
                    <a:pt x="799" y="291"/>
                    <a:pt x="761" y="231"/>
                  </a:cubicBezTo>
                  <a:lnTo>
                    <a:pt x="732" y="184"/>
                  </a:lnTo>
                  <a:cubicBezTo>
                    <a:pt x="673" y="98"/>
                    <a:pt x="586" y="36"/>
                    <a:pt x="485" y="9"/>
                  </a:cubicBezTo>
                  <a:cubicBezTo>
                    <a:pt x="458" y="3"/>
                    <a:pt x="4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583750" y="1254275"/>
              <a:ext cx="30700" cy="25050"/>
            </a:xfrm>
            <a:custGeom>
              <a:avLst/>
              <a:gdLst/>
              <a:ahLst/>
              <a:cxnLst/>
              <a:rect l="l" t="t" r="r" b="b"/>
              <a:pathLst>
                <a:path w="1228" h="1002" extrusionOk="0">
                  <a:moveTo>
                    <a:pt x="490" y="0"/>
                  </a:moveTo>
                  <a:cubicBezTo>
                    <a:pt x="482" y="0"/>
                    <a:pt x="475" y="1"/>
                    <a:pt x="468" y="2"/>
                  </a:cubicBezTo>
                  <a:cubicBezTo>
                    <a:pt x="428" y="5"/>
                    <a:pt x="389" y="13"/>
                    <a:pt x="350" y="20"/>
                  </a:cubicBezTo>
                  <a:cubicBezTo>
                    <a:pt x="342" y="21"/>
                    <a:pt x="335" y="24"/>
                    <a:pt x="327" y="26"/>
                  </a:cubicBezTo>
                  <a:cubicBezTo>
                    <a:pt x="320" y="28"/>
                    <a:pt x="312" y="30"/>
                    <a:pt x="304" y="33"/>
                  </a:cubicBezTo>
                  <a:cubicBezTo>
                    <a:pt x="267" y="50"/>
                    <a:pt x="228" y="66"/>
                    <a:pt x="191" y="85"/>
                  </a:cubicBezTo>
                  <a:cubicBezTo>
                    <a:pt x="164" y="108"/>
                    <a:pt x="137" y="131"/>
                    <a:pt x="110" y="153"/>
                  </a:cubicBezTo>
                  <a:cubicBezTo>
                    <a:pt x="73" y="190"/>
                    <a:pt x="46" y="234"/>
                    <a:pt x="33" y="284"/>
                  </a:cubicBezTo>
                  <a:cubicBezTo>
                    <a:pt x="17" y="314"/>
                    <a:pt x="9" y="348"/>
                    <a:pt x="11" y="382"/>
                  </a:cubicBezTo>
                  <a:cubicBezTo>
                    <a:pt x="1" y="433"/>
                    <a:pt x="4" y="485"/>
                    <a:pt x="21" y="534"/>
                  </a:cubicBezTo>
                  <a:cubicBezTo>
                    <a:pt x="56" y="641"/>
                    <a:pt x="117" y="738"/>
                    <a:pt x="199" y="816"/>
                  </a:cubicBezTo>
                  <a:cubicBezTo>
                    <a:pt x="240" y="851"/>
                    <a:pt x="283" y="883"/>
                    <a:pt x="330" y="910"/>
                  </a:cubicBezTo>
                  <a:cubicBezTo>
                    <a:pt x="376" y="938"/>
                    <a:pt x="432" y="955"/>
                    <a:pt x="481" y="972"/>
                  </a:cubicBezTo>
                  <a:cubicBezTo>
                    <a:pt x="501" y="980"/>
                    <a:pt x="523" y="985"/>
                    <a:pt x="545" y="987"/>
                  </a:cubicBezTo>
                  <a:cubicBezTo>
                    <a:pt x="589" y="994"/>
                    <a:pt x="636" y="1001"/>
                    <a:pt x="682" y="1001"/>
                  </a:cubicBezTo>
                  <a:cubicBezTo>
                    <a:pt x="690" y="1001"/>
                    <a:pt x="697" y="1001"/>
                    <a:pt x="705" y="1000"/>
                  </a:cubicBezTo>
                  <a:cubicBezTo>
                    <a:pt x="815" y="995"/>
                    <a:pt x="924" y="961"/>
                    <a:pt x="1020" y="904"/>
                  </a:cubicBezTo>
                  <a:cubicBezTo>
                    <a:pt x="1156" y="822"/>
                    <a:pt x="1227" y="663"/>
                    <a:pt x="1197" y="507"/>
                  </a:cubicBezTo>
                  <a:cubicBezTo>
                    <a:pt x="1194" y="454"/>
                    <a:pt x="1176" y="403"/>
                    <a:pt x="1146" y="359"/>
                  </a:cubicBezTo>
                  <a:cubicBezTo>
                    <a:pt x="1123" y="332"/>
                    <a:pt x="1101" y="305"/>
                    <a:pt x="1078" y="276"/>
                  </a:cubicBezTo>
                  <a:cubicBezTo>
                    <a:pt x="1045" y="247"/>
                    <a:pt x="1007" y="223"/>
                    <a:pt x="966" y="207"/>
                  </a:cubicBezTo>
                  <a:cubicBezTo>
                    <a:pt x="957" y="196"/>
                    <a:pt x="949" y="187"/>
                    <a:pt x="941" y="177"/>
                  </a:cubicBezTo>
                  <a:cubicBezTo>
                    <a:pt x="930" y="166"/>
                    <a:pt x="919" y="156"/>
                    <a:pt x="907" y="148"/>
                  </a:cubicBezTo>
                  <a:cubicBezTo>
                    <a:pt x="872" y="122"/>
                    <a:pt x="828" y="87"/>
                    <a:pt x="785" y="68"/>
                  </a:cubicBezTo>
                  <a:cubicBezTo>
                    <a:pt x="750" y="52"/>
                    <a:pt x="712" y="40"/>
                    <a:pt x="675" y="26"/>
                  </a:cubicBezTo>
                  <a:cubicBezTo>
                    <a:pt x="667" y="24"/>
                    <a:pt x="660" y="20"/>
                    <a:pt x="652" y="19"/>
                  </a:cubicBezTo>
                  <a:cubicBezTo>
                    <a:pt x="606" y="8"/>
                    <a:pt x="559" y="3"/>
                    <a:pt x="512" y="2"/>
                  </a:cubicBezTo>
                  <a:cubicBezTo>
                    <a:pt x="504" y="1"/>
                    <a:pt x="497"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32875" y="1318700"/>
              <a:ext cx="32775" cy="22400"/>
            </a:xfrm>
            <a:custGeom>
              <a:avLst/>
              <a:gdLst/>
              <a:ahLst/>
              <a:cxnLst/>
              <a:rect l="l" t="t" r="r" b="b"/>
              <a:pathLst>
                <a:path w="1311" h="896" extrusionOk="0">
                  <a:moveTo>
                    <a:pt x="607" y="0"/>
                  </a:moveTo>
                  <a:cubicBezTo>
                    <a:pt x="601" y="0"/>
                    <a:pt x="596" y="1"/>
                    <a:pt x="590" y="1"/>
                  </a:cubicBezTo>
                  <a:cubicBezTo>
                    <a:pt x="520" y="3"/>
                    <a:pt x="450" y="14"/>
                    <a:pt x="382" y="31"/>
                  </a:cubicBezTo>
                  <a:cubicBezTo>
                    <a:pt x="88" y="119"/>
                    <a:pt x="0" y="494"/>
                    <a:pt x="226" y="702"/>
                  </a:cubicBezTo>
                  <a:cubicBezTo>
                    <a:pt x="236" y="712"/>
                    <a:pt x="247" y="721"/>
                    <a:pt x="257" y="729"/>
                  </a:cubicBezTo>
                  <a:cubicBezTo>
                    <a:pt x="295" y="758"/>
                    <a:pt x="334" y="785"/>
                    <a:pt x="374" y="809"/>
                  </a:cubicBezTo>
                  <a:cubicBezTo>
                    <a:pt x="386" y="816"/>
                    <a:pt x="399" y="821"/>
                    <a:pt x="412" y="826"/>
                  </a:cubicBezTo>
                  <a:cubicBezTo>
                    <a:pt x="454" y="845"/>
                    <a:pt x="498" y="861"/>
                    <a:pt x="544" y="874"/>
                  </a:cubicBezTo>
                  <a:cubicBezTo>
                    <a:pt x="602" y="888"/>
                    <a:pt x="661" y="896"/>
                    <a:pt x="721" y="896"/>
                  </a:cubicBezTo>
                  <a:cubicBezTo>
                    <a:pt x="773" y="896"/>
                    <a:pt x="825" y="889"/>
                    <a:pt x="874" y="876"/>
                  </a:cubicBezTo>
                  <a:cubicBezTo>
                    <a:pt x="892" y="879"/>
                    <a:pt x="910" y="881"/>
                    <a:pt x="928" y="881"/>
                  </a:cubicBezTo>
                  <a:cubicBezTo>
                    <a:pt x="960" y="881"/>
                    <a:pt x="992" y="876"/>
                    <a:pt x="1022" y="865"/>
                  </a:cubicBezTo>
                  <a:cubicBezTo>
                    <a:pt x="1074" y="852"/>
                    <a:pt x="1122" y="825"/>
                    <a:pt x="1160" y="788"/>
                  </a:cubicBezTo>
                  <a:cubicBezTo>
                    <a:pt x="1203" y="758"/>
                    <a:pt x="1237" y="717"/>
                    <a:pt x="1260" y="670"/>
                  </a:cubicBezTo>
                  <a:lnTo>
                    <a:pt x="1295" y="575"/>
                  </a:lnTo>
                  <a:cubicBezTo>
                    <a:pt x="1311" y="508"/>
                    <a:pt x="1309" y="439"/>
                    <a:pt x="1289" y="373"/>
                  </a:cubicBezTo>
                  <a:lnTo>
                    <a:pt x="1245" y="275"/>
                  </a:lnTo>
                  <a:cubicBezTo>
                    <a:pt x="1208" y="216"/>
                    <a:pt x="1156" y="167"/>
                    <a:pt x="1094" y="135"/>
                  </a:cubicBezTo>
                  <a:cubicBezTo>
                    <a:pt x="1062" y="113"/>
                    <a:pt x="1029" y="96"/>
                    <a:pt x="994" y="82"/>
                  </a:cubicBezTo>
                  <a:cubicBezTo>
                    <a:pt x="930" y="57"/>
                    <a:pt x="865" y="30"/>
                    <a:pt x="797" y="18"/>
                  </a:cubicBezTo>
                  <a:cubicBezTo>
                    <a:pt x="748" y="10"/>
                    <a:pt x="697" y="6"/>
                    <a:pt x="647" y="2"/>
                  </a:cubicBezTo>
                  <a:cubicBezTo>
                    <a:pt x="634" y="1"/>
                    <a:pt x="620"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662600" y="1387000"/>
              <a:ext cx="20550" cy="20800"/>
            </a:xfrm>
            <a:custGeom>
              <a:avLst/>
              <a:gdLst/>
              <a:ahLst/>
              <a:cxnLst/>
              <a:rect l="l" t="t" r="r" b="b"/>
              <a:pathLst>
                <a:path w="822" h="832" extrusionOk="0">
                  <a:moveTo>
                    <a:pt x="394" y="0"/>
                  </a:moveTo>
                  <a:cubicBezTo>
                    <a:pt x="323" y="0"/>
                    <a:pt x="252" y="19"/>
                    <a:pt x="188" y="56"/>
                  </a:cubicBezTo>
                  <a:lnTo>
                    <a:pt x="106" y="124"/>
                  </a:lnTo>
                  <a:cubicBezTo>
                    <a:pt x="59" y="173"/>
                    <a:pt x="27" y="235"/>
                    <a:pt x="11" y="302"/>
                  </a:cubicBezTo>
                  <a:cubicBezTo>
                    <a:pt x="7" y="335"/>
                    <a:pt x="4" y="370"/>
                    <a:pt x="1" y="402"/>
                  </a:cubicBezTo>
                  <a:cubicBezTo>
                    <a:pt x="3" y="473"/>
                    <a:pt x="24" y="542"/>
                    <a:pt x="61" y="601"/>
                  </a:cubicBezTo>
                  <a:lnTo>
                    <a:pt x="89" y="648"/>
                  </a:lnTo>
                  <a:cubicBezTo>
                    <a:pt x="116" y="694"/>
                    <a:pt x="154" y="733"/>
                    <a:pt x="200" y="759"/>
                  </a:cubicBezTo>
                  <a:cubicBezTo>
                    <a:pt x="239" y="792"/>
                    <a:pt x="286" y="815"/>
                    <a:pt x="337" y="824"/>
                  </a:cubicBezTo>
                  <a:cubicBezTo>
                    <a:pt x="364" y="829"/>
                    <a:pt x="392" y="832"/>
                    <a:pt x="419" y="832"/>
                  </a:cubicBezTo>
                  <a:cubicBezTo>
                    <a:pt x="494" y="832"/>
                    <a:pt x="569" y="812"/>
                    <a:pt x="635" y="775"/>
                  </a:cubicBezTo>
                  <a:cubicBezTo>
                    <a:pt x="662" y="752"/>
                    <a:pt x="689" y="730"/>
                    <a:pt x="717" y="707"/>
                  </a:cubicBezTo>
                  <a:cubicBezTo>
                    <a:pt x="764" y="656"/>
                    <a:pt x="796" y="595"/>
                    <a:pt x="812" y="528"/>
                  </a:cubicBezTo>
                  <a:lnTo>
                    <a:pt x="822" y="427"/>
                  </a:lnTo>
                  <a:cubicBezTo>
                    <a:pt x="820" y="357"/>
                    <a:pt x="799" y="289"/>
                    <a:pt x="763" y="230"/>
                  </a:cubicBezTo>
                  <a:lnTo>
                    <a:pt x="733" y="182"/>
                  </a:lnTo>
                  <a:cubicBezTo>
                    <a:pt x="707" y="137"/>
                    <a:pt x="670" y="98"/>
                    <a:pt x="623" y="71"/>
                  </a:cubicBezTo>
                  <a:cubicBezTo>
                    <a:pt x="554" y="24"/>
                    <a:pt x="474"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552025" y="1481700"/>
              <a:ext cx="23050" cy="28075"/>
            </a:xfrm>
            <a:custGeom>
              <a:avLst/>
              <a:gdLst/>
              <a:ahLst/>
              <a:cxnLst/>
              <a:rect l="l" t="t" r="r" b="b"/>
              <a:pathLst>
                <a:path w="922" h="1123" extrusionOk="0">
                  <a:moveTo>
                    <a:pt x="456" y="1"/>
                  </a:moveTo>
                  <a:cubicBezTo>
                    <a:pt x="386" y="3"/>
                    <a:pt x="318" y="23"/>
                    <a:pt x="258" y="60"/>
                  </a:cubicBezTo>
                  <a:cubicBezTo>
                    <a:pt x="216" y="90"/>
                    <a:pt x="171" y="123"/>
                    <a:pt x="140" y="165"/>
                  </a:cubicBezTo>
                  <a:cubicBezTo>
                    <a:pt x="84" y="228"/>
                    <a:pt x="44" y="303"/>
                    <a:pt x="24" y="385"/>
                  </a:cubicBezTo>
                  <a:cubicBezTo>
                    <a:pt x="8" y="433"/>
                    <a:pt x="7" y="489"/>
                    <a:pt x="3" y="537"/>
                  </a:cubicBezTo>
                  <a:cubicBezTo>
                    <a:pt x="0" y="586"/>
                    <a:pt x="14" y="645"/>
                    <a:pt x="23" y="690"/>
                  </a:cubicBezTo>
                  <a:cubicBezTo>
                    <a:pt x="26" y="708"/>
                    <a:pt x="32" y="727"/>
                    <a:pt x="39" y="744"/>
                  </a:cubicBezTo>
                  <a:cubicBezTo>
                    <a:pt x="57" y="788"/>
                    <a:pt x="77" y="844"/>
                    <a:pt x="109" y="885"/>
                  </a:cubicBezTo>
                  <a:cubicBezTo>
                    <a:pt x="134" y="919"/>
                    <a:pt x="162" y="953"/>
                    <a:pt x="193" y="984"/>
                  </a:cubicBezTo>
                  <a:cubicBezTo>
                    <a:pt x="224" y="1011"/>
                    <a:pt x="258" y="1036"/>
                    <a:pt x="294" y="1057"/>
                  </a:cubicBezTo>
                  <a:cubicBezTo>
                    <a:pt x="302" y="1063"/>
                    <a:pt x="310" y="1067"/>
                    <a:pt x="318" y="1072"/>
                  </a:cubicBezTo>
                  <a:cubicBezTo>
                    <a:pt x="357" y="1089"/>
                    <a:pt x="396" y="1103"/>
                    <a:pt x="437" y="1115"/>
                  </a:cubicBezTo>
                  <a:cubicBezTo>
                    <a:pt x="464" y="1120"/>
                    <a:pt x="490" y="1123"/>
                    <a:pt x="517" y="1123"/>
                  </a:cubicBezTo>
                  <a:cubicBezTo>
                    <a:pt x="699" y="1123"/>
                    <a:pt x="864" y="1001"/>
                    <a:pt x="911" y="819"/>
                  </a:cubicBezTo>
                  <a:cubicBezTo>
                    <a:pt x="915" y="784"/>
                    <a:pt x="919" y="751"/>
                    <a:pt x="922" y="717"/>
                  </a:cubicBezTo>
                  <a:cubicBezTo>
                    <a:pt x="920" y="647"/>
                    <a:pt x="899" y="579"/>
                    <a:pt x="861" y="519"/>
                  </a:cubicBezTo>
                  <a:lnTo>
                    <a:pt x="848" y="502"/>
                  </a:lnTo>
                  <a:cubicBezTo>
                    <a:pt x="849" y="497"/>
                    <a:pt x="852" y="492"/>
                    <a:pt x="853" y="486"/>
                  </a:cubicBezTo>
                  <a:cubicBezTo>
                    <a:pt x="872" y="384"/>
                    <a:pt x="855" y="278"/>
                    <a:pt x="804" y="188"/>
                  </a:cubicBezTo>
                  <a:cubicBezTo>
                    <a:pt x="780" y="161"/>
                    <a:pt x="759" y="134"/>
                    <a:pt x="736" y="106"/>
                  </a:cubicBezTo>
                  <a:cubicBezTo>
                    <a:pt x="685" y="59"/>
                    <a:pt x="624" y="27"/>
                    <a:pt x="558" y="12"/>
                  </a:cubicBezTo>
                  <a:cubicBezTo>
                    <a:pt x="524" y="7"/>
                    <a:pt x="490" y="4"/>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562300" y="1359600"/>
              <a:ext cx="27650" cy="23675"/>
            </a:xfrm>
            <a:custGeom>
              <a:avLst/>
              <a:gdLst/>
              <a:ahLst/>
              <a:cxnLst/>
              <a:rect l="l" t="t" r="r" b="b"/>
              <a:pathLst>
                <a:path w="1106" h="947" extrusionOk="0">
                  <a:moveTo>
                    <a:pt x="543" y="1"/>
                  </a:moveTo>
                  <a:cubicBezTo>
                    <a:pt x="494" y="3"/>
                    <a:pt x="446" y="11"/>
                    <a:pt x="398" y="22"/>
                  </a:cubicBezTo>
                  <a:cubicBezTo>
                    <a:pt x="351" y="33"/>
                    <a:pt x="298" y="61"/>
                    <a:pt x="260" y="80"/>
                  </a:cubicBezTo>
                  <a:cubicBezTo>
                    <a:pt x="246" y="86"/>
                    <a:pt x="233" y="95"/>
                    <a:pt x="221" y="105"/>
                  </a:cubicBezTo>
                  <a:cubicBezTo>
                    <a:pt x="187" y="132"/>
                    <a:pt x="137" y="165"/>
                    <a:pt x="109" y="205"/>
                  </a:cubicBezTo>
                  <a:cubicBezTo>
                    <a:pt x="72" y="242"/>
                    <a:pt x="45" y="287"/>
                    <a:pt x="31" y="337"/>
                  </a:cubicBezTo>
                  <a:cubicBezTo>
                    <a:pt x="10" y="383"/>
                    <a:pt x="1" y="434"/>
                    <a:pt x="4" y="485"/>
                  </a:cubicBezTo>
                  <a:cubicBezTo>
                    <a:pt x="10" y="518"/>
                    <a:pt x="15" y="553"/>
                    <a:pt x="20" y="586"/>
                  </a:cubicBezTo>
                  <a:cubicBezTo>
                    <a:pt x="41" y="656"/>
                    <a:pt x="80" y="717"/>
                    <a:pt x="132" y="766"/>
                  </a:cubicBezTo>
                  <a:cubicBezTo>
                    <a:pt x="141" y="776"/>
                    <a:pt x="152" y="785"/>
                    <a:pt x="163" y="794"/>
                  </a:cubicBezTo>
                  <a:cubicBezTo>
                    <a:pt x="194" y="817"/>
                    <a:pt x="227" y="840"/>
                    <a:pt x="259" y="861"/>
                  </a:cubicBezTo>
                  <a:cubicBezTo>
                    <a:pt x="265" y="864"/>
                    <a:pt x="270" y="867"/>
                    <a:pt x="275" y="871"/>
                  </a:cubicBezTo>
                  <a:lnTo>
                    <a:pt x="294" y="880"/>
                  </a:lnTo>
                  <a:cubicBezTo>
                    <a:pt x="329" y="895"/>
                    <a:pt x="367" y="908"/>
                    <a:pt x="405" y="921"/>
                  </a:cubicBezTo>
                  <a:cubicBezTo>
                    <a:pt x="417" y="926"/>
                    <a:pt x="430" y="929"/>
                    <a:pt x="443" y="932"/>
                  </a:cubicBezTo>
                  <a:cubicBezTo>
                    <a:pt x="488" y="940"/>
                    <a:pt x="534" y="944"/>
                    <a:pt x="579" y="946"/>
                  </a:cubicBezTo>
                  <a:cubicBezTo>
                    <a:pt x="593" y="946"/>
                    <a:pt x="606" y="946"/>
                    <a:pt x="619" y="944"/>
                  </a:cubicBezTo>
                  <a:cubicBezTo>
                    <a:pt x="664" y="940"/>
                    <a:pt x="711" y="932"/>
                    <a:pt x="755" y="921"/>
                  </a:cubicBezTo>
                  <a:cubicBezTo>
                    <a:pt x="762" y="919"/>
                    <a:pt x="767" y="917"/>
                    <a:pt x="773" y="915"/>
                  </a:cubicBezTo>
                  <a:cubicBezTo>
                    <a:pt x="812" y="901"/>
                    <a:pt x="850" y="881"/>
                    <a:pt x="887" y="864"/>
                  </a:cubicBezTo>
                  <a:cubicBezTo>
                    <a:pt x="958" y="816"/>
                    <a:pt x="1013" y="747"/>
                    <a:pt x="1047" y="669"/>
                  </a:cubicBezTo>
                  <a:cubicBezTo>
                    <a:pt x="1068" y="633"/>
                    <a:pt x="1085" y="595"/>
                    <a:pt x="1094" y="556"/>
                  </a:cubicBezTo>
                  <a:cubicBezTo>
                    <a:pt x="1098" y="523"/>
                    <a:pt x="1101" y="488"/>
                    <a:pt x="1105" y="456"/>
                  </a:cubicBezTo>
                  <a:cubicBezTo>
                    <a:pt x="1103" y="385"/>
                    <a:pt x="1082" y="316"/>
                    <a:pt x="1045" y="257"/>
                  </a:cubicBezTo>
                  <a:cubicBezTo>
                    <a:pt x="1017" y="221"/>
                    <a:pt x="985" y="175"/>
                    <a:pt x="946" y="145"/>
                  </a:cubicBezTo>
                  <a:cubicBezTo>
                    <a:pt x="911" y="118"/>
                    <a:pt x="870" y="83"/>
                    <a:pt x="825" y="63"/>
                  </a:cubicBezTo>
                  <a:cubicBezTo>
                    <a:pt x="781" y="43"/>
                    <a:pt x="736" y="27"/>
                    <a:pt x="689" y="16"/>
                  </a:cubicBezTo>
                  <a:cubicBezTo>
                    <a:pt x="649" y="9"/>
                    <a:pt x="608" y="5"/>
                    <a:pt x="568" y="2"/>
                  </a:cubicBezTo>
                  <a:cubicBezTo>
                    <a:pt x="559" y="2"/>
                    <a:pt x="551"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56925" y="1314325"/>
              <a:ext cx="24825" cy="20075"/>
            </a:xfrm>
            <a:custGeom>
              <a:avLst/>
              <a:gdLst/>
              <a:ahLst/>
              <a:cxnLst/>
              <a:rect l="l" t="t" r="r" b="b"/>
              <a:pathLst>
                <a:path w="993" h="803" extrusionOk="0">
                  <a:moveTo>
                    <a:pt x="380" y="1"/>
                  </a:moveTo>
                  <a:cubicBezTo>
                    <a:pt x="330" y="1"/>
                    <a:pt x="280" y="14"/>
                    <a:pt x="236" y="39"/>
                  </a:cubicBezTo>
                  <a:cubicBezTo>
                    <a:pt x="186" y="56"/>
                    <a:pt x="140" y="87"/>
                    <a:pt x="106" y="128"/>
                  </a:cubicBezTo>
                  <a:cubicBezTo>
                    <a:pt x="40" y="206"/>
                    <a:pt x="3" y="306"/>
                    <a:pt x="1" y="408"/>
                  </a:cubicBezTo>
                  <a:cubicBezTo>
                    <a:pt x="6" y="442"/>
                    <a:pt x="12" y="475"/>
                    <a:pt x="17" y="510"/>
                  </a:cubicBezTo>
                  <a:cubicBezTo>
                    <a:pt x="38" y="578"/>
                    <a:pt x="76" y="639"/>
                    <a:pt x="128" y="688"/>
                  </a:cubicBezTo>
                  <a:cubicBezTo>
                    <a:pt x="156" y="708"/>
                    <a:pt x="185" y="727"/>
                    <a:pt x="213" y="748"/>
                  </a:cubicBezTo>
                  <a:cubicBezTo>
                    <a:pt x="271" y="778"/>
                    <a:pt x="336" y="793"/>
                    <a:pt x="401" y="793"/>
                  </a:cubicBezTo>
                  <a:cubicBezTo>
                    <a:pt x="404" y="793"/>
                    <a:pt x="406" y="793"/>
                    <a:pt x="408" y="793"/>
                  </a:cubicBezTo>
                  <a:cubicBezTo>
                    <a:pt x="474" y="796"/>
                    <a:pt x="541" y="799"/>
                    <a:pt x="607" y="803"/>
                  </a:cubicBezTo>
                  <a:cubicBezTo>
                    <a:pt x="609" y="803"/>
                    <a:pt x="611" y="803"/>
                    <a:pt x="613" y="803"/>
                  </a:cubicBezTo>
                  <a:cubicBezTo>
                    <a:pt x="664" y="803"/>
                    <a:pt x="713" y="789"/>
                    <a:pt x="757" y="765"/>
                  </a:cubicBezTo>
                  <a:cubicBezTo>
                    <a:pt x="901" y="698"/>
                    <a:pt x="993" y="554"/>
                    <a:pt x="993" y="395"/>
                  </a:cubicBezTo>
                  <a:cubicBezTo>
                    <a:pt x="986" y="362"/>
                    <a:pt x="982" y="328"/>
                    <a:pt x="975" y="294"/>
                  </a:cubicBezTo>
                  <a:cubicBezTo>
                    <a:pt x="956" y="226"/>
                    <a:pt x="917" y="164"/>
                    <a:pt x="864" y="115"/>
                  </a:cubicBezTo>
                  <a:cubicBezTo>
                    <a:pt x="837" y="96"/>
                    <a:pt x="809" y="75"/>
                    <a:pt x="781" y="56"/>
                  </a:cubicBezTo>
                  <a:cubicBezTo>
                    <a:pt x="724" y="26"/>
                    <a:pt x="661" y="10"/>
                    <a:pt x="597" y="10"/>
                  </a:cubicBezTo>
                  <a:cubicBezTo>
                    <a:pt x="593" y="10"/>
                    <a:pt x="589" y="10"/>
                    <a:pt x="585" y="11"/>
                  </a:cubicBezTo>
                  <a:cubicBezTo>
                    <a:pt x="518" y="7"/>
                    <a:pt x="452" y="4"/>
                    <a:pt x="386" y="1"/>
                  </a:cubicBezTo>
                  <a:cubicBezTo>
                    <a:pt x="384" y="1"/>
                    <a:pt x="382"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525200" y="1546825"/>
              <a:ext cx="24300" cy="23725"/>
            </a:xfrm>
            <a:custGeom>
              <a:avLst/>
              <a:gdLst/>
              <a:ahLst/>
              <a:cxnLst/>
              <a:rect l="l" t="t" r="r" b="b"/>
              <a:pathLst>
                <a:path w="972" h="949" extrusionOk="0">
                  <a:moveTo>
                    <a:pt x="469" y="0"/>
                  </a:moveTo>
                  <a:cubicBezTo>
                    <a:pt x="465" y="0"/>
                    <a:pt x="461" y="0"/>
                    <a:pt x="456" y="1"/>
                  </a:cubicBezTo>
                  <a:cubicBezTo>
                    <a:pt x="418" y="4"/>
                    <a:pt x="381" y="11"/>
                    <a:pt x="343" y="18"/>
                  </a:cubicBezTo>
                  <a:cubicBezTo>
                    <a:pt x="338" y="19"/>
                    <a:pt x="334" y="20"/>
                    <a:pt x="330" y="21"/>
                  </a:cubicBezTo>
                  <a:cubicBezTo>
                    <a:pt x="246" y="48"/>
                    <a:pt x="170" y="95"/>
                    <a:pt x="109" y="159"/>
                  </a:cubicBezTo>
                  <a:cubicBezTo>
                    <a:pt x="65" y="204"/>
                    <a:pt x="21" y="281"/>
                    <a:pt x="11" y="344"/>
                  </a:cubicBezTo>
                  <a:cubicBezTo>
                    <a:pt x="6" y="380"/>
                    <a:pt x="2" y="417"/>
                    <a:pt x="0" y="453"/>
                  </a:cubicBezTo>
                  <a:cubicBezTo>
                    <a:pt x="0" y="457"/>
                    <a:pt x="0" y="461"/>
                    <a:pt x="0" y="464"/>
                  </a:cubicBezTo>
                  <a:cubicBezTo>
                    <a:pt x="2" y="483"/>
                    <a:pt x="7" y="505"/>
                    <a:pt x="9" y="518"/>
                  </a:cubicBezTo>
                  <a:cubicBezTo>
                    <a:pt x="11" y="532"/>
                    <a:pt x="14" y="557"/>
                    <a:pt x="19" y="575"/>
                  </a:cubicBezTo>
                  <a:cubicBezTo>
                    <a:pt x="26" y="611"/>
                    <a:pt x="64" y="682"/>
                    <a:pt x="67" y="689"/>
                  </a:cubicBezTo>
                  <a:cubicBezTo>
                    <a:pt x="70" y="697"/>
                    <a:pt x="75" y="703"/>
                    <a:pt x="79" y="710"/>
                  </a:cubicBezTo>
                  <a:cubicBezTo>
                    <a:pt x="104" y="744"/>
                    <a:pt x="131" y="778"/>
                    <a:pt x="161" y="808"/>
                  </a:cubicBezTo>
                  <a:cubicBezTo>
                    <a:pt x="193" y="835"/>
                    <a:pt x="226" y="860"/>
                    <a:pt x="262" y="881"/>
                  </a:cubicBezTo>
                  <a:cubicBezTo>
                    <a:pt x="268" y="885"/>
                    <a:pt x="275" y="889"/>
                    <a:pt x="281" y="892"/>
                  </a:cubicBezTo>
                  <a:cubicBezTo>
                    <a:pt x="318" y="910"/>
                    <a:pt x="357" y="924"/>
                    <a:pt x="397" y="934"/>
                  </a:cubicBezTo>
                  <a:cubicBezTo>
                    <a:pt x="401" y="936"/>
                    <a:pt x="405" y="937"/>
                    <a:pt x="409" y="937"/>
                  </a:cubicBezTo>
                  <a:cubicBezTo>
                    <a:pt x="446" y="943"/>
                    <a:pt x="483" y="946"/>
                    <a:pt x="521" y="948"/>
                  </a:cubicBezTo>
                  <a:cubicBezTo>
                    <a:pt x="524" y="949"/>
                    <a:pt x="527" y="949"/>
                    <a:pt x="530" y="949"/>
                  </a:cubicBezTo>
                  <a:cubicBezTo>
                    <a:pt x="569" y="949"/>
                    <a:pt x="617" y="936"/>
                    <a:pt x="645" y="931"/>
                  </a:cubicBezTo>
                  <a:cubicBezTo>
                    <a:pt x="684" y="924"/>
                    <a:pt x="745" y="890"/>
                    <a:pt x="764" y="880"/>
                  </a:cubicBezTo>
                  <a:cubicBezTo>
                    <a:pt x="802" y="862"/>
                    <a:pt x="840" y="822"/>
                    <a:pt x="866" y="799"/>
                  </a:cubicBezTo>
                  <a:cubicBezTo>
                    <a:pt x="932" y="722"/>
                    <a:pt x="968" y="622"/>
                    <a:pt x="971" y="521"/>
                  </a:cubicBezTo>
                  <a:cubicBezTo>
                    <a:pt x="969" y="508"/>
                    <a:pt x="968" y="496"/>
                    <a:pt x="966" y="484"/>
                  </a:cubicBezTo>
                  <a:cubicBezTo>
                    <a:pt x="967" y="467"/>
                    <a:pt x="969" y="449"/>
                    <a:pt x="972" y="432"/>
                  </a:cubicBezTo>
                  <a:cubicBezTo>
                    <a:pt x="969" y="362"/>
                    <a:pt x="949" y="293"/>
                    <a:pt x="911" y="233"/>
                  </a:cubicBezTo>
                  <a:cubicBezTo>
                    <a:pt x="865" y="161"/>
                    <a:pt x="800" y="101"/>
                    <a:pt x="724" y="60"/>
                  </a:cubicBezTo>
                  <a:cubicBezTo>
                    <a:pt x="686" y="41"/>
                    <a:pt x="647" y="27"/>
                    <a:pt x="607" y="16"/>
                  </a:cubicBezTo>
                  <a:cubicBezTo>
                    <a:pt x="571" y="4"/>
                    <a:pt x="506" y="2"/>
                    <a:pt x="481" y="1"/>
                  </a:cubicBezTo>
                  <a:cubicBezTo>
                    <a:pt x="477" y="0"/>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538550" y="1639725"/>
              <a:ext cx="25975" cy="23850"/>
            </a:xfrm>
            <a:custGeom>
              <a:avLst/>
              <a:gdLst/>
              <a:ahLst/>
              <a:cxnLst/>
              <a:rect l="l" t="t" r="r" b="b"/>
              <a:pathLst>
                <a:path w="1039" h="954" extrusionOk="0">
                  <a:moveTo>
                    <a:pt x="637" y="1"/>
                  </a:moveTo>
                  <a:cubicBezTo>
                    <a:pt x="599" y="1"/>
                    <a:pt x="562" y="6"/>
                    <a:pt x="525" y="17"/>
                  </a:cubicBezTo>
                  <a:cubicBezTo>
                    <a:pt x="484" y="25"/>
                    <a:pt x="442" y="31"/>
                    <a:pt x="400" y="39"/>
                  </a:cubicBezTo>
                  <a:cubicBezTo>
                    <a:pt x="379" y="42"/>
                    <a:pt x="358" y="45"/>
                    <a:pt x="337" y="48"/>
                  </a:cubicBezTo>
                  <a:lnTo>
                    <a:pt x="307" y="54"/>
                  </a:lnTo>
                  <a:cubicBezTo>
                    <a:pt x="305" y="54"/>
                    <a:pt x="303" y="54"/>
                    <a:pt x="300" y="55"/>
                  </a:cubicBezTo>
                  <a:lnTo>
                    <a:pt x="204" y="99"/>
                  </a:lnTo>
                  <a:lnTo>
                    <a:pt x="123" y="166"/>
                  </a:lnTo>
                  <a:cubicBezTo>
                    <a:pt x="121" y="168"/>
                    <a:pt x="119" y="170"/>
                    <a:pt x="117" y="173"/>
                  </a:cubicBezTo>
                  <a:cubicBezTo>
                    <a:pt x="116" y="174"/>
                    <a:pt x="115" y="175"/>
                    <a:pt x="115" y="176"/>
                  </a:cubicBezTo>
                  <a:cubicBezTo>
                    <a:pt x="107" y="184"/>
                    <a:pt x="61" y="251"/>
                    <a:pt x="54" y="260"/>
                  </a:cubicBezTo>
                  <a:cubicBezTo>
                    <a:pt x="53" y="262"/>
                    <a:pt x="52" y="264"/>
                    <a:pt x="51" y="267"/>
                  </a:cubicBezTo>
                  <a:lnTo>
                    <a:pt x="49" y="271"/>
                  </a:lnTo>
                  <a:cubicBezTo>
                    <a:pt x="44" y="282"/>
                    <a:pt x="17" y="355"/>
                    <a:pt x="14" y="366"/>
                  </a:cubicBezTo>
                  <a:cubicBezTo>
                    <a:pt x="13" y="369"/>
                    <a:pt x="12" y="371"/>
                    <a:pt x="11" y="375"/>
                  </a:cubicBezTo>
                  <a:cubicBezTo>
                    <a:pt x="11" y="377"/>
                    <a:pt x="11" y="379"/>
                    <a:pt x="10" y="381"/>
                  </a:cubicBezTo>
                  <a:cubicBezTo>
                    <a:pt x="6" y="404"/>
                    <a:pt x="0" y="462"/>
                    <a:pt x="0" y="485"/>
                  </a:cubicBezTo>
                  <a:lnTo>
                    <a:pt x="0" y="487"/>
                  </a:lnTo>
                  <a:cubicBezTo>
                    <a:pt x="0" y="490"/>
                    <a:pt x="0" y="492"/>
                    <a:pt x="0" y="495"/>
                  </a:cubicBezTo>
                  <a:lnTo>
                    <a:pt x="0" y="499"/>
                  </a:lnTo>
                  <a:cubicBezTo>
                    <a:pt x="2" y="527"/>
                    <a:pt x="11" y="575"/>
                    <a:pt x="16" y="603"/>
                  </a:cubicBezTo>
                  <a:cubicBezTo>
                    <a:pt x="17" y="607"/>
                    <a:pt x="18" y="612"/>
                    <a:pt x="19" y="617"/>
                  </a:cubicBezTo>
                  <a:cubicBezTo>
                    <a:pt x="21" y="619"/>
                    <a:pt x="22" y="622"/>
                    <a:pt x="23" y="624"/>
                  </a:cubicBezTo>
                  <a:cubicBezTo>
                    <a:pt x="30" y="643"/>
                    <a:pt x="57" y="703"/>
                    <a:pt x="67" y="721"/>
                  </a:cubicBezTo>
                  <a:lnTo>
                    <a:pt x="69" y="727"/>
                  </a:lnTo>
                  <a:cubicBezTo>
                    <a:pt x="71" y="731"/>
                    <a:pt x="73" y="736"/>
                    <a:pt x="77" y="740"/>
                  </a:cubicBezTo>
                  <a:cubicBezTo>
                    <a:pt x="99" y="773"/>
                    <a:pt x="125" y="804"/>
                    <a:pt x="153" y="833"/>
                  </a:cubicBezTo>
                  <a:cubicBezTo>
                    <a:pt x="184" y="859"/>
                    <a:pt x="215" y="880"/>
                    <a:pt x="250" y="900"/>
                  </a:cubicBezTo>
                  <a:cubicBezTo>
                    <a:pt x="252" y="902"/>
                    <a:pt x="254" y="903"/>
                    <a:pt x="256" y="904"/>
                  </a:cubicBezTo>
                  <a:cubicBezTo>
                    <a:pt x="259" y="905"/>
                    <a:pt x="259" y="905"/>
                    <a:pt x="260" y="905"/>
                  </a:cubicBezTo>
                  <a:cubicBezTo>
                    <a:pt x="283" y="915"/>
                    <a:pt x="334" y="934"/>
                    <a:pt x="358" y="941"/>
                  </a:cubicBezTo>
                  <a:cubicBezTo>
                    <a:pt x="360" y="942"/>
                    <a:pt x="363" y="943"/>
                    <a:pt x="366" y="944"/>
                  </a:cubicBezTo>
                  <a:lnTo>
                    <a:pt x="370" y="944"/>
                  </a:lnTo>
                  <a:cubicBezTo>
                    <a:pt x="403" y="947"/>
                    <a:pt x="437" y="951"/>
                    <a:pt x="470" y="954"/>
                  </a:cubicBezTo>
                  <a:lnTo>
                    <a:pt x="473" y="954"/>
                  </a:lnTo>
                  <a:cubicBezTo>
                    <a:pt x="512" y="953"/>
                    <a:pt x="552" y="947"/>
                    <a:pt x="590" y="936"/>
                  </a:cubicBezTo>
                  <a:cubicBezTo>
                    <a:pt x="642" y="924"/>
                    <a:pt x="689" y="897"/>
                    <a:pt x="728" y="859"/>
                  </a:cubicBezTo>
                  <a:cubicBezTo>
                    <a:pt x="769" y="831"/>
                    <a:pt x="803" y="792"/>
                    <a:pt x="824" y="747"/>
                  </a:cubicBezTo>
                  <a:cubicBezTo>
                    <a:pt x="848" y="734"/>
                    <a:pt x="869" y="718"/>
                    <a:pt x="888" y="699"/>
                  </a:cubicBezTo>
                  <a:cubicBezTo>
                    <a:pt x="971" y="636"/>
                    <a:pt x="1023" y="540"/>
                    <a:pt x="1029" y="436"/>
                  </a:cubicBezTo>
                  <a:cubicBezTo>
                    <a:pt x="1038" y="385"/>
                    <a:pt x="1034" y="334"/>
                    <a:pt x="1018" y="285"/>
                  </a:cubicBezTo>
                  <a:cubicBezTo>
                    <a:pt x="1004" y="253"/>
                    <a:pt x="989" y="220"/>
                    <a:pt x="975" y="188"/>
                  </a:cubicBezTo>
                  <a:cubicBezTo>
                    <a:pt x="937" y="128"/>
                    <a:pt x="885" y="80"/>
                    <a:pt x="822" y="46"/>
                  </a:cubicBezTo>
                  <a:cubicBezTo>
                    <a:pt x="791" y="34"/>
                    <a:pt x="760" y="22"/>
                    <a:pt x="728" y="12"/>
                  </a:cubicBezTo>
                  <a:cubicBezTo>
                    <a:pt x="698" y="4"/>
                    <a:pt x="668"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613475" y="1598575"/>
              <a:ext cx="20525" cy="20800"/>
            </a:xfrm>
            <a:custGeom>
              <a:avLst/>
              <a:gdLst/>
              <a:ahLst/>
              <a:cxnLst/>
              <a:rect l="l" t="t" r="r" b="b"/>
              <a:pathLst>
                <a:path w="821" h="832" extrusionOk="0">
                  <a:moveTo>
                    <a:pt x="392" y="1"/>
                  </a:moveTo>
                  <a:cubicBezTo>
                    <a:pt x="322" y="1"/>
                    <a:pt x="251" y="19"/>
                    <a:pt x="186" y="57"/>
                  </a:cubicBezTo>
                  <a:lnTo>
                    <a:pt x="105" y="124"/>
                  </a:lnTo>
                  <a:cubicBezTo>
                    <a:pt x="59" y="175"/>
                    <a:pt x="26" y="237"/>
                    <a:pt x="11" y="304"/>
                  </a:cubicBezTo>
                  <a:cubicBezTo>
                    <a:pt x="8" y="337"/>
                    <a:pt x="4" y="371"/>
                    <a:pt x="0" y="404"/>
                  </a:cubicBezTo>
                  <a:cubicBezTo>
                    <a:pt x="3" y="474"/>
                    <a:pt x="23" y="542"/>
                    <a:pt x="61" y="603"/>
                  </a:cubicBezTo>
                  <a:lnTo>
                    <a:pt x="90" y="649"/>
                  </a:lnTo>
                  <a:cubicBezTo>
                    <a:pt x="115" y="696"/>
                    <a:pt x="153" y="734"/>
                    <a:pt x="198" y="761"/>
                  </a:cubicBezTo>
                  <a:cubicBezTo>
                    <a:pt x="268" y="808"/>
                    <a:pt x="348" y="832"/>
                    <a:pt x="429" y="832"/>
                  </a:cubicBezTo>
                  <a:cubicBezTo>
                    <a:pt x="500" y="832"/>
                    <a:pt x="571" y="813"/>
                    <a:pt x="635" y="776"/>
                  </a:cubicBezTo>
                  <a:lnTo>
                    <a:pt x="716" y="709"/>
                  </a:lnTo>
                  <a:cubicBezTo>
                    <a:pt x="762" y="658"/>
                    <a:pt x="796" y="597"/>
                    <a:pt x="811" y="530"/>
                  </a:cubicBezTo>
                  <a:cubicBezTo>
                    <a:pt x="814" y="496"/>
                    <a:pt x="817" y="463"/>
                    <a:pt x="820" y="429"/>
                  </a:cubicBezTo>
                  <a:cubicBezTo>
                    <a:pt x="819" y="359"/>
                    <a:pt x="799" y="291"/>
                    <a:pt x="761" y="231"/>
                  </a:cubicBezTo>
                  <a:lnTo>
                    <a:pt x="732" y="184"/>
                  </a:lnTo>
                  <a:cubicBezTo>
                    <a:pt x="654" y="66"/>
                    <a:pt x="525"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77250" y="1495825"/>
              <a:ext cx="25250" cy="21875"/>
            </a:xfrm>
            <a:custGeom>
              <a:avLst/>
              <a:gdLst/>
              <a:ahLst/>
              <a:cxnLst/>
              <a:rect l="l" t="t" r="r" b="b"/>
              <a:pathLst>
                <a:path w="1010" h="875" extrusionOk="0">
                  <a:moveTo>
                    <a:pt x="612" y="1"/>
                  </a:moveTo>
                  <a:cubicBezTo>
                    <a:pt x="607" y="1"/>
                    <a:pt x="603" y="1"/>
                    <a:pt x="599" y="1"/>
                  </a:cubicBezTo>
                  <a:cubicBezTo>
                    <a:pt x="546" y="3"/>
                    <a:pt x="494" y="11"/>
                    <a:pt x="442" y="21"/>
                  </a:cubicBezTo>
                  <a:cubicBezTo>
                    <a:pt x="424" y="25"/>
                    <a:pt x="406" y="30"/>
                    <a:pt x="387" y="37"/>
                  </a:cubicBezTo>
                  <a:cubicBezTo>
                    <a:pt x="336" y="55"/>
                    <a:pt x="288" y="76"/>
                    <a:pt x="241" y="101"/>
                  </a:cubicBezTo>
                  <a:cubicBezTo>
                    <a:pt x="224" y="111"/>
                    <a:pt x="207" y="122"/>
                    <a:pt x="192" y="135"/>
                  </a:cubicBezTo>
                  <a:lnTo>
                    <a:pt x="109" y="202"/>
                  </a:lnTo>
                  <a:cubicBezTo>
                    <a:pt x="90" y="230"/>
                    <a:pt x="71" y="258"/>
                    <a:pt x="51" y="286"/>
                  </a:cubicBezTo>
                  <a:cubicBezTo>
                    <a:pt x="39" y="317"/>
                    <a:pt x="27" y="349"/>
                    <a:pt x="15" y="380"/>
                  </a:cubicBezTo>
                  <a:cubicBezTo>
                    <a:pt x="1" y="430"/>
                    <a:pt x="0" y="482"/>
                    <a:pt x="13" y="532"/>
                  </a:cubicBezTo>
                  <a:cubicBezTo>
                    <a:pt x="24" y="602"/>
                    <a:pt x="54" y="666"/>
                    <a:pt x="99" y="720"/>
                  </a:cubicBezTo>
                  <a:lnTo>
                    <a:pt x="99" y="722"/>
                  </a:lnTo>
                  <a:cubicBezTo>
                    <a:pt x="117" y="752"/>
                    <a:pt x="144" y="776"/>
                    <a:pt x="174" y="793"/>
                  </a:cubicBezTo>
                  <a:cubicBezTo>
                    <a:pt x="214" y="825"/>
                    <a:pt x="261" y="848"/>
                    <a:pt x="312" y="857"/>
                  </a:cubicBezTo>
                  <a:cubicBezTo>
                    <a:pt x="319" y="860"/>
                    <a:pt x="327" y="862"/>
                    <a:pt x="334" y="863"/>
                  </a:cubicBezTo>
                  <a:cubicBezTo>
                    <a:pt x="375" y="871"/>
                    <a:pt x="415" y="874"/>
                    <a:pt x="456" y="875"/>
                  </a:cubicBezTo>
                  <a:cubicBezTo>
                    <a:pt x="497" y="872"/>
                    <a:pt x="538" y="866"/>
                    <a:pt x="578" y="857"/>
                  </a:cubicBezTo>
                  <a:cubicBezTo>
                    <a:pt x="587" y="856"/>
                    <a:pt x="595" y="853"/>
                    <a:pt x="602" y="851"/>
                  </a:cubicBezTo>
                  <a:cubicBezTo>
                    <a:pt x="642" y="837"/>
                    <a:pt x="681" y="819"/>
                    <a:pt x="718" y="799"/>
                  </a:cubicBezTo>
                  <a:cubicBezTo>
                    <a:pt x="725" y="795"/>
                    <a:pt x="732" y="791"/>
                    <a:pt x="738" y="785"/>
                  </a:cubicBezTo>
                  <a:cubicBezTo>
                    <a:pt x="756" y="773"/>
                    <a:pt x="774" y="758"/>
                    <a:pt x="791" y="744"/>
                  </a:cubicBezTo>
                  <a:cubicBezTo>
                    <a:pt x="881" y="703"/>
                    <a:pt x="949" y="628"/>
                    <a:pt x="978" y="534"/>
                  </a:cubicBezTo>
                  <a:cubicBezTo>
                    <a:pt x="1000" y="487"/>
                    <a:pt x="1010" y="436"/>
                    <a:pt x="1006" y="386"/>
                  </a:cubicBezTo>
                  <a:cubicBezTo>
                    <a:pt x="1001" y="351"/>
                    <a:pt x="995" y="317"/>
                    <a:pt x="990" y="284"/>
                  </a:cubicBezTo>
                  <a:cubicBezTo>
                    <a:pt x="970" y="215"/>
                    <a:pt x="931" y="153"/>
                    <a:pt x="879" y="105"/>
                  </a:cubicBezTo>
                  <a:lnTo>
                    <a:pt x="795" y="46"/>
                  </a:lnTo>
                  <a:cubicBezTo>
                    <a:pt x="739" y="16"/>
                    <a:pt x="67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567325" y="1531450"/>
              <a:ext cx="28625" cy="19975"/>
            </a:xfrm>
            <a:custGeom>
              <a:avLst/>
              <a:gdLst/>
              <a:ahLst/>
              <a:cxnLst/>
              <a:rect l="l" t="t" r="r" b="b"/>
              <a:pathLst>
                <a:path w="1145" h="799" extrusionOk="0">
                  <a:moveTo>
                    <a:pt x="570" y="1"/>
                  </a:moveTo>
                  <a:cubicBezTo>
                    <a:pt x="504" y="1"/>
                    <a:pt x="434" y="20"/>
                    <a:pt x="364" y="64"/>
                  </a:cubicBezTo>
                  <a:cubicBezTo>
                    <a:pt x="1" y="290"/>
                    <a:pt x="236" y="799"/>
                    <a:pt x="576" y="799"/>
                  </a:cubicBezTo>
                  <a:cubicBezTo>
                    <a:pt x="642" y="799"/>
                    <a:pt x="712" y="780"/>
                    <a:pt x="782" y="736"/>
                  </a:cubicBezTo>
                  <a:cubicBezTo>
                    <a:pt x="1144" y="509"/>
                    <a:pt x="91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79375" y="1602325"/>
              <a:ext cx="31100" cy="27650"/>
            </a:xfrm>
            <a:custGeom>
              <a:avLst/>
              <a:gdLst/>
              <a:ahLst/>
              <a:cxnLst/>
              <a:rect l="l" t="t" r="r" b="b"/>
              <a:pathLst>
                <a:path w="1244" h="1106" extrusionOk="0">
                  <a:moveTo>
                    <a:pt x="455" y="1"/>
                  </a:moveTo>
                  <a:cubicBezTo>
                    <a:pt x="399" y="1"/>
                    <a:pt x="345" y="12"/>
                    <a:pt x="287" y="22"/>
                  </a:cubicBezTo>
                  <a:lnTo>
                    <a:pt x="190" y="65"/>
                  </a:lnTo>
                  <a:cubicBezTo>
                    <a:pt x="144" y="91"/>
                    <a:pt x="105" y="129"/>
                    <a:pt x="78" y="174"/>
                  </a:cubicBezTo>
                  <a:cubicBezTo>
                    <a:pt x="56" y="200"/>
                    <a:pt x="40" y="230"/>
                    <a:pt x="31" y="264"/>
                  </a:cubicBezTo>
                  <a:cubicBezTo>
                    <a:pt x="10" y="310"/>
                    <a:pt x="1" y="361"/>
                    <a:pt x="4" y="413"/>
                  </a:cubicBezTo>
                  <a:cubicBezTo>
                    <a:pt x="14" y="471"/>
                    <a:pt x="18" y="534"/>
                    <a:pt x="42" y="590"/>
                  </a:cubicBezTo>
                  <a:cubicBezTo>
                    <a:pt x="64" y="646"/>
                    <a:pt x="88" y="707"/>
                    <a:pt x="123" y="757"/>
                  </a:cubicBezTo>
                  <a:cubicBezTo>
                    <a:pt x="148" y="794"/>
                    <a:pt x="179" y="829"/>
                    <a:pt x="209" y="865"/>
                  </a:cubicBezTo>
                  <a:cubicBezTo>
                    <a:pt x="219" y="877"/>
                    <a:pt x="229" y="887"/>
                    <a:pt x="241" y="898"/>
                  </a:cubicBezTo>
                  <a:cubicBezTo>
                    <a:pt x="285" y="938"/>
                    <a:pt x="332" y="974"/>
                    <a:pt x="384" y="1005"/>
                  </a:cubicBezTo>
                  <a:cubicBezTo>
                    <a:pt x="435" y="1036"/>
                    <a:pt x="494" y="1055"/>
                    <a:pt x="551" y="1075"/>
                  </a:cubicBezTo>
                  <a:cubicBezTo>
                    <a:pt x="593" y="1088"/>
                    <a:pt x="636" y="1097"/>
                    <a:pt x="680" y="1099"/>
                  </a:cubicBezTo>
                  <a:cubicBezTo>
                    <a:pt x="708" y="1103"/>
                    <a:pt x="738" y="1106"/>
                    <a:pt x="766" y="1106"/>
                  </a:cubicBezTo>
                  <a:cubicBezTo>
                    <a:pt x="801" y="1102"/>
                    <a:pt x="837" y="1097"/>
                    <a:pt x="873" y="1089"/>
                  </a:cubicBezTo>
                  <a:cubicBezTo>
                    <a:pt x="875" y="1089"/>
                    <a:pt x="877" y="1088"/>
                    <a:pt x="879" y="1088"/>
                  </a:cubicBezTo>
                  <a:cubicBezTo>
                    <a:pt x="902" y="1081"/>
                    <a:pt x="923" y="1071"/>
                    <a:pt x="944" y="1061"/>
                  </a:cubicBezTo>
                  <a:cubicBezTo>
                    <a:pt x="970" y="1052"/>
                    <a:pt x="995" y="1039"/>
                    <a:pt x="1017" y="1024"/>
                  </a:cubicBezTo>
                  <a:cubicBezTo>
                    <a:pt x="1050" y="1000"/>
                    <a:pt x="1080" y="975"/>
                    <a:pt x="1109" y="947"/>
                  </a:cubicBezTo>
                  <a:cubicBezTo>
                    <a:pt x="1114" y="942"/>
                    <a:pt x="1118" y="937"/>
                    <a:pt x="1122" y="933"/>
                  </a:cubicBezTo>
                  <a:cubicBezTo>
                    <a:pt x="1146" y="902"/>
                    <a:pt x="1168" y="871"/>
                    <a:pt x="1188" y="839"/>
                  </a:cubicBezTo>
                  <a:cubicBezTo>
                    <a:pt x="1190" y="834"/>
                    <a:pt x="1192" y="829"/>
                    <a:pt x="1195" y="824"/>
                  </a:cubicBezTo>
                  <a:cubicBezTo>
                    <a:pt x="1211" y="790"/>
                    <a:pt x="1223" y="754"/>
                    <a:pt x="1232" y="718"/>
                  </a:cubicBezTo>
                  <a:cubicBezTo>
                    <a:pt x="1235" y="709"/>
                    <a:pt x="1243" y="624"/>
                    <a:pt x="1243" y="615"/>
                  </a:cubicBezTo>
                  <a:lnTo>
                    <a:pt x="1243" y="608"/>
                  </a:lnTo>
                  <a:cubicBezTo>
                    <a:pt x="1243" y="600"/>
                    <a:pt x="1228" y="511"/>
                    <a:pt x="1227" y="505"/>
                  </a:cubicBezTo>
                  <a:cubicBezTo>
                    <a:pt x="1220" y="479"/>
                    <a:pt x="1170" y="391"/>
                    <a:pt x="1172" y="391"/>
                  </a:cubicBezTo>
                  <a:lnTo>
                    <a:pt x="1172" y="391"/>
                  </a:lnTo>
                  <a:cubicBezTo>
                    <a:pt x="1173" y="391"/>
                    <a:pt x="1173" y="391"/>
                    <a:pt x="1173" y="391"/>
                  </a:cubicBezTo>
                  <a:cubicBezTo>
                    <a:pt x="1157" y="371"/>
                    <a:pt x="1118" y="323"/>
                    <a:pt x="1109" y="316"/>
                  </a:cubicBezTo>
                  <a:cubicBezTo>
                    <a:pt x="1095" y="304"/>
                    <a:pt x="1080" y="293"/>
                    <a:pt x="1064" y="283"/>
                  </a:cubicBezTo>
                  <a:cubicBezTo>
                    <a:pt x="1049" y="271"/>
                    <a:pt x="1039" y="265"/>
                    <a:pt x="1029" y="258"/>
                  </a:cubicBezTo>
                  <a:cubicBezTo>
                    <a:pt x="1019" y="243"/>
                    <a:pt x="1007" y="229"/>
                    <a:pt x="995" y="215"/>
                  </a:cubicBezTo>
                  <a:cubicBezTo>
                    <a:pt x="902" y="122"/>
                    <a:pt x="788" y="68"/>
                    <a:pt x="665" y="28"/>
                  </a:cubicBezTo>
                  <a:cubicBezTo>
                    <a:pt x="606" y="10"/>
                    <a:pt x="541" y="6"/>
                    <a:pt x="480" y="1"/>
                  </a:cubicBezTo>
                  <a:cubicBezTo>
                    <a:pt x="472" y="1"/>
                    <a:pt x="464"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508650" y="1612075"/>
              <a:ext cx="100" cy="100"/>
            </a:xfrm>
            <a:custGeom>
              <a:avLst/>
              <a:gdLst/>
              <a:ahLst/>
              <a:cxnLst/>
              <a:rect l="l" t="t" r="r" b="b"/>
              <a:pathLst>
                <a:path w="4" h="4" extrusionOk="0">
                  <a:moveTo>
                    <a:pt x="1" y="0"/>
                  </a:moveTo>
                  <a:cubicBezTo>
                    <a:pt x="1" y="1"/>
                    <a:pt x="2" y="2"/>
                    <a:pt x="3" y="4"/>
                  </a:cubicBezTo>
                  <a:cubicBezTo>
                    <a:pt x="2" y="2"/>
                    <a:pt x="2"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08725" y="1612150"/>
              <a:ext cx="175" cy="275"/>
            </a:xfrm>
            <a:custGeom>
              <a:avLst/>
              <a:gdLst/>
              <a:ahLst/>
              <a:cxnLst/>
              <a:rect l="l" t="t" r="r" b="b"/>
              <a:pathLst>
                <a:path w="7" h="11" extrusionOk="0">
                  <a:moveTo>
                    <a:pt x="0" y="1"/>
                  </a:moveTo>
                  <a:cubicBezTo>
                    <a:pt x="1" y="2"/>
                    <a:pt x="1" y="3"/>
                    <a:pt x="3" y="4"/>
                  </a:cubicBezTo>
                  <a:lnTo>
                    <a:pt x="3" y="4"/>
                  </a:lnTo>
                  <a:lnTo>
                    <a:pt x="0" y="1"/>
                  </a:lnTo>
                  <a:close/>
                  <a:moveTo>
                    <a:pt x="3" y="4"/>
                  </a:moveTo>
                  <a:lnTo>
                    <a:pt x="4" y="7"/>
                  </a:lnTo>
                  <a:cubicBezTo>
                    <a:pt x="5" y="7"/>
                    <a:pt x="5" y="7"/>
                    <a:pt x="5" y="8"/>
                  </a:cubicBezTo>
                  <a:lnTo>
                    <a:pt x="5" y="8"/>
                  </a:lnTo>
                  <a:cubicBezTo>
                    <a:pt x="4" y="6"/>
                    <a:pt x="3" y="5"/>
                    <a:pt x="3" y="4"/>
                  </a:cubicBezTo>
                  <a:close/>
                  <a:moveTo>
                    <a:pt x="5" y="8"/>
                  </a:moveTo>
                  <a:cubicBezTo>
                    <a:pt x="5" y="8"/>
                    <a:pt x="5" y="8"/>
                    <a:pt x="5" y="8"/>
                  </a:cubicBezTo>
                  <a:lnTo>
                    <a:pt x="5" y="8"/>
                  </a:lnTo>
                  <a:cubicBezTo>
                    <a:pt x="5" y="8"/>
                    <a:pt x="5" y="8"/>
                    <a:pt x="5" y="8"/>
                  </a:cubicBezTo>
                  <a:close/>
                  <a:moveTo>
                    <a:pt x="5" y="8"/>
                  </a:moveTo>
                  <a:cubicBezTo>
                    <a:pt x="6" y="9"/>
                    <a:pt x="6" y="9"/>
                    <a:pt x="7" y="10"/>
                  </a:cubicBezTo>
                  <a:cubicBezTo>
                    <a:pt x="6" y="9"/>
                    <a:pt x="6" y="9"/>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98125" y="1689500"/>
              <a:ext cx="36650" cy="28975"/>
            </a:xfrm>
            <a:custGeom>
              <a:avLst/>
              <a:gdLst/>
              <a:ahLst/>
              <a:cxnLst/>
              <a:rect l="l" t="t" r="r" b="b"/>
              <a:pathLst>
                <a:path w="1466" h="1159" extrusionOk="0">
                  <a:moveTo>
                    <a:pt x="623" y="1"/>
                  </a:moveTo>
                  <a:cubicBezTo>
                    <a:pt x="559" y="1"/>
                    <a:pt x="495" y="9"/>
                    <a:pt x="433" y="24"/>
                  </a:cubicBezTo>
                  <a:cubicBezTo>
                    <a:pt x="375" y="37"/>
                    <a:pt x="321" y="65"/>
                    <a:pt x="270" y="91"/>
                  </a:cubicBezTo>
                  <a:cubicBezTo>
                    <a:pt x="218" y="117"/>
                    <a:pt x="172" y="161"/>
                    <a:pt x="128" y="198"/>
                  </a:cubicBezTo>
                  <a:cubicBezTo>
                    <a:pt x="34" y="300"/>
                    <a:pt x="1" y="444"/>
                    <a:pt x="39" y="578"/>
                  </a:cubicBezTo>
                  <a:cubicBezTo>
                    <a:pt x="82" y="702"/>
                    <a:pt x="151" y="816"/>
                    <a:pt x="243" y="909"/>
                  </a:cubicBezTo>
                  <a:cubicBezTo>
                    <a:pt x="288" y="956"/>
                    <a:pt x="345" y="993"/>
                    <a:pt x="398" y="1029"/>
                  </a:cubicBezTo>
                  <a:cubicBezTo>
                    <a:pt x="425" y="1047"/>
                    <a:pt x="453" y="1062"/>
                    <a:pt x="484" y="1075"/>
                  </a:cubicBezTo>
                  <a:cubicBezTo>
                    <a:pt x="600" y="1128"/>
                    <a:pt x="726" y="1156"/>
                    <a:pt x="854" y="1158"/>
                  </a:cubicBezTo>
                  <a:cubicBezTo>
                    <a:pt x="859" y="1159"/>
                    <a:pt x="864" y="1159"/>
                    <a:pt x="868" y="1159"/>
                  </a:cubicBezTo>
                  <a:cubicBezTo>
                    <a:pt x="928" y="1159"/>
                    <a:pt x="987" y="1147"/>
                    <a:pt x="1044" y="1136"/>
                  </a:cubicBezTo>
                  <a:cubicBezTo>
                    <a:pt x="1110" y="1122"/>
                    <a:pt x="1170" y="1090"/>
                    <a:pt x="1230" y="1063"/>
                  </a:cubicBezTo>
                  <a:cubicBezTo>
                    <a:pt x="1411" y="943"/>
                    <a:pt x="1466" y="704"/>
                    <a:pt x="1357" y="518"/>
                  </a:cubicBezTo>
                  <a:cubicBezTo>
                    <a:pt x="1336" y="488"/>
                    <a:pt x="1313" y="463"/>
                    <a:pt x="1287" y="439"/>
                  </a:cubicBezTo>
                  <a:cubicBezTo>
                    <a:pt x="1278" y="404"/>
                    <a:pt x="1265" y="371"/>
                    <a:pt x="1246" y="339"/>
                  </a:cubicBezTo>
                  <a:cubicBezTo>
                    <a:pt x="1240" y="329"/>
                    <a:pt x="1233" y="319"/>
                    <a:pt x="1226" y="309"/>
                  </a:cubicBezTo>
                  <a:cubicBezTo>
                    <a:pt x="1199" y="272"/>
                    <a:pt x="1170" y="238"/>
                    <a:pt x="1138" y="204"/>
                  </a:cubicBezTo>
                  <a:cubicBezTo>
                    <a:pt x="1098" y="163"/>
                    <a:pt x="1048" y="131"/>
                    <a:pt x="1000" y="101"/>
                  </a:cubicBezTo>
                  <a:cubicBezTo>
                    <a:pt x="965" y="80"/>
                    <a:pt x="928" y="63"/>
                    <a:pt x="889" y="51"/>
                  </a:cubicBezTo>
                  <a:cubicBezTo>
                    <a:pt x="851" y="35"/>
                    <a:pt x="810" y="22"/>
                    <a:pt x="769" y="14"/>
                  </a:cubicBezTo>
                  <a:cubicBezTo>
                    <a:pt x="721" y="5"/>
                    <a:pt x="672"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463925" y="1406125"/>
              <a:ext cx="39450" cy="29900"/>
            </a:xfrm>
            <a:custGeom>
              <a:avLst/>
              <a:gdLst/>
              <a:ahLst/>
              <a:cxnLst/>
              <a:rect l="l" t="t" r="r" b="b"/>
              <a:pathLst>
                <a:path w="1578" h="1196" extrusionOk="0">
                  <a:moveTo>
                    <a:pt x="389" y="1"/>
                  </a:moveTo>
                  <a:cubicBezTo>
                    <a:pt x="258" y="1"/>
                    <a:pt x="127" y="103"/>
                    <a:pt x="68" y="213"/>
                  </a:cubicBezTo>
                  <a:cubicBezTo>
                    <a:pt x="1" y="340"/>
                    <a:pt x="13" y="485"/>
                    <a:pt x="83" y="607"/>
                  </a:cubicBezTo>
                  <a:cubicBezTo>
                    <a:pt x="284" y="960"/>
                    <a:pt x="695" y="1196"/>
                    <a:pt x="1102" y="1196"/>
                  </a:cubicBezTo>
                  <a:cubicBezTo>
                    <a:pt x="1130" y="1196"/>
                    <a:pt x="1159" y="1195"/>
                    <a:pt x="1187" y="1192"/>
                  </a:cubicBezTo>
                  <a:cubicBezTo>
                    <a:pt x="1316" y="1181"/>
                    <a:pt x="1422" y="1130"/>
                    <a:pt x="1496" y="1023"/>
                  </a:cubicBezTo>
                  <a:cubicBezTo>
                    <a:pt x="1530" y="984"/>
                    <a:pt x="1551" y="936"/>
                    <a:pt x="1561" y="885"/>
                  </a:cubicBezTo>
                  <a:cubicBezTo>
                    <a:pt x="1577" y="818"/>
                    <a:pt x="1575" y="749"/>
                    <a:pt x="1555" y="683"/>
                  </a:cubicBezTo>
                  <a:cubicBezTo>
                    <a:pt x="1547" y="635"/>
                    <a:pt x="1538" y="585"/>
                    <a:pt x="1530" y="536"/>
                  </a:cubicBezTo>
                  <a:cubicBezTo>
                    <a:pt x="1513" y="441"/>
                    <a:pt x="1416" y="341"/>
                    <a:pt x="1335" y="299"/>
                  </a:cubicBezTo>
                  <a:cubicBezTo>
                    <a:pt x="1275" y="268"/>
                    <a:pt x="1210" y="253"/>
                    <a:pt x="1143" y="253"/>
                  </a:cubicBezTo>
                  <a:cubicBezTo>
                    <a:pt x="1131" y="253"/>
                    <a:pt x="1119" y="253"/>
                    <a:pt x="1107" y="254"/>
                  </a:cubicBezTo>
                  <a:cubicBezTo>
                    <a:pt x="1039" y="201"/>
                    <a:pt x="966" y="156"/>
                    <a:pt x="887" y="119"/>
                  </a:cubicBezTo>
                  <a:cubicBezTo>
                    <a:pt x="812" y="85"/>
                    <a:pt x="735" y="57"/>
                    <a:pt x="657" y="36"/>
                  </a:cubicBezTo>
                  <a:cubicBezTo>
                    <a:pt x="574" y="17"/>
                    <a:pt x="491" y="6"/>
                    <a:pt x="407" y="2"/>
                  </a:cubicBezTo>
                  <a:cubicBezTo>
                    <a:pt x="401" y="1"/>
                    <a:pt x="39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478050" y="1317300"/>
              <a:ext cx="36075" cy="28225"/>
            </a:xfrm>
            <a:custGeom>
              <a:avLst/>
              <a:gdLst/>
              <a:ahLst/>
              <a:cxnLst/>
              <a:rect l="l" t="t" r="r" b="b"/>
              <a:pathLst>
                <a:path w="1443" h="1129" extrusionOk="0">
                  <a:moveTo>
                    <a:pt x="737" y="0"/>
                  </a:moveTo>
                  <a:cubicBezTo>
                    <a:pt x="716" y="0"/>
                    <a:pt x="696" y="1"/>
                    <a:pt x="675" y="3"/>
                  </a:cubicBezTo>
                  <a:cubicBezTo>
                    <a:pt x="592" y="9"/>
                    <a:pt x="511" y="24"/>
                    <a:pt x="432" y="48"/>
                  </a:cubicBezTo>
                  <a:cubicBezTo>
                    <a:pt x="377" y="66"/>
                    <a:pt x="324" y="88"/>
                    <a:pt x="272" y="115"/>
                  </a:cubicBezTo>
                  <a:cubicBezTo>
                    <a:pt x="190" y="158"/>
                    <a:pt x="126" y="232"/>
                    <a:pt x="80" y="310"/>
                  </a:cubicBezTo>
                  <a:cubicBezTo>
                    <a:pt x="14" y="420"/>
                    <a:pt x="1" y="572"/>
                    <a:pt x="43" y="693"/>
                  </a:cubicBezTo>
                  <a:cubicBezTo>
                    <a:pt x="58" y="743"/>
                    <a:pt x="82" y="791"/>
                    <a:pt x="112" y="833"/>
                  </a:cubicBezTo>
                  <a:cubicBezTo>
                    <a:pt x="147" y="876"/>
                    <a:pt x="179" y="921"/>
                    <a:pt x="222" y="955"/>
                  </a:cubicBezTo>
                  <a:cubicBezTo>
                    <a:pt x="262" y="987"/>
                    <a:pt x="304" y="1016"/>
                    <a:pt x="350" y="1040"/>
                  </a:cubicBezTo>
                  <a:cubicBezTo>
                    <a:pt x="399" y="1064"/>
                    <a:pt x="451" y="1082"/>
                    <a:pt x="504" y="1097"/>
                  </a:cubicBezTo>
                  <a:cubicBezTo>
                    <a:pt x="583" y="1117"/>
                    <a:pt x="664" y="1128"/>
                    <a:pt x="746" y="1129"/>
                  </a:cubicBezTo>
                  <a:cubicBezTo>
                    <a:pt x="833" y="1129"/>
                    <a:pt x="920" y="1118"/>
                    <a:pt x="1005" y="1095"/>
                  </a:cubicBezTo>
                  <a:cubicBezTo>
                    <a:pt x="1093" y="1073"/>
                    <a:pt x="1177" y="1037"/>
                    <a:pt x="1256" y="990"/>
                  </a:cubicBezTo>
                  <a:cubicBezTo>
                    <a:pt x="1342" y="931"/>
                    <a:pt x="1403" y="845"/>
                    <a:pt x="1431" y="744"/>
                  </a:cubicBezTo>
                  <a:cubicBezTo>
                    <a:pt x="1435" y="711"/>
                    <a:pt x="1438" y="676"/>
                    <a:pt x="1442" y="643"/>
                  </a:cubicBezTo>
                  <a:cubicBezTo>
                    <a:pt x="1440" y="572"/>
                    <a:pt x="1418" y="504"/>
                    <a:pt x="1382" y="445"/>
                  </a:cubicBezTo>
                  <a:lnTo>
                    <a:pt x="1374" y="432"/>
                  </a:lnTo>
                  <a:cubicBezTo>
                    <a:pt x="1376" y="358"/>
                    <a:pt x="1357" y="287"/>
                    <a:pt x="1317" y="225"/>
                  </a:cubicBezTo>
                  <a:cubicBezTo>
                    <a:pt x="1294" y="198"/>
                    <a:pt x="1271" y="171"/>
                    <a:pt x="1250" y="144"/>
                  </a:cubicBezTo>
                  <a:cubicBezTo>
                    <a:pt x="1199" y="98"/>
                    <a:pt x="1137" y="64"/>
                    <a:pt x="1070" y="49"/>
                  </a:cubicBezTo>
                  <a:cubicBezTo>
                    <a:pt x="1023" y="33"/>
                    <a:pt x="973" y="21"/>
                    <a:pt x="923" y="15"/>
                  </a:cubicBezTo>
                  <a:cubicBezTo>
                    <a:pt x="861" y="7"/>
                    <a:pt x="799"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90250" y="1243325"/>
              <a:ext cx="34525" cy="25375"/>
            </a:xfrm>
            <a:custGeom>
              <a:avLst/>
              <a:gdLst/>
              <a:ahLst/>
              <a:cxnLst/>
              <a:rect l="l" t="t" r="r" b="b"/>
              <a:pathLst>
                <a:path w="1381" h="1015" extrusionOk="0">
                  <a:moveTo>
                    <a:pt x="925" y="0"/>
                  </a:moveTo>
                  <a:cubicBezTo>
                    <a:pt x="874" y="0"/>
                    <a:pt x="823" y="9"/>
                    <a:pt x="775" y="27"/>
                  </a:cubicBezTo>
                  <a:cubicBezTo>
                    <a:pt x="646" y="36"/>
                    <a:pt x="519" y="44"/>
                    <a:pt x="390" y="54"/>
                  </a:cubicBezTo>
                  <a:cubicBezTo>
                    <a:pt x="320" y="55"/>
                    <a:pt x="252" y="77"/>
                    <a:pt x="191" y="114"/>
                  </a:cubicBezTo>
                  <a:cubicBezTo>
                    <a:pt x="106" y="172"/>
                    <a:pt x="43" y="260"/>
                    <a:pt x="15" y="360"/>
                  </a:cubicBezTo>
                  <a:cubicBezTo>
                    <a:pt x="0" y="427"/>
                    <a:pt x="1" y="497"/>
                    <a:pt x="22" y="563"/>
                  </a:cubicBezTo>
                  <a:cubicBezTo>
                    <a:pt x="39" y="610"/>
                    <a:pt x="61" y="655"/>
                    <a:pt x="85" y="698"/>
                  </a:cubicBezTo>
                  <a:cubicBezTo>
                    <a:pt x="112" y="738"/>
                    <a:pt x="143" y="776"/>
                    <a:pt x="176" y="811"/>
                  </a:cubicBezTo>
                  <a:cubicBezTo>
                    <a:pt x="218" y="859"/>
                    <a:pt x="277" y="897"/>
                    <a:pt x="330" y="928"/>
                  </a:cubicBezTo>
                  <a:cubicBezTo>
                    <a:pt x="385" y="960"/>
                    <a:pt x="443" y="983"/>
                    <a:pt x="506" y="996"/>
                  </a:cubicBezTo>
                  <a:cubicBezTo>
                    <a:pt x="550" y="1006"/>
                    <a:pt x="595" y="1012"/>
                    <a:pt x="642" y="1013"/>
                  </a:cubicBezTo>
                  <a:cubicBezTo>
                    <a:pt x="651" y="1014"/>
                    <a:pt x="659" y="1014"/>
                    <a:pt x="667" y="1014"/>
                  </a:cubicBezTo>
                  <a:cubicBezTo>
                    <a:pt x="676" y="1014"/>
                    <a:pt x="684" y="1014"/>
                    <a:pt x="693" y="1013"/>
                  </a:cubicBezTo>
                  <a:cubicBezTo>
                    <a:pt x="740" y="1009"/>
                    <a:pt x="787" y="1001"/>
                    <a:pt x="833" y="990"/>
                  </a:cubicBezTo>
                  <a:cubicBezTo>
                    <a:pt x="880" y="975"/>
                    <a:pt x="925" y="955"/>
                    <a:pt x="968" y="933"/>
                  </a:cubicBezTo>
                  <a:cubicBezTo>
                    <a:pt x="1027" y="906"/>
                    <a:pt x="1076" y="860"/>
                    <a:pt x="1124" y="818"/>
                  </a:cubicBezTo>
                  <a:cubicBezTo>
                    <a:pt x="1148" y="797"/>
                    <a:pt x="1168" y="772"/>
                    <a:pt x="1188" y="746"/>
                  </a:cubicBezTo>
                  <a:cubicBezTo>
                    <a:pt x="1220" y="727"/>
                    <a:pt x="1250" y="705"/>
                    <a:pt x="1276" y="678"/>
                  </a:cubicBezTo>
                  <a:cubicBezTo>
                    <a:pt x="1343" y="599"/>
                    <a:pt x="1380" y="500"/>
                    <a:pt x="1381" y="398"/>
                  </a:cubicBezTo>
                  <a:cubicBezTo>
                    <a:pt x="1373" y="294"/>
                    <a:pt x="1336" y="186"/>
                    <a:pt x="1253" y="118"/>
                  </a:cubicBezTo>
                  <a:cubicBezTo>
                    <a:pt x="1192" y="63"/>
                    <a:pt x="1115" y="28"/>
                    <a:pt x="1034" y="16"/>
                  </a:cubicBezTo>
                  <a:cubicBezTo>
                    <a:pt x="1027" y="13"/>
                    <a:pt x="1019" y="11"/>
                    <a:pt x="1011" y="9"/>
                  </a:cubicBezTo>
                  <a:cubicBezTo>
                    <a:pt x="983" y="3"/>
                    <a:pt x="954"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37250" y="1262575"/>
              <a:ext cx="20900" cy="20725"/>
            </a:xfrm>
            <a:custGeom>
              <a:avLst/>
              <a:gdLst/>
              <a:ahLst/>
              <a:cxnLst/>
              <a:rect l="l" t="t" r="r" b="b"/>
              <a:pathLst>
                <a:path w="836" h="829" extrusionOk="0">
                  <a:moveTo>
                    <a:pt x="433" y="1"/>
                  </a:moveTo>
                  <a:cubicBezTo>
                    <a:pt x="355" y="1"/>
                    <a:pt x="277" y="25"/>
                    <a:pt x="211" y="74"/>
                  </a:cubicBezTo>
                  <a:cubicBezTo>
                    <a:pt x="172" y="95"/>
                    <a:pt x="136" y="121"/>
                    <a:pt x="106" y="152"/>
                  </a:cubicBezTo>
                  <a:cubicBezTo>
                    <a:pt x="87" y="180"/>
                    <a:pt x="66" y="208"/>
                    <a:pt x="47" y="236"/>
                  </a:cubicBezTo>
                  <a:cubicBezTo>
                    <a:pt x="15" y="297"/>
                    <a:pt x="0" y="364"/>
                    <a:pt x="1" y="432"/>
                  </a:cubicBezTo>
                  <a:cubicBezTo>
                    <a:pt x="1" y="433"/>
                    <a:pt x="1" y="433"/>
                    <a:pt x="1" y="434"/>
                  </a:cubicBezTo>
                  <a:lnTo>
                    <a:pt x="1" y="435"/>
                  </a:lnTo>
                  <a:cubicBezTo>
                    <a:pt x="1" y="436"/>
                    <a:pt x="17" y="535"/>
                    <a:pt x="17" y="537"/>
                  </a:cubicBezTo>
                  <a:lnTo>
                    <a:pt x="17" y="538"/>
                  </a:lnTo>
                  <a:cubicBezTo>
                    <a:pt x="17" y="538"/>
                    <a:pt x="17" y="539"/>
                    <a:pt x="17" y="540"/>
                  </a:cubicBezTo>
                  <a:cubicBezTo>
                    <a:pt x="30" y="573"/>
                    <a:pt x="44" y="606"/>
                    <a:pt x="62" y="638"/>
                  </a:cubicBezTo>
                  <a:cubicBezTo>
                    <a:pt x="69" y="638"/>
                    <a:pt x="69" y="639"/>
                    <a:pt x="69" y="639"/>
                  </a:cubicBezTo>
                  <a:cubicBezTo>
                    <a:pt x="70" y="640"/>
                    <a:pt x="136" y="720"/>
                    <a:pt x="137" y="721"/>
                  </a:cubicBezTo>
                  <a:cubicBezTo>
                    <a:pt x="162" y="746"/>
                    <a:pt x="191" y="767"/>
                    <a:pt x="224" y="782"/>
                  </a:cubicBezTo>
                  <a:lnTo>
                    <a:pt x="319" y="817"/>
                  </a:lnTo>
                  <a:lnTo>
                    <a:pt x="321" y="817"/>
                  </a:lnTo>
                  <a:cubicBezTo>
                    <a:pt x="321" y="817"/>
                    <a:pt x="421" y="828"/>
                    <a:pt x="423" y="828"/>
                  </a:cubicBezTo>
                  <a:lnTo>
                    <a:pt x="424" y="828"/>
                  </a:lnTo>
                  <a:cubicBezTo>
                    <a:pt x="459" y="825"/>
                    <a:pt x="494" y="820"/>
                    <a:pt x="530" y="811"/>
                  </a:cubicBezTo>
                  <a:cubicBezTo>
                    <a:pt x="531" y="811"/>
                    <a:pt x="532" y="811"/>
                    <a:pt x="533" y="810"/>
                  </a:cubicBezTo>
                  <a:cubicBezTo>
                    <a:pt x="567" y="797"/>
                    <a:pt x="601" y="782"/>
                    <a:pt x="633" y="765"/>
                  </a:cubicBezTo>
                  <a:lnTo>
                    <a:pt x="638" y="763"/>
                  </a:lnTo>
                  <a:cubicBezTo>
                    <a:pt x="639" y="762"/>
                    <a:pt x="640" y="761"/>
                    <a:pt x="641" y="760"/>
                  </a:cubicBezTo>
                  <a:cubicBezTo>
                    <a:pt x="642" y="760"/>
                    <a:pt x="642" y="759"/>
                    <a:pt x="643" y="759"/>
                  </a:cubicBezTo>
                  <a:cubicBezTo>
                    <a:pt x="653" y="750"/>
                    <a:pt x="715" y="700"/>
                    <a:pt x="725" y="691"/>
                  </a:cubicBezTo>
                  <a:cubicBezTo>
                    <a:pt x="726" y="690"/>
                    <a:pt x="727" y="689"/>
                    <a:pt x="728" y="688"/>
                  </a:cubicBezTo>
                  <a:lnTo>
                    <a:pt x="729" y="687"/>
                  </a:lnTo>
                  <a:cubicBezTo>
                    <a:pt x="732" y="682"/>
                    <a:pt x="786" y="606"/>
                    <a:pt x="788" y="602"/>
                  </a:cubicBezTo>
                  <a:cubicBezTo>
                    <a:pt x="788" y="602"/>
                    <a:pt x="788" y="601"/>
                    <a:pt x="788" y="601"/>
                  </a:cubicBezTo>
                  <a:cubicBezTo>
                    <a:pt x="789" y="600"/>
                    <a:pt x="790" y="599"/>
                    <a:pt x="790" y="598"/>
                  </a:cubicBezTo>
                  <a:cubicBezTo>
                    <a:pt x="791" y="595"/>
                    <a:pt x="825" y="506"/>
                    <a:pt x="826" y="503"/>
                  </a:cubicBezTo>
                  <a:lnTo>
                    <a:pt x="826" y="502"/>
                  </a:lnTo>
                  <a:lnTo>
                    <a:pt x="826" y="500"/>
                  </a:lnTo>
                  <a:cubicBezTo>
                    <a:pt x="826" y="499"/>
                    <a:pt x="835" y="400"/>
                    <a:pt x="835" y="399"/>
                  </a:cubicBezTo>
                  <a:lnTo>
                    <a:pt x="835" y="398"/>
                  </a:lnTo>
                  <a:cubicBezTo>
                    <a:pt x="834" y="364"/>
                    <a:pt x="828" y="329"/>
                    <a:pt x="819" y="296"/>
                  </a:cubicBezTo>
                  <a:cubicBezTo>
                    <a:pt x="809" y="260"/>
                    <a:pt x="794" y="226"/>
                    <a:pt x="775" y="195"/>
                  </a:cubicBezTo>
                  <a:cubicBezTo>
                    <a:pt x="755" y="164"/>
                    <a:pt x="732" y="135"/>
                    <a:pt x="705" y="111"/>
                  </a:cubicBezTo>
                  <a:cubicBezTo>
                    <a:pt x="678" y="88"/>
                    <a:pt x="648" y="69"/>
                    <a:pt x="618" y="50"/>
                  </a:cubicBezTo>
                  <a:cubicBezTo>
                    <a:pt x="618" y="49"/>
                    <a:pt x="617" y="49"/>
                    <a:pt x="616" y="48"/>
                  </a:cubicBezTo>
                  <a:cubicBezTo>
                    <a:pt x="559" y="16"/>
                    <a:pt x="496"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414825" y="1360850"/>
              <a:ext cx="22725" cy="20550"/>
            </a:xfrm>
            <a:custGeom>
              <a:avLst/>
              <a:gdLst/>
              <a:ahLst/>
              <a:cxnLst/>
              <a:rect l="l" t="t" r="r" b="b"/>
              <a:pathLst>
                <a:path w="909" h="822" extrusionOk="0">
                  <a:moveTo>
                    <a:pt x="452" y="1"/>
                  </a:moveTo>
                  <a:cubicBezTo>
                    <a:pt x="382" y="3"/>
                    <a:pt x="314" y="23"/>
                    <a:pt x="254" y="60"/>
                  </a:cubicBezTo>
                  <a:lnTo>
                    <a:pt x="207" y="89"/>
                  </a:lnTo>
                  <a:cubicBezTo>
                    <a:pt x="161" y="115"/>
                    <a:pt x="122" y="153"/>
                    <a:pt x="95" y="199"/>
                  </a:cubicBezTo>
                  <a:cubicBezTo>
                    <a:pt x="7" y="329"/>
                    <a:pt x="0" y="499"/>
                    <a:pt x="80" y="635"/>
                  </a:cubicBezTo>
                  <a:cubicBezTo>
                    <a:pt x="103" y="662"/>
                    <a:pt x="126" y="690"/>
                    <a:pt x="147" y="717"/>
                  </a:cubicBezTo>
                  <a:cubicBezTo>
                    <a:pt x="198" y="763"/>
                    <a:pt x="260" y="796"/>
                    <a:pt x="327" y="812"/>
                  </a:cubicBezTo>
                  <a:lnTo>
                    <a:pt x="427" y="822"/>
                  </a:lnTo>
                  <a:cubicBezTo>
                    <a:pt x="497" y="820"/>
                    <a:pt x="566" y="799"/>
                    <a:pt x="626" y="762"/>
                  </a:cubicBezTo>
                  <a:lnTo>
                    <a:pt x="672" y="732"/>
                  </a:lnTo>
                  <a:cubicBezTo>
                    <a:pt x="853" y="613"/>
                    <a:pt x="909" y="373"/>
                    <a:pt x="799" y="187"/>
                  </a:cubicBezTo>
                  <a:cubicBezTo>
                    <a:pt x="777" y="160"/>
                    <a:pt x="754" y="133"/>
                    <a:pt x="732" y="105"/>
                  </a:cubicBezTo>
                  <a:cubicBezTo>
                    <a:pt x="681" y="59"/>
                    <a:pt x="619" y="26"/>
                    <a:pt x="553" y="10"/>
                  </a:cubicBezTo>
                  <a:cubicBezTo>
                    <a:pt x="519" y="7"/>
                    <a:pt x="485" y="4"/>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416275" y="1452550"/>
              <a:ext cx="23625" cy="20675"/>
            </a:xfrm>
            <a:custGeom>
              <a:avLst/>
              <a:gdLst/>
              <a:ahLst/>
              <a:cxnLst/>
              <a:rect l="l" t="t" r="r" b="b"/>
              <a:pathLst>
                <a:path w="945" h="827" extrusionOk="0">
                  <a:moveTo>
                    <a:pt x="408" y="1"/>
                  </a:moveTo>
                  <a:cubicBezTo>
                    <a:pt x="384" y="1"/>
                    <a:pt x="359" y="4"/>
                    <a:pt x="336" y="10"/>
                  </a:cubicBezTo>
                  <a:cubicBezTo>
                    <a:pt x="178" y="38"/>
                    <a:pt x="51" y="153"/>
                    <a:pt x="11" y="308"/>
                  </a:cubicBezTo>
                  <a:cubicBezTo>
                    <a:pt x="8" y="341"/>
                    <a:pt x="4" y="376"/>
                    <a:pt x="1" y="409"/>
                  </a:cubicBezTo>
                  <a:cubicBezTo>
                    <a:pt x="3" y="478"/>
                    <a:pt x="23" y="548"/>
                    <a:pt x="61" y="607"/>
                  </a:cubicBezTo>
                  <a:lnTo>
                    <a:pt x="128" y="688"/>
                  </a:lnTo>
                  <a:cubicBezTo>
                    <a:pt x="179" y="735"/>
                    <a:pt x="240" y="767"/>
                    <a:pt x="307" y="782"/>
                  </a:cubicBezTo>
                  <a:lnTo>
                    <a:pt x="460" y="818"/>
                  </a:lnTo>
                  <a:cubicBezTo>
                    <a:pt x="487" y="823"/>
                    <a:pt x="515" y="826"/>
                    <a:pt x="542" y="826"/>
                  </a:cubicBezTo>
                  <a:cubicBezTo>
                    <a:pt x="723" y="826"/>
                    <a:pt x="888" y="704"/>
                    <a:pt x="935" y="522"/>
                  </a:cubicBezTo>
                  <a:cubicBezTo>
                    <a:pt x="938" y="488"/>
                    <a:pt x="942" y="455"/>
                    <a:pt x="945" y="421"/>
                  </a:cubicBezTo>
                  <a:cubicBezTo>
                    <a:pt x="944" y="351"/>
                    <a:pt x="922" y="283"/>
                    <a:pt x="886" y="222"/>
                  </a:cubicBezTo>
                  <a:cubicBezTo>
                    <a:pt x="863" y="195"/>
                    <a:pt x="840" y="168"/>
                    <a:pt x="819" y="141"/>
                  </a:cubicBezTo>
                  <a:cubicBezTo>
                    <a:pt x="768" y="95"/>
                    <a:pt x="706" y="62"/>
                    <a:pt x="639" y="47"/>
                  </a:cubicBezTo>
                  <a:cubicBezTo>
                    <a:pt x="588" y="35"/>
                    <a:pt x="538" y="24"/>
                    <a:pt x="487" y="12"/>
                  </a:cubicBezTo>
                  <a:cubicBezTo>
                    <a:pt x="461" y="4"/>
                    <a:pt x="434"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21725" y="1533350"/>
              <a:ext cx="29125" cy="26175"/>
            </a:xfrm>
            <a:custGeom>
              <a:avLst/>
              <a:gdLst/>
              <a:ahLst/>
              <a:cxnLst/>
              <a:rect l="l" t="t" r="r" b="b"/>
              <a:pathLst>
                <a:path w="1165" h="1047" extrusionOk="0">
                  <a:moveTo>
                    <a:pt x="490" y="1"/>
                  </a:moveTo>
                  <a:cubicBezTo>
                    <a:pt x="473" y="1"/>
                    <a:pt x="455" y="2"/>
                    <a:pt x="437" y="5"/>
                  </a:cubicBezTo>
                  <a:cubicBezTo>
                    <a:pt x="388" y="10"/>
                    <a:pt x="338" y="19"/>
                    <a:pt x="290" y="32"/>
                  </a:cubicBezTo>
                  <a:cubicBezTo>
                    <a:pt x="238" y="45"/>
                    <a:pt x="190" y="72"/>
                    <a:pt x="152" y="110"/>
                  </a:cubicBezTo>
                  <a:cubicBezTo>
                    <a:pt x="109" y="139"/>
                    <a:pt x="74" y="180"/>
                    <a:pt x="52" y="228"/>
                  </a:cubicBezTo>
                  <a:lnTo>
                    <a:pt x="17" y="322"/>
                  </a:lnTo>
                  <a:cubicBezTo>
                    <a:pt x="1" y="389"/>
                    <a:pt x="3" y="458"/>
                    <a:pt x="22" y="524"/>
                  </a:cubicBezTo>
                  <a:cubicBezTo>
                    <a:pt x="30" y="547"/>
                    <a:pt x="38" y="570"/>
                    <a:pt x="47" y="593"/>
                  </a:cubicBezTo>
                  <a:cubicBezTo>
                    <a:pt x="57" y="619"/>
                    <a:pt x="69" y="645"/>
                    <a:pt x="81" y="670"/>
                  </a:cubicBezTo>
                  <a:cubicBezTo>
                    <a:pt x="93" y="695"/>
                    <a:pt x="102" y="721"/>
                    <a:pt x="116" y="745"/>
                  </a:cubicBezTo>
                  <a:cubicBezTo>
                    <a:pt x="145" y="796"/>
                    <a:pt x="185" y="840"/>
                    <a:pt x="221" y="881"/>
                  </a:cubicBezTo>
                  <a:cubicBezTo>
                    <a:pt x="229" y="890"/>
                    <a:pt x="236" y="896"/>
                    <a:pt x="244" y="903"/>
                  </a:cubicBezTo>
                  <a:cubicBezTo>
                    <a:pt x="260" y="917"/>
                    <a:pt x="280" y="929"/>
                    <a:pt x="296" y="940"/>
                  </a:cubicBezTo>
                  <a:cubicBezTo>
                    <a:pt x="312" y="952"/>
                    <a:pt x="329" y="966"/>
                    <a:pt x="348" y="976"/>
                  </a:cubicBezTo>
                  <a:cubicBezTo>
                    <a:pt x="355" y="981"/>
                    <a:pt x="363" y="984"/>
                    <a:pt x="371" y="987"/>
                  </a:cubicBezTo>
                  <a:cubicBezTo>
                    <a:pt x="404" y="1001"/>
                    <a:pt x="441" y="1014"/>
                    <a:pt x="475" y="1026"/>
                  </a:cubicBezTo>
                  <a:cubicBezTo>
                    <a:pt x="480" y="1028"/>
                    <a:pt x="484" y="1029"/>
                    <a:pt x="488" y="1030"/>
                  </a:cubicBezTo>
                  <a:cubicBezTo>
                    <a:pt x="529" y="1041"/>
                    <a:pt x="571" y="1046"/>
                    <a:pt x="614" y="1046"/>
                  </a:cubicBezTo>
                  <a:cubicBezTo>
                    <a:pt x="622" y="1046"/>
                    <a:pt x="630" y="1046"/>
                    <a:pt x="638" y="1046"/>
                  </a:cubicBezTo>
                  <a:cubicBezTo>
                    <a:pt x="775" y="1038"/>
                    <a:pt x="908" y="984"/>
                    <a:pt x="1000" y="880"/>
                  </a:cubicBezTo>
                  <a:cubicBezTo>
                    <a:pt x="1036" y="843"/>
                    <a:pt x="1063" y="799"/>
                    <a:pt x="1076" y="749"/>
                  </a:cubicBezTo>
                  <a:cubicBezTo>
                    <a:pt x="1090" y="730"/>
                    <a:pt x="1104" y="711"/>
                    <a:pt x="1118" y="691"/>
                  </a:cubicBezTo>
                  <a:cubicBezTo>
                    <a:pt x="1149" y="631"/>
                    <a:pt x="1165" y="563"/>
                    <a:pt x="1164" y="494"/>
                  </a:cubicBezTo>
                  <a:cubicBezTo>
                    <a:pt x="1158" y="461"/>
                    <a:pt x="1153" y="427"/>
                    <a:pt x="1147" y="394"/>
                  </a:cubicBezTo>
                  <a:cubicBezTo>
                    <a:pt x="1127" y="325"/>
                    <a:pt x="1088" y="263"/>
                    <a:pt x="1036" y="215"/>
                  </a:cubicBezTo>
                  <a:cubicBezTo>
                    <a:pt x="1024" y="202"/>
                    <a:pt x="1011" y="191"/>
                    <a:pt x="997" y="180"/>
                  </a:cubicBezTo>
                  <a:cubicBezTo>
                    <a:pt x="957" y="149"/>
                    <a:pt x="916" y="120"/>
                    <a:pt x="873" y="95"/>
                  </a:cubicBezTo>
                  <a:cubicBezTo>
                    <a:pt x="859" y="86"/>
                    <a:pt x="844" y="78"/>
                    <a:pt x="829" y="73"/>
                  </a:cubicBezTo>
                  <a:cubicBezTo>
                    <a:pt x="782" y="53"/>
                    <a:pt x="736" y="36"/>
                    <a:pt x="688" y="22"/>
                  </a:cubicBezTo>
                  <a:cubicBezTo>
                    <a:pt x="672" y="18"/>
                    <a:pt x="656" y="15"/>
                    <a:pt x="638" y="14"/>
                  </a:cubicBezTo>
                  <a:cubicBezTo>
                    <a:pt x="590" y="5"/>
                    <a:pt x="54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425625" y="1628050"/>
              <a:ext cx="28925" cy="24300"/>
            </a:xfrm>
            <a:custGeom>
              <a:avLst/>
              <a:gdLst/>
              <a:ahLst/>
              <a:cxnLst/>
              <a:rect l="l" t="t" r="r" b="b"/>
              <a:pathLst>
                <a:path w="1157" h="972" extrusionOk="0">
                  <a:moveTo>
                    <a:pt x="607" y="0"/>
                  </a:moveTo>
                  <a:cubicBezTo>
                    <a:pt x="594" y="0"/>
                    <a:pt x="581" y="1"/>
                    <a:pt x="568" y="1"/>
                  </a:cubicBezTo>
                  <a:cubicBezTo>
                    <a:pt x="505" y="5"/>
                    <a:pt x="442" y="14"/>
                    <a:pt x="381" y="27"/>
                  </a:cubicBezTo>
                  <a:cubicBezTo>
                    <a:pt x="349" y="32"/>
                    <a:pt x="318" y="40"/>
                    <a:pt x="288" y="50"/>
                  </a:cubicBezTo>
                  <a:lnTo>
                    <a:pt x="192" y="94"/>
                  </a:lnTo>
                  <a:cubicBezTo>
                    <a:pt x="145" y="120"/>
                    <a:pt x="106" y="158"/>
                    <a:pt x="79" y="203"/>
                  </a:cubicBezTo>
                  <a:cubicBezTo>
                    <a:pt x="57" y="229"/>
                    <a:pt x="40" y="259"/>
                    <a:pt x="33" y="293"/>
                  </a:cubicBezTo>
                  <a:cubicBezTo>
                    <a:pt x="10" y="339"/>
                    <a:pt x="0" y="390"/>
                    <a:pt x="5" y="442"/>
                  </a:cubicBezTo>
                  <a:cubicBezTo>
                    <a:pt x="9" y="482"/>
                    <a:pt x="16" y="523"/>
                    <a:pt x="24" y="562"/>
                  </a:cubicBezTo>
                  <a:cubicBezTo>
                    <a:pt x="26" y="569"/>
                    <a:pt x="29" y="576"/>
                    <a:pt x="32" y="582"/>
                  </a:cubicBezTo>
                  <a:cubicBezTo>
                    <a:pt x="48" y="622"/>
                    <a:pt x="67" y="677"/>
                    <a:pt x="97" y="714"/>
                  </a:cubicBezTo>
                  <a:cubicBezTo>
                    <a:pt x="124" y="748"/>
                    <a:pt x="156" y="794"/>
                    <a:pt x="193" y="823"/>
                  </a:cubicBezTo>
                  <a:cubicBezTo>
                    <a:pt x="224" y="849"/>
                    <a:pt x="258" y="872"/>
                    <a:pt x="292" y="893"/>
                  </a:cubicBezTo>
                  <a:cubicBezTo>
                    <a:pt x="299" y="898"/>
                    <a:pt x="304" y="902"/>
                    <a:pt x="312" y="905"/>
                  </a:cubicBezTo>
                  <a:cubicBezTo>
                    <a:pt x="354" y="926"/>
                    <a:pt x="398" y="942"/>
                    <a:pt x="443" y="954"/>
                  </a:cubicBezTo>
                  <a:cubicBezTo>
                    <a:pt x="450" y="956"/>
                    <a:pt x="458" y="957"/>
                    <a:pt x="464" y="958"/>
                  </a:cubicBezTo>
                  <a:cubicBezTo>
                    <a:pt x="504" y="965"/>
                    <a:pt x="544" y="969"/>
                    <a:pt x="585" y="971"/>
                  </a:cubicBezTo>
                  <a:cubicBezTo>
                    <a:pt x="592" y="971"/>
                    <a:pt x="599" y="970"/>
                    <a:pt x="607" y="970"/>
                  </a:cubicBezTo>
                  <a:cubicBezTo>
                    <a:pt x="646" y="966"/>
                    <a:pt x="686" y="959"/>
                    <a:pt x="724" y="951"/>
                  </a:cubicBezTo>
                  <a:cubicBezTo>
                    <a:pt x="773" y="941"/>
                    <a:pt x="819" y="915"/>
                    <a:pt x="862" y="892"/>
                  </a:cubicBezTo>
                  <a:cubicBezTo>
                    <a:pt x="908" y="866"/>
                    <a:pt x="947" y="829"/>
                    <a:pt x="973" y="782"/>
                  </a:cubicBezTo>
                  <a:cubicBezTo>
                    <a:pt x="1001" y="728"/>
                    <a:pt x="1038" y="680"/>
                    <a:pt x="1081" y="637"/>
                  </a:cubicBezTo>
                  <a:cubicBezTo>
                    <a:pt x="1114" y="599"/>
                    <a:pt x="1137" y="551"/>
                    <a:pt x="1146" y="501"/>
                  </a:cubicBezTo>
                  <a:lnTo>
                    <a:pt x="1157" y="400"/>
                  </a:lnTo>
                  <a:cubicBezTo>
                    <a:pt x="1154" y="331"/>
                    <a:pt x="1134" y="261"/>
                    <a:pt x="1096" y="202"/>
                  </a:cubicBezTo>
                  <a:cubicBezTo>
                    <a:pt x="1073" y="175"/>
                    <a:pt x="1052" y="148"/>
                    <a:pt x="1029" y="120"/>
                  </a:cubicBezTo>
                  <a:cubicBezTo>
                    <a:pt x="978" y="73"/>
                    <a:pt x="917" y="41"/>
                    <a:pt x="850" y="26"/>
                  </a:cubicBezTo>
                  <a:cubicBezTo>
                    <a:pt x="788" y="14"/>
                    <a:pt x="724" y="6"/>
                    <a:pt x="661" y="2"/>
                  </a:cubicBezTo>
                  <a:cubicBezTo>
                    <a:pt x="643" y="1"/>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364600" y="1581700"/>
              <a:ext cx="24700" cy="21300"/>
            </a:xfrm>
            <a:custGeom>
              <a:avLst/>
              <a:gdLst/>
              <a:ahLst/>
              <a:cxnLst/>
              <a:rect l="l" t="t" r="r" b="b"/>
              <a:pathLst>
                <a:path w="988" h="852" extrusionOk="0">
                  <a:moveTo>
                    <a:pt x="530" y="1"/>
                  </a:moveTo>
                  <a:cubicBezTo>
                    <a:pt x="460" y="3"/>
                    <a:pt x="392" y="24"/>
                    <a:pt x="331" y="60"/>
                  </a:cubicBezTo>
                  <a:lnTo>
                    <a:pt x="237" y="120"/>
                  </a:lnTo>
                  <a:cubicBezTo>
                    <a:pt x="57" y="239"/>
                    <a:pt x="1" y="478"/>
                    <a:pt x="111" y="664"/>
                  </a:cubicBezTo>
                  <a:cubicBezTo>
                    <a:pt x="133" y="691"/>
                    <a:pt x="155" y="719"/>
                    <a:pt x="178" y="746"/>
                  </a:cubicBezTo>
                  <a:cubicBezTo>
                    <a:pt x="229" y="793"/>
                    <a:pt x="290" y="825"/>
                    <a:pt x="357" y="841"/>
                  </a:cubicBezTo>
                  <a:lnTo>
                    <a:pt x="458" y="851"/>
                  </a:lnTo>
                  <a:cubicBezTo>
                    <a:pt x="528" y="849"/>
                    <a:pt x="596" y="828"/>
                    <a:pt x="655" y="792"/>
                  </a:cubicBezTo>
                  <a:lnTo>
                    <a:pt x="750" y="733"/>
                  </a:lnTo>
                  <a:cubicBezTo>
                    <a:pt x="931" y="615"/>
                    <a:pt x="987" y="375"/>
                    <a:pt x="877" y="188"/>
                  </a:cubicBezTo>
                  <a:cubicBezTo>
                    <a:pt x="854" y="161"/>
                    <a:pt x="831" y="133"/>
                    <a:pt x="810" y="106"/>
                  </a:cubicBezTo>
                  <a:cubicBezTo>
                    <a:pt x="759" y="59"/>
                    <a:pt x="698" y="27"/>
                    <a:pt x="631" y="12"/>
                  </a:cubicBezTo>
                  <a:lnTo>
                    <a:pt x="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28100" y="1465425"/>
              <a:ext cx="35975" cy="26225"/>
            </a:xfrm>
            <a:custGeom>
              <a:avLst/>
              <a:gdLst/>
              <a:ahLst/>
              <a:cxnLst/>
              <a:rect l="l" t="t" r="r" b="b"/>
              <a:pathLst>
                <a:path w="1439" h="1049" extrusionOk="0">
                  <a:moveTo>
                    <a:pt x="539" y="0"/>
                  </a:moveTo>
                  <a:cubicBezTo>
                    <a:pt x="521" y="0"/>
                    <a:pt x="503" y="1"/>
                    <a:pt x="486" y="3"/>
                  </a:cubicBezTo>
                  <a:cubicBezTo>
                    <a:pt x="443" y="9"/>
                    <a:pt x="396" y="12"/>
                    <a:pt x="355" y="28"/>
                  </a:cubicBezTo>
                  <a:cubicBezTo>
                    <a:pt x="270" y="63"/>
                    <a:pt x="222" y="86"/>
                    <a:pt x="157" y="153"/>
                  </a:cubicBezTo>
                  <a:cubicBezTo>
                    <a:pt x="152" y="158"/>
                    <a:pt x="148" y="163"/>
                    <a:pt x="142" y="170"/>
                  </a:cubicBezTo>
                  <a:cubicBezTo>
                    <a:pt x="120" y="198"/>
                    <a:pt x="99" y="227"/>
                    <a:pt x="81" y="258"/>
                  </a:cubicBezTo>
                  <a:cubicBezTo>
                    <a:pt x="60" y="296"/>
                    <a:pt x="45" y="337"/>
                    <a:pt x="36" y="379"/>
                  </a:cubicBezTo>
                  <a:cubicBezTo>
                    <a:pt x="1" y="556"/>
                    <a:pt x="63" y="719"/>
                    <a:pt x="188" y="842"/>
                  </a:cubicBezTo>
                  <a:cubicBezTo>
                    <a:pt x="270" y="923"/>
                    <a:pt x="368" y="964"/>
                    <a:pt x="474" y="1001"/>
                  </a:cubicBezTo>
                  <a:cubicBezTo>
                    <a:pt x="527" y="1018"/>
                    <a:pt x="581" y="1029"/>
                    <a:pt x="635" y="1034"/>
                  </a:cubicBezTo>
                  <a:cubicBezTo>
                    <a:pt x="693" y="1043"/>
                    <a:pt x="753" y="1047"/>
                    <a:pt x="812" y="1048"/>
                  </a:cubicBezTo>
                  <a:cubicBezTo>
                    <a:pt x="825" y="1048"/>
                    <a:pt x="839" y="1046"/>
                    <a:pt x="853" y="1044"/>
                  </a:cubicBezTo>
                  <a:cubicBezTo>
                    <a:pt x="902" y="1040"/>
                    <a:pt x="949" y="1031"/>
                    <a:pt x="996" y="1019"/>
                  </a:cubicBezTo>
                  <a:cubicBezTo>
                    <a:pt x="1023" y="1009"/>
                    <a:pt x="1050" y="999"/>
                    <a:pt x="1076" y="986"/>
                  </a:cubicBezTo>
                  <a:cubicBezTo>
                    <a:pt x="1096" y="976"/>
                    <a:pt x="1118" y="967"/>
                    <a:pt x="1139" y="955"/>
                  </a:cubicBezTo>
                  <a:cubicBezTo>
                    <a:pt x="1222" y="918"/>
                    <a:pt x="1291" y="855"/>
                    <a:pt x="1336" y="776"/>
                  </a:cubicBezTo>
                  <a:cubicBezTo>
                    <a:pt x="1341" y="768"/>
                    <a:pt x="1343" y="761"/>
                    <a:pt x="1346" y="753"/>
                  </a:cubicBezTo>
                  <a:cubicBezTo>
                    <a:pt x="1376" y="705"/>
                    <a:pt x="1400" y="651"/>
                    <a:pt x="1416" y="596"/>
                  </a:cubicBezTo>
                  <a:cubicBezTo>
                    <a:pt x="1434" y="540"/>
                    <a:pt x="1439" y="482"/>
                    <a:pt x="1431" y="425"/>
                  </a:cubicBezTo>
                  <a:cubicBezTo>
                    <a:pt x="1432" y="373"/>
                    <a:pt x="1420" y="321"/>
                    <a:pt x="1394" y="276"/>
                  </a:cubicBezTo>
                  <a:cubicBezTo>
                    <a:pt x="1327" y="132"/>
                    <a:pt x="1183" y="40"/>
                    <a:pt x="1025" y="40"/>
                  </a:cubicBezTo>
                  <a:cubicBezTo>
                    <a:pt x="968" y="44"/>
                    <a:pt x="913" y="59"/>
                    <a:pt x="861" y="82"/>
                  </a:cubicBezTo>
                  <a:cubicBezTo>
                    <a:pt x="825" y="68"/>
                    <a:pt x="789" y="54"/>
                    <a:pt x="752" y="41"/>
                  </a:cubicBezTo>
                  <a:cubicBezTo>
                    <a:pt x="684" y="18"/>
                    <a:pt x="611"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357300" y="1404575"/>
              <a:ext cx="27325" cy="23250"/>
            </a:xfrm>
            <a:custGeom>
              <a:avLst/>
              <a:gdLst/>
              <a:ahLst/>
              <a:cxnLst/>
              <a:rect l="l" t="t" r="r" b="b"/>
              <a:pathLst>
                <a:path w="1093" h="930" extrusionOk="0">
                  <a:moveTo>
                    <a:pt x="394" y="1"/>
                  </a:moveTo>
                  <a:lnTo>
                    <a:pt x="293" y="17"/>
                  </a:lnTo>
                  <a:lnTo>
                    <a:pt x="195" y="60"/>
                  </a:lnTo>
                  <a:cubicBezTo>
                    <a:pt x="149" y="86"/>
                    <a:pt x="111" y="124"/>
                    <a:pt x="84" y="169"/>
                  </a:cubicBezTo>
                  <a:cubicBezTo>
                    <a:pt x="25" y="254"/>
                    <a:pt x="1" y="356"/>
                    <a:pt x="17" y="458"/>
                  </a:cubicBezTo>
                  <a:cubicBezTo>
                    <a:pt x="20" y="511"/>
                    <a:pt x="39" y="562"/>
                    <a:pt x="69" y="606"/>
                  </a:cubicBezTo>
                  <a:cubicBezTo>
                    <a:pt x="96" y="651"/>
                    <a:pt x="123" y="697"/>
                    <a:pt x="150" y="742"/>
                  </a:cubicBezTo>
                  <a:cubicBezTo>
                    <a:pt x="187" y="802"/>
                    <a:pt x="240" y="850"/>
                    <a:pt x="301" y="884"/>
                  </a:cubicBezTo>
                  <a:cubicBezTo>
                    <a:pt x="358" y="913"/>
                    <a:pt x="421" y="929"/>
                    <a:pt x="485" y="929"/>
                  </a:cubicBezTo>
                  <a:cubicBezTo>
                    <a:pt x="489" y="929"/>
                    <a:pt x="493" y="929"/>
                    <a:pt x="497" y="929"/>
                  </a:cubicBezTo>
                  <a:cubicBezTo>
                    <a:pt x="538" y="926"/>
                    <a:pt x="579" y="919"/>
                    <a:pt x="619" y="911"/>
                  </a:cubicBezTo>
                  <a:cubicBezTo>
                    <a:pt x="626" y="909"/>
                    <a:pt x="634" y="906"/>
                    <a:pt x="641" y="903"/>
                  </a:cubicBezTo>
                  <a:cubicBezTo>
                    <a:pt x="680" y="889"/>
                    <a:pt x="718" y="872"/>
                    <a:pt x="756" y="851"/>
                  </a:cubicBezTo>
                  <a:cubicBezTo>
                    <a:pt x="760" y="849"/>
                    <a:pt x="765" y="846"/>
                    <a:pt x="769" y="844"/>
                  </a:cubicBezTo>
                  <a:cubicBezTo>
                    <a:pt x="921" y="812"/>
                    <a:pt x="1044" y="698"/>
                    <a:pt x="1082" y="547"/>
                  </a:cubicBezTo>
                  <a:cubicBezTo>
                    <a:pt x="1086" y="513"/>
                    <a:pt x="1089" y="480"/>
                    <a:pt x="1092" y="446"/>
                  </a:cubicBezTo>
                  <a:cubicBezTo>
                    <a:pt x="1091" y="376"/>
                    <a:pt x="1071" y="308"/>
                    <a:pt x="1033" y="248"/>
                  </a:cubicBezTo>
                  <a:lnTo>
                    <a:pt x="966" y="166"/>
                  </a:lnTo>
                  <a:cubicBezTo>
                    <a:pt x="915" y="120"/>
                    <a:pt x="853" y="87"/>
                    <a:pt x="786" y="72"/>
                  </a:cubicBezTo>
                  <a:lnTo>
                    <a:pt x="716" y="57"/>
                  </a:lnTo>
                  <a:lnTo>
                    <a:pt x="705" y="53"/>
                  </a:lnTo>
                  <a:cubicBezTo>
                    <a:pt x="702" y="52"/>
                    <a:pt x="699" y="52"/>
                    <a:pt x="696" y="52"/>
                  </a:cubicBezTo>
                  <a:cubicBezTo>
                    <a:pt x="693" y="52"/>
                    <a:pt x="690" y="52"/>
                    <a:pt x="687" y="52"/>
                  </a:cubicBezTo>
                  <a:cubicBezTo>
                    <a:pt x="622" y="38"/>
                    <a:pt x="558" y="25"/>
                    <a:pt x="495" y="11"/>
                  </a:cubicBezTo>
                  <a:cubicBezTo>
                    <a:pt x="461" y="7"/>
                    <a:pt x="427" y="4"/>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389275" y="1490450"/>
              <a:ext cx="21250" cy="21950"/>
            </a:xfrm>
            <a:custGeom>
              <a:avLst/>
              <a:gdLst/>
              <a:ahLst/>
              <a:cxnLst/>
              <a:rect l="l" t="t" r="r" b="b"/>
              <a:pathLst>
                <a:path w="850" h="878" extrusionOk="0">
                  <a:moveTo>
                    <a:pt x="392" y="0"/>
                  </a:moveTo>
                  <a:cubicBezTo>
                    <a:pt x="322" y="0"/>
                    <a:pt x="251" y="18"/>
                    <a:pt x="187" y="56"/>
                  </a:cubicBezTo>
                  <a:lnTo>
                    <a:pt x="105" y="123"/>
                  </a:lnTo>
                  <a:cubicBezTo>
                    <a:pt x="58" y="174"/>
                    <a:pt x="26" y="235"/>
                    <a:pt x="10" y="302"/>
                  </a:cubicBezTo>
                  <a:cubicBezTo>
                    <a:pt x="7" y="336"/>
                    <a:pt x="3" y="369"/>
                    <a:pt x="0" y="403"/>
                  </a:cubicBezTo>
                  <a:cubicBezTo>
                    <a:pt x="1" y="473"/>
                    <a:pt x="23" y="541"/>
                    <a:pt x="60" y="602"/>
                  </a:cubicBezTo>
                  <a:cubicBezTo>
                    <a:pt x="79" y="633"/>
                    <a:pt x="98" y="664"/>
                    <a:pt x="117" y="696"/>
                  </a:cubicBezTo>
                  <a:cubicBezTo>
                    <a:pt x="143" y="742"/>
                    <a:pt x="181" y="780"/>
                    <a:pt x="227" y="807"/>
                  </a:cubicBezTo>
                  <a:cubicBezTo>
                    <a:pt x="296" y="854"/>
                    <a:pt x="376" y="878"/>
                    <a:pt x="457" y="878"/>
                  </a:cubicBezTo>
                  <a:cubicBezTo>
                    <a:pt x="528" y="878"/>
                    <a:pt x="599" y="859"/>
                    <a:pt x="662" y="822"/>
                  </a:cubicBezTo>
                  <a:lnTo>
                    <a:pt x="745" y="755"/>
                  </a:lnTo>
                  <a:cubicBezTo>
                    <a:pt x="791" y="704"/>
                    <a:pt x="823" y="643"/>
                    <a:pt x="839" y="576"/>
                  </a:cubicBezTo>
                  <a:cubicBezTo>
                    <a:pt x="843" y="542"/>
                    <a:pt x="846" y="509"/>
                    <a:pt x="849" y="475"/>
                  </a:cubicBezTo>
                  <a:cubicBezTo>
                    <a:pt x="847" y="405"/>
                    <a:pt x="827" y="337"/>
                    <a:pt x="789" y="277"/>
                  </a:cubicBezTo>
                  <a:cubicBezTo>
                    <a:pt x="770" y="245"/>
                    <a:pt x="751" y="214"/>
                    <a:pt x="732" y="182"/>
                  </a:cubicBezTo>
                  <a:cubicBezTo>
                    <a:pt x="654" y="64"/>
                    <a:pt x="52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364600" y="1317100"/>
              <a:ext cx="29975" cy="21875"/>
            </a:xfrm>
            <a:custGeom>
              <a:avLst/>
              <a:gdLst/>
              <a:ahLst/>
              <a:cxnLst/>
              <a:rect l="l" t="t" r="r" b="b"/>
              <a:pathLst>
                <a:path w="1199" h="875" extrusionOk="0">
                  <a:moveTo>
                    <a:pt x="793" y="0"/>
                  </a:moveTo>
                  <a:cubicBezTo>
                    <a:pt x="756" y="0"/>
                    <a:pt x="718" y="6"/>
                    <a:pt x="681" y="16"/>
                  </a:cubicBezTo>
                  <a:cubicBezTo>
                    <a:pt x="663" y="23"/>
                    <a:pt x="643" y="28"/>
                    <a:pt x="624" y="32"/>
                  </a:cubicBezTo>
                  <a:lnTo>
                    <a:pt x="622" y="31"/>
                  </a:lnTo>
                  <a:cubicBezTo>
                    <a:pt x="599" y="25"/>
                    <a:pt x="578" y="20"/>
                    <a:pt x="554" y="16"/>
                  </a:cubicBezTo>
                  <a:cubicBezTo>
                    <a:pt x="511" y="10"/>
                    <a:pt x="466" y="5"/>
                    <a:pt x="422" y="2"/>
                  </a:cubicBezTo>
                  <a:cubicBezTo>
                    <a:pt x="415" y="2"/>
                    <a:pt x="409" y="1"/>
                    <a:pt x="403" y="1"/>
                  </a:cubicBezTo>
                  <a:cubicBezTo>
                    <a:pt x="397" y="1"/>
                    <a:pt x="391" y="2"/>
                    <a:pt x="385" y="2"/>
                  </a:cubicBezTo>
                  <a:lnTo>
                    <a:pt x="284" y="18"/>
                  </a:lnTo>
                  <a:cubicBezTo>
                    <a:pt x="232" y="31"/>
                    <a:pt x="183" y="57"/>
                    <a:pt x="145" y="95"/>
                  </a:cubicBezTo>
                  <a:cubicBezTo>
                    <a:pt x="116" y="114"/>
                    <a:pt x="91" y="141"/>
                    <a:pt x="75" y="171"/>
                  </a:cubicBezTo>
                  <a:cubicBezTo>
                    <a:pt x="42" y="211"/>
                    <a:pt x="20" y="257"/>
                    <a:pt x="10" y="308"/>
                  </a:cubicBezTo>
                  <a:cubicBezTo>
                    <a:pt x="7" y="342"/>
                    <a:pt x="4" y="375"/>
                    <a:pt x="1" y="409"/>
                  </a:cubicBezTo>
                  <a:cubicBezTo>
                    <a:pt x="5" y="443"/>
                    <a:pt x="11" y="477"/>
                    <a:pt x="17" y="510"/>
                  </a:cubicBezTo>
                  <a:cubicBezTo>
                    <a:pt x="30" y="562"/>
                    <a:pt x="57" y="609"/>
                    <a:pt x="95" y="648"/>
                  </a:cubicBezTo>
                  <a:cubicBezTo>
                    <a:pt x="124" y="692"/>
                    <a:pt x="165" y="726"/>
                    <a:pt x="212" y="748"/>
                  </a:cubicBezTo>
                  <a:cubicBezTo>
                    <a:pt x="273" y="776"/>
                    <a:pt x="337" y="798"/>
                    <a:pt x="401" y="813"/>
                  </a:cubicBezTo>
                  <a:cubicBezTo>
                    <a:pt x="417" y="816"/>
                    <a:pt x="432" y="817"/>
                    <a:pt x="448" y="819"/>
                  </a:cubicBezTo>
                  <a:cubicBezTo>
                    <a:pt x="468" y="831"/>
                    <a:pt x="489" y="840"/>
                    <a:pt x="512" y="846"/>
                  </a:cubicBezTo>
                  <a:cubicBezTo>
                    <a:pt x="552" y="865"/>
                    <a:pt x="596" y="875"/>
                    <a:pt x="641" y="875"/>
                  </a:cubicBezTo>
                  <a:cubicBezTo>
                    <a:pt x="647" y="875"/>
                    <a:pt x="653" y="875"/>
                    <a:pt x="660" y="874"/>
                  </a:cubicBezTo>
                  <a:cubicBezTo>
                    <a:pt x="750" y="868"/>
                    <a:pt x="838" y="833"/>
                    <a:pt x="908" y="776"/>
                  </a:cubicBezTo>
                  <a:cubicBezTo>
                    <a:pt x="960" y="763"/>
                    <a:pt x="1007" y="736"/>
                    <a:pt x="1044" y="699"/>
                  </a:cubicBezTo>
                  <a:cubicBezTo>
                    <a:pt x="1088" y="669"/>
                    <a:pt x="1122" y="629"/>
                    <a:pt x="1144" y="581"/>
                  </a:cubicBezTo>
                  <a:cubicBezTo>
                    <a:pt x="1188" y="488"/>
                    <a:pt x="1199" y="384"/>
                    <a:pt x="1174" y="284"/>
                  </a:cubicBezTo>
                  <a:lnTo>
                    <a:pt x="1130" y="187"/>
                  </a:lnTo>
                  <a:cubicBezTo>
                    <a:pt x="1093" y="128"/>
                    <a:pt x="1040" y="79"/>
                    <a:pt x="978" y="45"/>
                  </a:cubicBezTo>
                  <a:lnTo>
                    <a:pt x="883" y="11"/>
                  </a:lnTo>
                  <a:cubicBezTo>
                    <a:pt x="854" y="4"/>
                    <a:pt x="824"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356900" y="1253750"/>
              <a:ext cx="29400" cy="23625"/>
            </a:xfrm>
            <a:custGeom>
              <a:avLst/>
              <a:gdLst/>
              <a:ahLst/>
              <a:cxnLst/>
              <a:rect l="l" t="t" r="r" b="b"/>
              <a:pathLst>
                <a:path w="1176" h="945" extrusionOk="0">
                  <a:moveTo>
                    <a:pt x="492" y="0"/>
                  </a:moveTo>
                  <a:cubicBezTo>
                    <a:pt x="486" y="0"/>
                    <a:pt x="478" y="0"/>
                    <a:pt x="473" y="1"/>
                  </a:cubicBezTo>
                  <a:cubicBezTo>
                    <a:pt x="434" y="7"/>
                    <a:pt x="395" y="12"/>
                    <a:pt x="356" y="20"/>
                  </a:cubicBezTo>
                  <a:cubicBezTo>
                    <a:pt x="344" y="23"/>
                    <a:pt x="331" y="26"/>
                    <a:pt x="319" y="31"/>
                  </a:cubicBezTo>
                  <a:cubicBezTo>
                    <a:pt x="283" y="45"/>
                    <a:pt x="246" y="63"/>
                    <a:pt x="210" y="79"/>
                  </a:cubicBezTo>
                  <a:cubicBezTo>
                    <a:pt x="204" y="82"/>
                    <a:pt x="197" y="86"/>
                    <a:pt x="191" y="89"/>
                  </a:cubicBezTo>
                  <a:cubicBezTo>
                    <a:pt x="164" y="112"/>
                    <a:pt x="137" y="134"/>
                    <a:pt x="110" y="157"/>
                  </a:cubicBezTo>
                  <a:cubicBezTo>
                    <a:pt x="73" y="194"/>
                    <a:pt x="46" y="238"/>
                    <a:pt x="32" y="288"/>
                  </a:cubicBezTo>
                  <a:cubicBezTo>
                    <a:pt x="17" y="318"/>
                    <a:pt x="9" y="351"/>
                    <a:pt x="10" y="386"/>
                  </a:cubicBezTo>
                  <a:cubicBezTo>
                    <a:pt x="1" y="437"/>
                    <a:pt x="4" y="489"/>
                    <a:pt x="21" y="538"/>
                  </a:cubicBezTo>
                  <a:cubicBezTo>
                    <a:pt x="35" y="585"/>
                    <a:pt x="56" y="629"/>
                    <a:pt x="82" y="671"/>
                  </a:cubicBezTo>
                  <a:cubicBezTo>
                    <a:pt x="96" y="692"/>
                    <a:pt x="111" y="711"/>
                    <a:pt x="128" y="730"/>
                  </a:cubicBezTo>
                  <a:cubicBezTo>
                    <a:pt x="142" y="749"/>
                    <a:pt x="158" y="767"/>
                    <a:pt x="176" y="785"/>
                  </a:cubicBezTo>
                  <a:cubicBezTo>
                    <a:pt x="180" y="790"/>
                    <a:pt x="186" y="794"/>
                    <a:pt x="192" y="799"/>
                  </a:cubicBezTo>
                  <a:cubicBezTo>
                    <a:pt x="224" y="824"/>
                    <a:pt x="257" y="846"/>
                    <a:pt x="291" y="868"/>
                  </a:cubicBezTo>
                  <a:cubicBezTo>
                    <a:pt x="298" y="872"/>
                    <a:pt x="304" y="875"/>
                    <a:pt x="311" y="879"/>
                  </a:cubicBezTo>
                  <a:cubicBezTo>
                    <a:pt x="347" y="895"/>
                    <a:pt x="385" y="908"/>
                    <a:pt x="423" y="921"/>
                  </a:cubicBezTo>
                  <a:cubicBezTo>
                    <a:pt x="437" y="926"/>
                    <a:pt x="451" y="930"/>
                    <a:pt x="466" y="932"/>
                  </a:cubicBezTo>
                  <a:cubicBezTo>
                    <a:pt x="505" y="938"/>
                    <a:pt x="546" y="941"/>
                    <a:pt x="586" y="945"/>
                  </a:cubicBezTo>
                  <a:lnTo>
                    <a:pt x="608" y="945"/>
                  </a:lnTo>
                  <a:cubicBezTo>
                    <a:pt x="615" y="945"/>
                    <a:pt x="623" y="945"/>
                    <a:pt x="631" y="944"/>
                  </a:cubicBezTo>
                  <a:cubicBezTo>
                    <a:pt x="671" y="938"/>
                    <a:pt x="712" y="932"/>
                    <a:pt x="752" y="923"/>
                  </a:cubicBezTo>
                  <a:cubicBezTo>
                    <a:pt x="782" y="914"/>
                    <a:pt x="812" y="904"/>
                    <a:pt x="840" y="888"/>
                  </a:cubicBezTo>
                  <a:cubicBezTo>
                    <a:pt x="863" y="879"/>
                    <a:pt x="886" y="868"/>
                    <a:pt x="907" y="856"/>
                  </a:cubicBezTo>
                  <a:cubicBezTo>
                    <a:pt x="912" y="854"/>
                    <a:pt x="914" y="852"/>
                    <a:pt x="917" y="850"/>
                  </a:cubicBezTo>
                  <a:cubicBezTo>
                    <a:pt x="948" y="827"/>
                    <a:pt x="977" y="801"/>
                    <a:pt x="1007" y="776"/>
                  </a:cubicBezTo>
                  <a:cubicBezTo>
                    <a:pt x="1013" y="771"/>
                    <a:pt x="1018" y="765"/>
                    <a:pt x="1024" y="760"/>
                  </a:cubicBezTo>
                  <a:cubicBezTo>
                    <a:pt x="1027" y="757"/>
                    <a:pt x="1030" y="753"/>
                    <a:pt x="1033" y="749"/>
                  </a:cubicBezTo>
                  <a:cubicBezTo>
                    <a:pt x="1055" y="720"/>
                    <a:pt x="1077" y="687"/>
                    <a:pt x="1098" y="657"/>
                  </a:cubicBezTo>
                  <a:cubicBezTo>
                    <a:pt x="1175" y="517"/>
                    <a:pt x="1156" y="343"/>
                    <a:pt x="1050" y="222"/>
                  </a:cubicBezTo>
                  <a:cubicBezTo>
                    <a:pt x="1021" y="179"/>
                    <a:pt x="980" y="144"/>
                    <a:pt x="932" y="122"/>
                  </a:cubicBezTo>
                  <a:cubicBezTo>
                    <a:pt x="901" y="110"/>
                    <a:pt x="869" y="99"/>
                    <a:pt x="838" y="87"/>
                  </a:cubicBezTo>
                  <a:cubicBezTo>
                    <a:pt x="835" y="87"/>
                    <a:pt x="833" y="87"/>
                    <a:pt x="830" y="86"/>
                  </a:cubicBezTo>
                  <a:cubicBezTo>
                    <a:pt x="828" y="86"/>
                    <a:pt x="826" y="83"/>
                    <a:pt x="824" y="81"/>
                  </a:cubicBezTo>
                  <a:cubicBezTo>
                    <a:pt x="813" y="75"/>
                    <a:pt x="801" y="68"/>
                    <a:pt x="789" y="64"/>
                  </a:cubicBezTo>
                  <a:cubicBezTo>
                    <a:pt x="748" y="46"/>
                    <a:pt x="706" y="29"/>
                    <a:pt x="664" y="18"/>
                  </a:cubicBezTo>
                  <a:cubicBezTo>
                    <a:pt x="635" y="11"/>
                    <a:pt x="607" y="8"/>
                    <a:pt x="578" y="6"/>
                  </a:cubicBezTo>
                  <a:cubicBezTo>
                    <a:pt x="550" y="2"/>
                    <a:pt x="52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287100" y="1337650"/>
              <a:ext cx="27800" cy="21975"/>
            </a:xfrm>
            <a:custGeom>
              <a:avLst/>
              <a:gdLst/>
              <a:ahLst/>
              <a:cxnLst/>
              <a:rect l="l" t="t" r="r" b="b"/>
              <a:pathLst>
                <a:path w="1112" h="879" extrusionOk="0">
                  <a:moveTo>
                    <a:pt x="545" y="0"/>
                  </a:moveTo>
                  <a:cubicBezTo>
                    <a:pt x="531" y="0"/>
                    <a:pt x="517" y="0"/>
                    <a:pt x="503" y="3"/>
                  </a:cubicBezTo>
                  <a:cubicBezTo>
                    <a:pt x="457" y="7"/>
                    <a:pt x="410" y="14"/>
                    <a:pt x="365" y="25"/>
                  </a:cubicBezTo>
                  <a:cubicBezTo>
                    <a:pt x="351" y="28"/>
                    <a:pt x="337" y="32"/>
                    <a:pt x="324" y="37"/>
                  </a:cubicBezTo>
                  <a:cubicBezTo>
                    <a:pt x="277" y="54"/>
                    <a:pt x="232" y="76"/>
                    <a:pt x="189" y="100"/>
                  </a:cubicBezTo>
                  <a:cubicBezTo>
                    <a:pt x="68" y="169"/>
                    <a:pt x="1" y="310"/>
                    <a:pt x="3" y="447"/>
                  </a:cubicBezTo>
                  <a:cubicBezTo>
                    <a:pt x="3" y="484"/>
                    <a:pt x="8" y="522"/>
                    <a:pt x="20" y="558"/>
                  </a:cubicBezTo>
                  <a:cubicBezTo>
                    <a:pt x="20" y="560"/>
                    <a:pt x="21" y="562"/>
                    <a:pt x="22" y="564"/>
                  </a:cubicBezTo>
                  <a:cubicBezTo>
                    <a:pt x="27" y="578"/>
                    <a:pt x="58" y="651"/>
                    <a:pt x="66" y="664"/>
                  </a:cubicBezTo>
                  <a:cubicBezTo>
                    <a:pt x="87" y="702"/>
                    <a:pt x="115" y="735"/>
                    <a:pt x="149" y="762"/>
                  </a:cubicBezTo>
                  <a:cubicBezTo>
                    <a:pt x="221" y="820"/>
                    <a:pt x="256" y="840"/>
                    <a:pt x="345" y="865"/>
                  </a:cubicBezTo>
                  <a:cubicBezTo>
                    <a:pt x="350" y="867"/>
                    <a:pt x="354" y="867"/>
                    <a:pt x="358" y="868"/>
                  </a:cubicBezTo>
                  <a:cubicBezTo>
                    <a:pt x="385" y="872"/>
                    <a:pt x="435" y="878"/>
                    <a:pt x="462" y="879"/>
                  </a:cubicBezTo>
                  <a:lnTo>
                    <a:pt x="470" y="879"/>
                  </a:lnTo>
                  <a:cubicBezTo>
                    <a:pt x="474" y="879"/>
                    <a:pt x="478" y="879"/>
                    <a:pt x="482" y="878"/>
                  </a:cubicBezTo>
                  <a:lnTo>
                    <a:pt x="583" y="862"/>
                  </a:lnTo>
                  <a:cubicBezTo>
                    <a:pt x="585" y="862"/>
                    <a:pt x="586" y="860"/>
                    <a:pt x="587" y="860"/>
                  </a:cubicBezTo>
                  <a:lnTo>
                    <a:pt x="594" y="859"/>
                  </a:lnTo>
                  <a:lnTo>
                    <a:pt x="599" y="857"/>
                  </a:lnTo>
                  <a:lnTo>
                    <a:pt x="602" y="856"/>
                  </a:lnTo>
                  <a:cubicBezTo>
                    <a:pt x="620" y="849"/>
                    <a:pt x="638" y="840"/>
                    <a:pt x="655" y="832"/>
                  </a:cubicBezTo>
                  <a:cubicBezTo>
                    <a:pt x="661" y="832"/>
                    <a:pt x="666" y="835"/>
                    <a:pt x="672" y="835"/>
                  </a:cubicBezTo>
                  <a:cubicBezTo>
                    <a:pt x="683" y="835"/>
                    <a:pt x="694" y="836"/>
                    <a:pt x="705" y="836"/>
                  </a:cubicBezTo>
                  <a:cubicBezTo>
                    <a:pt x="851" y="836"/>
                    <a:pt x="988" y="757"/>
                    <a:pt x="1062" y="628"/>
                  </a:cubicBezTo>
                  <a:cubicBezTo>
                    <a:pt x="1072" y="597"/>
                    <a:pt x="1084" y="564"/>
                    <a:pt x="1096" y="533"/>
                  </a:cubicBezTo>
                  <a:cubicBezTo>
                    <a:pt x="1111" y="466"/>
                    <a:pt x="1110" y="397"/>
                    <a:pt x="1091" y="331"/>
                  </a:cubicBezTo>
                  <a:cubicBezTo>
                    <a:pt x="1076" y="299"/>
                    <a:pt x="1062" y="266"/>
                    <a:pt x="1047" y="234"/>
                  </a:cubicBezTo>
                  <a:cubicBezTo>
                    <a:pt x="1010" y="174"/>
                    <a:pt x="957" y="126"/>
                    <a:pt x="895" y="93"/>
                  </a:cubicBezTo>
                  <a:cubicBezTo>
                    <a:pt x="882" y="85"/>
                    <a:pt x="870" y="78"/>
                    <a:pt x="856" y="72"/>
                  </a:cubicBezTo>
                  <a:cubicBezTo>
                    <a:pt x="851" y="70"/>
                    <a:pt x="844" y="66"/>
                    <a:pt x="837" y="64"/>
                  </a:cubicBezTo>
                  <a:cubicBezTo>
                    <a:pt x="801" y="50"/>
                    <a:pt x="765" y="35"/>
                    <a:pt x="727" y="23"/>
                  </a:cubicBezTo>
                  <a:cubicBezTo>
                    <a:pt x="713" y="19"/>
                    <a:pt x="698" y="15"/>
                    <a:pt x="683" y="14"/>
                  </a:cubicBezTo>
                  <a:cubicBezTo>
                    <a:pt x="646" y="8"/>
                    <a:pt x="607" y="6"/>
                    <a:pt x="568" y="1"/>
                  </a:cubicBezTo>
                  <a:cubicBezTo>
                    <a:pt x="560" y="1"/>
                    <a:pt x="553"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233075" y="1371725"/>
              <a:ext cx="20950" cy="24800"/>
            </a:xfrm>
            <a:custGeom>
              <a:avLst/>
              <a:gdLst/>
              <a:ahLst/>
              <a:cxnLst/>
              <a:rect l="l" t="t" r="r" b="b"/>
              <a:pathLst>
                <a:path w="838" h="992" extrusionOk="0">
                  <a:moveTo>
                    <a:pt x="435" y="1"/>
                  </a:moveTo>
                  <a:cubicBezTo>
                    <a:pt x="433" y="1"/>
                    <a:pt x="431" y="1"/>
                    <a:pt x="428" y="1"/>
                  </a:cubicBezTo>
                  <a:cubicBezTo>
                    <a:pt x="394" y="6"/>
                    <a:pt x="360" y="12"/>
                    <a:pt x="327" y="17"/>
                  </a:cubicBezTo>
                  <a:cubicBezTo>
                    <a:pt x="259" y="38"/>
                    <a:pt x="197" y="77"/>
                    <a:pt x="149" y="128"/>
                  </a:cubicBezTo>
                  <a:cubicBezTo>
                    <a:pt x="144" y="133"/>
                    <a:pt x="141" y="136"/>
                    <a:pt x="138" y="139"/>
                  </a:cubicBezTo>
                  <a:lnTo>
                    <a:pt x="133" y="145"/>
                  </a:lnTo>
                  <a:cubicBezTo>
                    <a:pt x="112" y="173"/>
                    <a:pt x="91" y="204"/>
                    <a:pt x="72" y="232"/>
                  </a:cubicBezTo>
                  <a:cubicBezTo>
                    <a:pt x="66" y="241"/>
                    <a:pt x="61" y="248"/>
                    <a:pt x="58" y="258"/>
                  </a:cubicBezTo>
                  <a:cubicBezTo>
                    <a:pt x="39" y="296"/>
                    <a:pt x="24" y="337"/>
                    <a:pt x="15" y="378"/>
                  </a:cubicBezTo>
                  <a:cubicBezTo>
                    <a:pt x="14" y="382"/>
                    <a:pt x="12" y="388"/>
                    <a:pt x="11" y="393"/>
                  </a:cubicBezTo>
                  <a:cubicBezTo>
                    <a:pt x="7" y="427"/>
                    <a:pt x="4" y="465"/>
                    <a:pt x="1" y="499"/>
                  </a:cubicBezTo>
                  <a:cubicBezTo>
                    <a:pt x="1" y="501"/>
                    <a:pt x="1" y="503"/>
                    <a:pt x="1" y="507"/>
                  </a:cubicBezTo>
                  <a:cubicBezTo>
                    <a:pt x="1" y="516"/>
                    <a:pt x="1" y="526"/>
                    <a:pt x="3" y="535"/>
                  </a:cubicBezTo>
                  <a:cubicBezTo>
                    <a:pt x="7" y="566"/>
                    <a:pt x="11" y="623"/>
                    <a:pt x="25" y="662"/>
                  </a:cubicBezTo>
                  <a:cubicBezTo>
                    <a:pt x="39" y="704"/>
                    <a:pt x="58" y="745"/>
                    <a:pt x="79" y="783"/>
                  </a:cubicBezTo>
                  <a:cubicBezTo>
                    <a:pt x="83" y="788"/>
                    <a:pt x="85" y="792"/>
                    <a:pt x="88" y="795"/>
                  </a:cubicBezTo>
                  <a:cubicBezTo>
                    <a:pt x="110" y="824"/>
                    <a:pt x="135" y="853"/>
                    <a:pt x="158" y="881"/>
                  </a:cubicBezTo>
                  <a:lnTo>
                    <a:pt x="165" y="887"/>
                  </a:lnTo>
                  <a:cubicBezTo>
                    <a:pt x="243" y="954"/>
                    <a:pt x="341" y="991"/>
                    <a:pt x="444" y="992"/>
                  </a:cubicBezTo>
                  <a:cubicBezTo>
                    <a:pt x="446" y="992"/>
                    <a:pt x="448" y="992"/>
                    <a:pt x="450" y="992"/>
                  </a:cubicBezTo>
                  <a:cubicBezTo>
                    <a:pt x="500" y="992"/>
                    <a:pt x="550" y="979"/>
                    <a:pt x="594" y="954"/>
                  </a:cubicBezTo>
                  <a:cubicBezTo>
                    <a:pt x="645" y="937"/>
                    <a:pt x="689" y="905"/>
                    <a:pt x="723" y="864"/>
                  </a:cubicBezTo>
                  <a:cubicBezTo>
                    <a:pt x="744" y="836"/>
                    <a:pt x="763" y="808"/>
                    <a:pt x="783" y="781"/>
                  </a:cubicBezTo>
                  <a:cubicBezTo>
                    <a:pt x="814" y="721"/>
                    <a:pt x="830" y="653"/>
                    <a:pt x="828" y="584"/>
                  </a:cubicBezTo>
                  <a:cubicBezTo>
                    <a:pt x="824" y="560"/>
                    <a:pt x="821" y="534"/>
                    <a:pt x="816" y="508"/>
                  </a:cubicBezTo>
                  <a:cubicBezTo>
                    <a:pt x="831" y="469"/>
                    <a:pt x="838" y="428"/>
                    <a:pt x="836" y="386"/>
                  </a:cubicBezTo>
                  <a:cubicBezTo>
                    <a:pt x="828" y="281"/>
                    <a:pt x="783" y="181"/>
                    <a:pt x="708" y="106"/>
                  </a:cubicBezTo>
                  <a:lnTo>
                    <a:pt x="624" y="46"/>
                  </a:lnTo>
                  <a:cubicBezTo>
                    <a:pt x="566" y="16"/>
                    <a:pt x="50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297750" y="1412900"/>
              <a:ext cx="21800" cy="21725"/>
            </a:xfrm>
            <a:custGeom>
              <a:avLst/>
              <a:gdLst/>
              <a:ahLst/>
              <a:cxnLst/>
              <a:rect l="l" t="t" r="r" b="b"/>
              <a:pathLst>
                <a:path w="872" h="869" extrusionOk="0">
                  <a:moveTo>
                    <a:pt x="431" y="1"/>
                  </a:moveTo>
                  <a:cubicBezTo>
                    <a:pt x="361" y="3"/>
                    <a:pt x="292" y="23"/>
                    <a:pt x="233" y="60"/>
                  </a:cubicBezTo>
                  <a:lnTo>
                    <a:pt x="152" y="128"/>
                  </a:lnTo>
                  <a:cubicBezTo>
                    <a:pt x="104" y="178"/>
                    <a:pt x="72" y="239"/>
                    <a:pt x="56" y="306"/>
                  </a:cubicBezTo>
                  <a:lnTo>
                    <a:pt x="38" y="383"/>
                  </a:lnTo>
                  <a:cubicBezTo>
                    <a:pt x="0" y="540"/>
                    <a:pt x="64" y="704"/>
                    <a:pt x="198" y="794"/>
                  </a:cubicBezTo>
                  <a:lnTo>
                    <a:pt x="199" y="794"/>
                  </a:lnTo>
                  <a:cubicBezTo>
                    <a:pt x="238" y="826"/>
                    <a:pt x="286" y="849"/>
                    <a:pt x="335" y="859"/>
                  </a:cubicBezTo>
                  <a:cubicBezTo>
                    <a:pt x="370" y="862"/>
                    <a:pt x="403" y="865"/>
                    <a:pt x="437" y="868"/>
                  </a:cubicBezTo>
                  <a:cubicBezTo>
                    <a:pt x="507" y="867"/>
                    <a:pt x="575" y="847"/>
                    <a:pt x="635" y="809"/>
                  </a:cubicBezTo>
                  <a:cubicBezTo>
                    <a:pt x="662" y="786"/>
                    <a:pt x="689" y="764"/>
                    <a:pt x="716" y="742"/>
                  </a:cubicBezTo>
                  <a:cubicBezTo>
                    <a:pt x="762" y="691"/>
                    <a:pt x="794" y="630"/>
                    <a:pt x="811" y="563"/>
                  </a:cubicBezTo>
                  <a:cubicBezTo>
                    <a:pt x="816" y="537"/>
                    <a:pt x="821" y="512"/>
                    <a:pt x="828" y="486"/>
                  </a:cubicBezTo>
                  <a:cubicBezTo>
                    <a:pt x="871" y="274"/>
                    <a:pt x="740" y="66"/>
                    <a:pt x="532" y="10"/>
                  </a:cubicBezTo>
                  <a:cubicBezTo>
                    <a:pt x="498" y="7"/>
                    <a:pt x="464" y="4"/>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264525" y="1484250"/>
              <a:ext cx="27475" cy="26275"/>
            </a:xfrm>
            <a:custGeom>
              <a:avLst/>
              <a:gdLst/>
              <a:ahLst/>
              <a:cxnLst/>
              <a:rect l="l" t="t" r="r" b="b"/>
              <a:pathLst>
                <a:path w="1099" h="1051" extrusionOk="0">
                  <a:moveTo>
                    <a:pt x="546" y="1"/>
                  </a:moveTo>
                  <a:cubicBezTo>
                    <a:pt x="542" y="1"/>
                    <a:pt x="538" y="1"/>
                    <a:pt x="534" y="1"/>
                  </a:cubicBezTo>
                  <a:cubicBezTo>
                    <a:pt x="488" y="5"/>
                    <a:pt x="442" y="12"/>
                    <a:pt x="397" y="23"/>
                  </a:cubicBezTo>
                  <a:cubicBezTo>
                    <a:pt x="351" y="34"/>
                    <a:pt x="301" y="61"/>
                    <a:pt x="264" y="79"/>
                  </a:cubicBezTo>
                  <a:cubicBezTo>
                    <a:pt x="252" y="85"/>
                    <a:pt x="241" y="91"/>
                    <a:pt x="232" y="100"/>
                  </a:cubicBezTo>
                  <a:cubicBezTo>
                    <a:pt x="204" y="120"/>
                    <a:pt x="173" y="146"/>
                    <a:pt x="147" y="170"/>
                  </a:cubicBezTo>
                  <a:cubicBezTo>
                    <a:pt x="145" y="172"/>
                    <a:pt x="142" y="174"/>
                    <a:pt x="140" y="176"/>
                  </a:cubicBezTo>
                  <a:cubicBezTo>
                    <a:pt x="134" y="182"/>
                    <a:pt x="130" y="187"/>
                    <a:pt x="126" y="193"/>
                  </a:cubicBezTo>
                  <a:cubicBezTo>
                    <a:pt x="102" y="224"/>
                    <a:pt x="69" y="262"/>
                    <a:pt x="52" y="302"/>
                  </a:cubicBezTo>
                  <a:cubicBezTo>
                    <a:pt x="10" y="400"/>
                    <a:pt x="9" y="416"/>
                    <a:pt x="1" y="521"/>
                  </a:cubicBezTo>
                  <a:cubicBezTo>
                    <a:pt x="0" y="530"/>
                    <a:pt x="0" y="538"/>
                    <a:pt x="1" y="547"/>
                  </a:cubicBezTo>
                  <a:cubicBezTo>
                    <a:pt x="4" y="590"/>
                    <a:pt x="11" y="632"/>
                    <a:pt x="23" y="673"/>
                  </a:cubicBezTo>
                  <a:cubicBezTo>
                    <a:pt x="38" y="716"/>
                    <a:pt x="55" y="756"/>
                    <a:pt x="77" y="793"/>
                  </a:cubicBezTo>
                  <a:cubicBezTo>
                    <a:pt x="98" y="830"/>
                    <a:pt x="140" y="874"/>
                    <a:pt x="161" y="898"/>
                  </a:cubicBezTo>
                  <a:cubicBezTo>
                    <a:pt x="194" y="937"/>
                    <a:pt x="241" y="966"/>
                    <a:pt x="283" y="991"/>
                  </a:cubicBezTo>
                  <a:cubicBezTo>
                    <a:pt x="355" y="1030"/>
                    <a:pt x="435" y="1051"/>
                    <a:pt x="516" y="1051"/>
                  </a:cubicBezTo>
                  <a:cubicBezTo>
                    <a:pt x="521" y="1051"/>
                    <a:pt x="525" y="1051"/>
                    <a:pt x="529" y="1051"/>
                  </a:cubicBezTo>
                  <a:cubicBezTo>
                    <a:pt x="572" y="1049"/>
                    <a:pt x="615" y="1043"/>
                    <a:pt x="656" y="1029"/>
                  </a:cubicBezTo>
                  <a:cubicBezTo>
                    <a:pt x="757" y="990"/>
                    <a:pt x="776" y="975"/>
                    <a:pt x="857" y="903"/>
                  </a:cubicBezTo>
                  <a:cubicBezTo>
                    <a:pt x="893" y="866"/>
                    <a:pt x="920" y="820"/>
                    <a:pt x="934" y="771"/>
                  </a:cubicBezTo>
                  <a:cubicBezTo>
                    <a:pt x="937" y="761"/>
                    <a:pt x="940" y="751"/>
                    <a:pt x="942" y="742"/>
                  </a:cubicBezTo>
                  <a:cubicBezTo>
                    <a:pt x="945" y="740"/>
                    <a:pt x="946" y="739"/>
                    <a:pt x="947" y="738"/>
                  </a:cubicBezTo>
                  <a:cubicBezTo>
                    <a:pt x="990" y="709"/>
                    <a:pt x="1025" y="668"/>
                    <a:pt x="1047" y="621"/>
                  </a:cubicBezTo>
                  <a:lnTo>
                    <a:pt x="1083" y="527"/>
                  </a:lnTo>
                  <a:cubicBezTo>
                    <a:pt x="1098" y="460"/>
                    <a:pt x="1096" y="389"/>
                    <a:pt x="1076" y="323"/>
                  </a:cubicBezTo>
                  <a:cubicBezTo>
                    <a:pt x="1062" y="292"/>
                    <a:pt x="1047" y="260"/>
                    <a:pt x="1033" y="227"/>
                  </a:cubicBezTo>
                  <a:cubicBezTo>
                    <a:pt x="995" y="168"/>
                    <a:pt x="944" y="119"/>
                    <a:pt x="882" y="86"/>
                  </a:cubicBezTo>
                  <a:cubicBezTo>
                    <a:pt x="870" y="79"/>
                    <a:pt x="858" y="73"/>
                    <a:pt x="846" y="67"/>
                  </a:cubicBezTo>
                  <a:cubicBezTo>
                    <a:pt x="802" y="48"/>
                    <a:pt x="758" y="32"/>
                    <a:pt x="712" y="19"/>
                  </a:cubicBezTo>
                  <a:cubicBezTo>
                    <a:pt x="667" y="10"/>
                    <a:pt x="620" y="5"/>
                    <a:pt x="574" y="2"/>
                  </a:cubicBezTo>
                  <a:cubicBezTo>
                    <a:pt x="565" y="2"/>
                    <a:pt x="555"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333375" y="1534950"/>
              <a:ext cx="29300" cy="20400"/>
            </a:xfrm>
            <a:custGeom>
              <a:avLst/>
              <a:gdLst/>
              <a:ahLst/>
              <a:cxnLst/>
              <a:rect l="l" t="t" r="r" b="b"/>
              <a:pathLst>
                <a:path w="1172" h="816" extrusionOk="0">
                  <a:moveTo>
                    <a:pt x="598" y="0"/>
                  </a:moveTo>
                  <a:cubicBezTo>
                    <a:pt x="532" y="0"/>
                    <a:pt x="462" y="19"/>
                    <a:pt x="392" y="63"/>
                  </a:cubicBezTo>
                  <a:lnTo>
                    <a:pt x="362" y="81"/>
                  </a:lnTo>
                  <a:cubicBezTo>
                    <a:pt x="0" y="306"/>
                    <a:pt x="235" y="815"/>
                    <a:pt x="575" y="815"/>
                  </a:cubicBezTo>
                  <a:cubicBezTo>
                    <a:pt x="641" y="815"/>
                    <a:pt x="711" y="796"/>
                    <a:pt x="781" y="752"/>
                  </a:cubicBezTo>
                  <a:lnTo>
                    <a:pt x="810" y="735"/>
                  </a:lnTo>
                  <a:cubicBezTo>
                    <a:pt x="1172" y="509"/>
                    <a:pt x="93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10200" y="1441775"/>
              <a:ext cx="22150" cy="25475"/>
            </a:xfrm>
            <a:custGeom>
              <a:avLst/>
              <a:gdLst/>
              <a:ahLst/>
              <a:cxnLst/>
              <a:rect l="l" t="t" r="r" b="b"/>
              <a:pathLst>
                <a:path w="886" h="1019" extrusionOk="0">
                  <a:moveTo>
                    <a:pt x="430" y="1"/>
                  </a:moveTo>
                  <a:cubicBezTo>
                    <a:pt x="425" y="1"/>
                    <a:pt x="421" y="1"/>
                    <a:pt x="417" y="1"/>
                  </a:cubicBezTo>
                  <a:lnTo>
                    <a:pt x="316" y="17"/>
                  </a:lnTo>
                  <a:cubicBezTo>
                    <a:pt x="248" y="37"/>
                    <a:pt x="186" y="75"/>
                    <a:pt x="138" y="128"/>
                  </a:cubicBezTo>
                  <a:cubicBezTo>
                    <a:pt x="116" y="158"/>
                    <a:pt x="81" y="200"/>
                    <a:pt x="63" y="238"/>
                  </a:cubicBezTo>
                  <a:cubicBezTo>
                    <a:pt x="60" y="244"/>
                    <a:pt x="59" y="248"/>
                    <a:pt x="57" y="254"/>
                  </a:cubicBezTo>
                  <a:cubicBezTo>
                    <a:pt x="43" y="288"/>
                    <a:pt x="27" y="324"/>
                    <a:pt x="18" y="361"/>
                  </a:cubicBezTo>
                  <a:cubicBezTo>
                    <a:pt x="14" y="370"/>
                    <a:pt x="12" y="381"/>
                    <a:pt x="11" y="392"/>
                  </a:cubicBezTo>
                  <a:cubicBezTo>
                    <a:pt x="4" y="435"/>
                    <a:pt x="0" y="478"/>
                    <a:pt x="0" y="523"/>
                  </a:cubicBezTo>
                  <a:cubicBezTo>
                    <a:pt x="4" y="567"/>
                    <a:pt x="10" y="610"/>
                    <a:pt x="20" y="653"/>
                  </a:cubicBezTo>
                  <a:cubicBezTo>
                    <a:pt x="22" y="663"/>
                    <a:pt x="25" y="674"/>
                    <a:pt x="30" y="684"/>
                  </a:cubicBezTo>
                  <a:cubicBezTo>
                    <a:pt x="45" y="727"/>
                    <a:pt x="64" y="768"/>
                    <a:pt x="87" y="807"/>
                  </a:cubicBezTo>
                  <a:cubicBezTo>
                    <a:pt x="90" y="812"/>
                    <a:pt x="92" y="817"/>
                    <a:pt x="97" y="821"/>
                  </a:cubicBezTo>
                  <a:cubicBezTo>
                    <a:pt x="108" y="836"/>
                    <a:pt x="121" y="852"/>
                    <a:pt x="133" y="866"/>
                  </a:cubicBezTo>
                  <a:cubicBezTo>
                    <a:pt x="145" y="880"/>
                    <a:pt x="159" y="899"/>
                    <a:pt x="173" y="914"/>
                  </a:cubicBezTo>
                  <a:cubicBezTo>
                    <a:pt x="251" y="986"/>
                    <a:pt x="346" y="1019"/>
                    <a:pt x="439" y="1019"/>
                  </a:cubicBezTo>
                  <a:cubicBezTo>
                    <a:pt x="613" y="1019"/>
                    <a:pt x="782" y="904"/>
                    <a:pt x="827" y="712"/>
                  </a:cubicBezTo>
                  <a:cubicBezTo>
                    <a:pt x="840" y="666"/>
                    <a:pt x="854" y="621"/>
                    <a:pt x="867" y="576"/>
                  </a:cubicBezTo>
                  <a:cubicBezTo>
                    <a:pt x="885" y="473"/>
                    <a:pt x="868" y="367"/>
                    <a:pt x="817" y="277"/>
                  </a:cubicBezTo>
                  <a:cubicBezTo>
                    <a:pt x="809" y="263"/>
                    <a:pt x="798" y="249"/>
                    <a:pt x="787" y="237"/>
                  </a:cubicBezTo>
                  <a:cubicBezTo>
                    <a:pt x="787" y="237"/>
                    <a:pt x="787" y="236"/>
                    <a:pt x="787" y="235"/>
                  </a:cubicBezTo>
                  <a:cubicBezTo>
                    <a:pt x="769" y="186"/>
                    <a:pt x="738" y="140"/>
                    <a:pt x="697" y="106"/>
                  </a:cubicBezTo>
                  <a:cubicBezTo>
                    <a:pt x="669" y="86"/>
                    <a:pt x="641" y="66"/>
                    <a:pt x="613" y="46"/>
                  </a:cubicBezTo>
                  <a:cubicBezTo>
                    <a:pt x="556" y="17"/>
                    <a:pt x="493"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273000" y="1276225"/>
              <a:ext cx="28600" cy="19950"/>
            </a:xfrm>
            <a:custGeom>
              <a:avLst/>
              <a:gdLst/>
              <a:ahLst/>
              <a:cxnLst/>
              <a:rect l="l" t="t" r="r" b="b"/>
              <a:pathLst>
                <a:path w="1144" h="798" extrusionOk="0">
                  <a:moveTo>
                    <a:pt x="569" y="0"/>
                  </a:moveTo>
                  <a:cubicBezTo>
                    <a:pt x="504" y="0"/>
                    <a:pt x="434" y="19"/>
                    <a:pt x="364" y="63"/>
                  </a:cubicBezTo>
                  <a:cubicBezTo>
                    <a:pt x="1" y="289"/>
                    <a:pt x="235" y="798"/>
                    <a:pt x="576" y="798"/>
                  </a:cubicBezTo>
                  <a:cubicBezTo>
                    <a:pt x="642" y="798"/>
                    <a:pt x="712" y="779"/>
                    <a:pt x="782"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167500" y="1326350"/>
              <a:ext cx="27475" cy="22450"/>
            </a:xfrm>
            <a:custGeom>
              <a:avLst/>
              <a:gdLst/>
              <a:ahLst/>
              <a:cxnLst/>
              <a:rect l="l" t="t" r="r" b="b"/>
              <a:pathLst>
                <a:path w="1099" h="898" extrusionOk="0">
                  <a:moveTo>
                    <a:pt x="539" y="1"/>
                  </a:moveTo>
                  <a:cubicBezTo>
                    <a:pt x="513" y="1"/>
                    <a:pt x="486" y="2"/>
                    <a:pt x="461" y="5"/>
                  </a:cubicBezTo>
                  <a:cubicBezTo>
                    <a:pt x="401" y="12"/>
                    <a:pt x="342" y="22"/>
                    <a:pt x="283" y="37"/>
                  </a:cubicBezTo>
                  <a:cubicBezTo>
                    <a:pt x="215" y="58"/>
                    <a:pt x="152" y="97"/>
                    <a:pt x="105" y="149"/>
                  </a:cubicBezTo>
                  <a:cubicBezTo>
                    <a:pt x="38" y="228"/>
                    <a:pt x="1" y="326"/>
                    <a:pt x="0" y="429"/>
                  </a:cubicBezTo>
                  <a:cubicBezTo>
                    <a:pt x="2" y="499"/>
                    <a:pt x="23" y="567"/>
                    <a:pt x="59" y="627"/>
                  </a:cubicBezTo>
                  <a:cubicBezTo>
                    <a:pt x="89" y="664"/>
                    <a:pt x="117" y="705"/>
                    <a:pt x="154" y="737"/>
                  </a:cubicBezTo>
                  <a:cubicBezTo>
                    <a:pt x="188" y="767"/>
                    <a:pt x="227" y="794"/>
                    <a:pt x="267" y="818"/>
                  </a:cubicBezTo>
                  <a:cubicBezTo>
                    <a:pt x="279" y="825"/>
                    <a:pt x="291" y="831"/>
                    <a:pt x="304" y="836"/>
                  </a:cubicBezTo>
                  <a:cubicBezTo>
                    <a:pt x="385" y="875"/>
                    <a:pt x="474" y="896"/>
                    <a:pt x="565" y="896"/>
                  </a:cubicBezTo>
                  <a:cubicBezTo>
                    <a:pt x="567" y="896"/>
                    <a:pt x="569" y="896"/>
                    <a:pt x="572" y="896"/>
                  </a:cubicBezTo>
                  <a:cubicBezTo>
                    <a:pt x="577" y="897"/>
                    <a:pt x="583" y="897"/>
                    <a:pt x="589" y="897"/>
                  </a:cubicBezTo>
                  <a:cubicBezTo>
                    <a:pt x="598" y="897"/>
                    <a:pt x="606" y="897"/>
                    <a:pt x="615" y="895"/>
                  </a:cubicBezTo>
                  <a:cubicBezTo>
                    <a:pt x="654" y="891"/>
                    <a:pt x="694" y="885"/>
                    <a:pt x="732" y="877"/>
                  </a:cubicBezTo>
                  <a:cubicBezTo>
                    <a:pt x="738" y="876"/>
                    <a:pt x="745" y="874"/>
                    <a:pt x="751" y="873"/>
                  </a:cubicBezTo>
                  <a:cubicBezTo>
                    <a:pt x="797" y="856"/>
                    <a:pt x="842" y="837"/>
                    <a:pt x="884" y="813"/>
                  </a:cubicBezTo>
                  <a:cubicBezTo>
                    <a:pt x="980" y="735"/>
                    <a:pt x="1050" y="632"/>
                    <a:pt x="1089" y="515"/>
                  </a:cubicBezTo>
                  <a:cubicBezTo>
                    <a:pt x="1092" y="482"/>
                    <a:pt x="1096" y="447"/>
                    <a:pt x="1099" y="413"/>
                  </a:cubicBezTo>
                  <a:cubicBezTo>
                    <a:pt x="1097" y="343"/>
                    <a:pt x="1076" y="275"/>
                    <a:pt x="1040" y="216"/>
                  </a:cubicBezTo>
                  <a:cubicBezTo>
                    <a:pt x="1017" y="189"/>
                    <a:pt x="994" y="162"/>
                    <a:pt x="971" y="134"/>
                  </a:cubicBezTo>
                  <a:cubicBezTo>
                    <a:pt x="922" y="87"/>
                    <a:pt x="860" y="55"/>
                    <a:pt x="793" y="40"/>
                  </a:cubicBezTo>
                  <a:cubicBezTo>
                    <a:pt x="767" y="30"/>
                    <a:pt x="741" y="23"/>
                    <a:pt x="715" y="19"/>
                  </a:cubicBezTo>
                  <a:cubicBezTo>
                    <a:pt x="657" y="8"/>
                    <a:pt x="599" y="3"/>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4215550" y="1298675"/>
              <a:ext cx="23475" cy="20550"/>
            </a:xfrm>
            <a:custGeom>
              <a:avLst/>
              <a:gdLst/>
              <a:ahLst/>
              <a:cxnLst/>
              <a:rect l="l" t="t" r="r" b="b"/>
              <a:pathLst>
                <a:path w="939" h="822" extrusionOk="0">
                  <a:moveTo>
                    <a:pt x="482" y="0"/>
                  </a:moveTo>
                  <a:cubicBezTo>
                    <a:pt x="412" y="2"/>
                    <a:pt x="343" y="23"/>
                    <a:pt x="283" y="60"/>
                  </a:cubicBezTo>
                  <a:lnTo>
                    <a:pt x="237" y="89"/>
                  </a:lnTo>
                  <a:cubicBezTo>
                    <a:pt x="55" y="208"/>
                    <a:pt x="0" y="448"/>
                    <a:pt x="109" y="634"/>
                  </a:cubicBezTo>
                  <a:cubicBezTo>
                    <a:pt x="132" y="661"/>
                    <a:pt x="155" y="688"/>
                    <a:pt x="178" y="717"/>
                  </a:cubicBezTo>
                  <a:cubicBezTo>
                    <a:pt x="228" y="763"/>
                    <a:pt x="290" y="795"/>
                    <a:pt x="356" y="811"/>
                  </a:cubicBezTo>
                  <a:cubicBezTo>
                    <a:pt x="390" y="814"/>
                    <a:pt x="424" y="817"/>
                    <a:pt x="457" y="821"/>
                  </a:cubicBezTo>
                  <a:cubicBezTo>
                    <a:pt x="528" y="819"/>
                    <a:pt x="596" y="799"/>
                    <a:pt x="655" y="761"/>
                  </a:cubicBezTo>
                  <a:lnTo>
                    <a:pt x="703" y="732"/>
                  </a:lnTo>
                  <a:cubicBezTo>
                    <a:pt x="883" y="613"/>
                    <a:pt x="938" y="373"/>
                    <a:pt x="829" y="186"/>
                  </a:cubicBezTo>
                  <a:cubicBezTo>
                    <a:pt x="806" y="159"/>
                    <a:pt x="784" y="132"/>
                    <a:pt x="761" y="105"/>
                  </a:cubicBezTo>
                  <a:cubicBezTo>
                    <a:pt x="711" y="57"/>
                    <a:pt x="650" y="25"/>
                    <a:pt x="583" y="10"/>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144675" y="1396925"/>
              <a:ext cx="33675" cy="26675"/>
            </a:xfrm>
            <a:custGeom>
              <a:avLst/>
              <a:gdLst/>
              <a:ahLst/>
              <a:cxnLst/>
              <a:rect l="l" t="t" r="r" b="b"/>
              <a:pathLst>
                <a:path w="1347" h="1067" extrusionOk="0">
                  <a:moveTo>
                    <a:pt x="542" y="0"/>
                  </a:moveTo>
                  <a:cubicBezTo>
                    <a:pt x="486" y="0"/>
                    <a:pt x="431" y="8"/>
                    <a:pt x="379" y="29"/>
                  </a:cubicBezTo>
                  <a:cubicBezTo>
                    <a:pt x="335" y="48"/>
                    <a:pt x="286" y="65"/>
                    <a:pt x="246" y="94"/>
                  </a:cubicBezTo>
                  <a:cubicBezTo>
                    <a:pt x="214" y="119"/>
                    <a:pt x="182" y="146"/>
                    <a:pt x="151" y="174"/>
                  </a:cubicBezTo>
                  <a:cubicBezTo>
                    <a:pt x="145" y="180"/>
                    <a:pt x="138" y="188"/>
                    <a:pt x="133" y="194"/>
                  </a:cubicBezTo>
                  <a:cubicBezTo>
                    <a:pt x="108" y="227"/>
                    <a:pt x="84" y="259"/>
                    <a:pt x="64" y="294"/>
                  </a:cubicBezTo>
                  <a:cubicBezTo>
                    <a:pt x="59" y="300"/>
                    <a:pt x="56" y="307"/>
                    <a:pt x="54" y="313"/>
                  </a:cubicBezTo>
                  <a:cubicBezTo>
                    <a:pt x="19" y="386"/>
                    <a:pt x="1" y="466"/>
                    <a:pt x="0" y="546"/>
                  </a:cubicBezTo>
                  <a:cubicBezTo>
                    <a:pt x="0" y="554"/>
                    <a:pt x="0" y="562"/>
                    <a:pt x="1" y="569"/>
                  </a:cubicBezTo>
                  <a:cubicBezTo>
                    <a:pt x="3" y="608"/>
                    <a:pt x="11" y="647"/>
                    <a:pt x="21" y="684"/>
                  </a:cubicBezTo>
                  <a:cubicBezTo>
                    <a:pt x="27" y="703"/>
                    <a:pt x="40" y="727"/>
                    <a:pt x="45" y="741"/>
                  </a:cubicBezTo>
                  <a:cubicBezTo>
                    <a:pt x="54" y="761"/>
                    <a:pt x="63" y="780"/>
                    <a:pt x="72" y="799"/>
                  </a:cubicBezTo>
                  <a:cubicBezTo>
                    <a:pt x="95" y="835"/>
                    <a:pt x="123" y="870"/>
                    <a:pt x="155" y="899"/>
                  </a:cubicBezTo>
                  <a:cubicBezTo>
                    <a:pt x="233" y="975"/>
                    <a:pt x="340" y="1021"/>
                    <a:pt x="445" y="1045"/>
                  </a:cubicBezTo>
                  <a:cubicBezTo>
                    <a:pt x="511" y="1060"/>
                    <a:pt x="577" y="1067"/>
                    <a:pt x="644" y="1067"/>
                  </a:cubicBezTo>
                  <a:cubicBezTo>
                    <a:pt x="653" y="1067"/>
                    <a:pt x="663" y="1067"/>
                    <a:pt x="672" y="1066"/>
                  </a:cubicBezTo>
                  <a:cubicBezTo>
                    <a:pt x="728" y="1062"/>
                    <a:pt x="783" y="1055"/>
                    <a:pt x="840" y="1043"/>
                  </a:cubicBezTo>
                  <a:cubicBezTo>
                    <a:pt x="864" y="1037"/>
                    <a:pt x="889" y="1031"/>
                    <a:pt x="914" y="1022"/>
                  </a:cubicBezTo>
                  <a:cubicBezTo>
                    <a:pt x="992" y="995"/>
                    <a:pt x="1073" y="960"/>
                    <a:pt x="1140" y="910"/>
                  </a:cubicBezTo>
                  <a:cubicBezTo>
                    <a:pt x="1185" y="884"/>
                    <a:pt x="1224" y="846"/>
                    <a:pt x="1251" y="800"/>
                  </a:cubicBezTo>
                  <a:cubicBezTo>
                    <a:pt x="1340" y="670"/>
                    <a:pt x="1346" y="500"/>
                    <a:pt x="1266" y="364"/>
                  </a:cubicBezTo>
                  <a:cubicBezTo>
                    <a:pt x="1211" y="283"/>
                    <a:pt x="1131" y="215"/>
                    <a:pt x="1033" y="192"/>
                  </a:cubicBezTo>
                  <a:cubicBezTo>
                    <a:pt x="985" y="155"/>
                    <a:pt x="937" y="121"/>
                    <a:pt x="885" y="90"/>
                  </a:cubicBezTo>
                  <a:cubicBezTo>
                    <a:pt x="867" y="80"/>
                    <a:pt x="848" y="70"/>
                    <a:pt x="829" y="63"/>
                  </a:cubicBezTo>
                  <a:cubicBezTo>
                    <a:pt x="783" y="45"/>
                    <a:pt x="732" y="22"/>
                    <a:pt x="680" y="13"/>
                  </a:cubicBezTo>
                  <a:cubicBezTo>
                    <a:pt x="635" y="6"/>
                    <a:pt x="589"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257175" y="1561600"/>
              <a:ext cx="30150" cy="25600"/>
            </a:xfrm>
            <a:custGeom>
              <a:avLst/>
              <a:gdLst/>
              <a:ahLst/>
              <a:cxnLst/>
              <a:rect l="l" t="t" r="r" b="b"/>
              <a:pathLst>
                <a:path w="1206" h="1024" extrusionOk="0">
                  <a:moveTo>
                    <a:pt x="586" y="1"/>
                  </a:moveTo>
                  <a:cubicBezTo>
                    <a:pt x="568" y="1"/>
                    <a:pt x="550" y="2"/>
                    <a:pt x="533" y="4"/>
                  </a:cubicBezTo>
                  <a:cubicBezTo>
                    <a:pt x="482" y="8"/>
                    <a:pt x="433" y="17"/>
                    <a:pt x="384" y="30"/>
                  </a:cubicBezTo>
                  <a:cubicBezTo>
                    <a:pt x="367" y="34"/>
                    <a:pt x="350" y="40"/>
                    <a:pt x="334" y="47"/>
                  </a:cubicBezTo>
                  <a:cubicBezTo>
                    <a:pt x="288" y="68"/>
                    <a:pt x="235" y="88"/>
                    <a:pt x="192" y="117"/>
                  </a:cubicBezTo>
                  <a:cubicBezTo>
                    <a:pt x="165" y="139"/>
                    <a:pt x="138" y="162"/>
                    <a:pt x="110" y="185"/>
                  </a:cubicBezTo>
                  <a:cubicBezTo>
                    <a:pt x="73" y="220"/>
                    <a:pt x="47" y="266"/>
                    <a:pt x="33" y="315"/>
                  </a:cubicBezTo>
                  <a:cubicBezTo>
                    <a:pt x="17" y="346"/>
                    <a:pt x="9" y="379"/>
                    <a:pt x="10" y="414"/>
                  </a:cubicBezTo>
                  <a:cubicBezTo>
                    <a:pt x="0" y="464"/>
                    <a:pt x="5" y="516"/>
                    <a:pt x="21" y="565"/>
                  </a:cubicBezTo>
                  <a:cubicBezTo>
                    <a:pt x="62" y="673"/>
                    <a:pt x="113" y="764"/>
                    <a:pt x="199" y="842"/>
                  </a:cubicBezTo>
                  <a:cubicBezTo>
                    <a:pt x="240" y="878"/>
                    <a:pt x="285" y="911"/>
                    <a:pt x="333" y="938"/>
                  </a:cubicBezTo>
                  <a:cubicBezTo>
                    <a:pt x="380" y="961"/>
                    <a:pt x="429" y="982"/>
                    <a:pt x="480" y="997"/>
                  </a:cubicBezTo>
                  <a:cubicBezTo>
                    <a:pt x="501" y="1004"/>
                    <a:pt x="520" y="1008"/>
                    <a:pt x="542" y="1011"/>
                  </a:cubicBezTo>
                  <a:cubicBezTo>
                    <a:pt x="582" y="1016"/>
                    <a:pt x="627" y="1024"/>
                    <a:pt x="671" y="1024"/>
                  </a:cubicBezTo>
                  <a:cubicBezTo>
                    <a:pt x="682" y="1024"/>
                    <a:pt x="693" y="1023"/>
                    <a:pt x="704" y="1022"/>
                  </a:cubicBezTo>
                  <a:cubicBezTo>
                    <a:pt x="816" y="1012"/>
                    <a:pt x="917" y="986"/>
                    <a:pt x="1014" y="925"/>
                  </a:cubicBezTo>
                  <a:cubicBezTo>
                    <a:pt x="1100" y="866"/>
                    <a:pt x="1163" y="779"/>
                    <a:pt x="1191" y="678"/>
                  </a:cubicBezTo>
                  <a:cubicBezTo>
                    <a:pt x="1204" y="629"/>
                    <a:pt x="1205" y="577"/>
                    <a:pt x="1192" y="527"/>
                  </a:cubicBezTo>
                  <a:cubicBezTo>
                    <a:pt x="1190" y="512"/>
                    <a:pt x="1188" y="498"/>
                    <a:pt x="1184" y="483"/>
                  </a:cubicBezTo>
                  <a:cubicBezTo>
                    <a:pt x="1188" y="436"/>
                    <a:pt x="1184" y="390"/>
                    <a:pt x="1171" y="346"/>
                  </a:cubicBezTo>
                  <a:cubicBezTo>
                    <a:pt x="1157" y="313"/>
                    <a:pt x="1142" y="281"/>
                    <a:pt x="1127" y="248"/>
                  </a:cubicBezTo>
                  <a:cubicBezTo>
                    <a:pt x="1091" y="189"/>
                    <a:pt x="1038" y="140"/>
                    <a:pt x="976" y="108"/>
                  </a:cubicBezTo>
                  <a:cubicBezTo>
                    <a:pt x="921" y="69"/>
                    <a:pt x="851" y="46"/>
                    <a:pt x="788" y="27"/>
                  </a:cubicBezTo>
                  <a:cubicBezTo>
                    <a:pt x="771" y="21"/>
                    <a:pt x="752" y="17"/>
                    <a:pt x="734" y="14"/>
                  </a:cubicBezTo>
                  <a:cubicBezTo>
                    <a:pt x="685" y="6"/>
                    <a:pt x="636" y="2"/>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358175" y="1638425"/>
              <a:ext cx="40100" cy="32400"/>
            </a:xfrm>
            <a:custGeom>
              <a:avLst/>
              <a:gdLst/>
              <a:ahLst/>
              <a:cxnLst/>
              <a:rect l="l" t="t" r="r" b="b"/>
              <a:pathLst>
                <a:path w="1604" h="1296" extrusionOk="0">
                  <a:moveTo>
                    <a:pt x="644" y="1"/>
                  </a:moveTo>
                  <a:cubicBezTo>
                    <a:pt x="621" y="1"/>
                    <a:pt x="597" y="1"/>
                    <a:pt x="574" y="3"/>
                  </a:cubicBezTo>
                  <a:cubicBezTo>
                    <a:pt x="480" y="12"/>
                    <a:pt x="383" y="27"/>
                    <a:pt x="296" y="65"/>
                  </a:cubicBezTo>
                  <a:cubicBezTo>
                    <a:pt x="227" y="84"/>
                    <a:pt x="166" y="123"/>
                    <a:pt x="117" y="176"/>
                  </a:cubicBezTo>
                  <a:cubicBezTo>
                    <a:pt x="80" y="212"/>
                    <a:pt x="54" y="257"/>
                    <a:pt x="40" y="307"/>
                  </a:cubicBezTo>
                  <a:cubicBezTo>
                    <a:pt x="0" y="417"/>
                    <a:pt x="0" y="554"/>
                    <a:pt x="73" y="654"/>
                  </a:cubicBezTo>
                  <a:cubicBezTo>
                    <a:pt x="204" y="838"/>
                    <a:pt x="374" y="994"/>
                    <a:pt x="572" y="1107"/>
                  </a:cubicBezTo>
                  <a:cubicBezTo>
                    <a:pt x="669" y="1160"/>
                    <a:pt x="772" y="1204"/>
                    <a:pt x="879" y="1236"/>
                  </a:cubicBezTo>
                  <a:cubicBezTo>
                    <a:pt x="988" y="1272"/>
                    <a:pt x="1098" y="1283"/>
                    <a:pt x="1213" y="1294"/>
                  </a:cubicBezTo>
                  <a:cubicBezTo>
                    <a:pt x="1219" y="1295"/>
                    <a:pt x="1225" y="1295"/>
                    <a:pt x="1231" y="1295"/>
                  </a:cubicBezTo>
                  <a:cubicBezTo>
                    <a:pt x="1322" y="1295"/>
                    <a:pt x="1435" y="1230"/>
                    <a:pt x="1493" y="1167"/>
                  </a:cubicBezTo>
                  <a:cubicBezTo>
                    <a:pt x="1557" y="1098"/>
                    <a:pt x="1604" y="984"/>
                    <a:pt x="1597" y="888"/>
                  </a:cubicBezTo>
                  <a:cubicBezTo>
                    <a:pt x="1590" y="784"/>
                    <a:pt x="1552" y="676"/>
                    <a:pt x="1470" y="607"/>
                  </a:cubicBezTo>
                  <a:lnTo>
                    <a:pt x="1459" y="600"/>
                  </a:lnTo>
                  <a:cubicBezTo>
                    <a:pt x="1469" y="480"/>
                    <a:pt x="1423" y="362"/>
                    <a:pt x="1337" y="279"/>
                  </a:cubicBezTo>
                  <a:cubicBezTo>
                    <a:pt x="1202" y="147"/>
                    <a:pt x="1032" y="58"/>
                    <a:pt x="848" y="21"/>
                  </a:cubicBezTo>
                  <a:cubicBezTo>
                    <a:pt x="781" y="8"/>
                    <a:pt x="712"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16325" y="1706425"/>
              <a:ext cx="31900" cy="26625"/>
            </a:xfrm>
            <a:custGeom>
              <a:avLst/>
              <a:gdLst/>
              <a:ahLst/>
              <a:cxnLst/>
              <a:rect l="l" t="t" r="r" b="b"/>
              <a:pathLst>
                <a:path w="1276" h="1065" extrusionOk="0">
                  <a:moveTo>
                    <a:pt x="463" y="1"/>
                  </a:moveTo>
                  <a:cubicBezTo>
                    <a:pt x="444" y="1"/>
                    <a:pt x="425" y="1"/>
                    <a:pt x="406" y="2"/>
                  </a:cubicBezTo>
                  <a:cubicBezTo>
                    <a:pt x="263" y="9"/>
                    <a:pt x="135" y="85"/>
                    <a:pt x="67" y="213"/>
                  </a:cubicBezTo>
                  <a:cubicBezTo>
                    <a:pt x="1" y="338"/>
                    <a:pt x="7" y="488"/>
                    <a:pt x="82" y="607"/>
                  </a:cubicBezTo>
                  <a:cubicBezTo>
                    <a:pt x="109" y="665"/>
                    <a:pt x="142" y="719"/>
                    <a:pt x="181" y="771"/>
                  </a:cubicBezTo>
                  <a:cubicBezTo>
                    <a:pt x="219" y="819"/>
                    <a:pt x="258" y="871"/>
                    <a:pt x="307" y="909"/>
                  </a:cubicBezTo>
                  <a:cubicBezTo>
                    <a:pt x="343" y="940"/>
                    <a:pt x="382" y="967"/>
                    <a:pt x="422" y="990"/>
                  </a:cubicBezTo>
                  <a:cubicBezTo>
                    <a:pt x="462" y="1010"/>
                    <a:pt x="504" y="1027"/>
                    <a:pt x="548" y="1040"/>
                  </a:cubicBezTo>
                  <a:cubicBezTo>
                    <a:pt x="602" y="1058"/>
                    <a:pt x="660" y="1061"/>
                    <a:pt x="715" y="1064"/>
                  </a:cubicBezTo>
                  <a:cubicBezTo>
                    <a:pt x="721" y="1064"/>
                    <a:pt x="728" y="1064"/>
                    <a:pt x="734" y="1064"/>
                  </a:cubicBezTo>
                  <a:cubicBezTo>
                    <a:pt x="784" y="1064"/>
                    <a:pt x="835" y="1057"/>
                    <a:pt x="884" y="1042"/>
                  </a:cubicBezTo>
                  <a:cubicBezTo>
                    <a:pt x="926" y="1031"/>
                    <a:pt x="978" y="1004"/>
                    <a:pt x="1010" y="988"/>
                  </a:cubicBezTo>
                  <a:cubicBezTo>
                    <a:pt x="1021" y="984"/>
                    <a:pt x="1030" y="977"/>
                    <a:pt x="1041" y="970"/>
                  </a:cubicBezTo>
                  <a:cubicBezTo>
                    <a:pt x="1118" y="914"/>
                    <a:pt x="1176" y="857"/>
                    <a:pt x="1222" y="771"/>
                  </a:cubicBezTo>
                  <a:cubicBezTo>
                    <a:pt x="1265" y="679"/>
                    <a:pt x="1276" y="573"/>
                    <a:pt x="1251" y="474"/>
                  </a:cubicBezTo>
                  <a:cubicBezTo>
                    <a:pt x="1244" y="453"/>
                    <a:pt x="1236" y="433"/>
                    <a:pt x="1226" y="413"/>
                  </a:cubicBezTo>
                  <a:cubicBezTo>
                    <a:pt x="1222" y="354"/>
                    <a:pt x="1203" y="298"/>
                    <a:pt x="1171" y="248"/>
                  </a:cubicBezTo>
                  <a:lnTo>
                    <a:pt x="1103" y="166"/>
                  </a:lnTo>
                  <a:cubicBezTo>
                    <a:pt x="1053" y="119"/>
                    <a:pt x="992" y="87"/>
                    <a:pt x="925" y="72"/>
                  </a:cubicBezTo>
                  <a:cubicBezTo>
                    <a:pt x="857" y="47"/>
                    <a:pt x="786" y="31"/>
                    <a:pt x="715" y="20"/>
                  </a:cubicBezTo>
                  <a:cubicBezTo>
                    <a:pt x="632" y="7"/>
                    <a:pt x="54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137675" y="1478575"/>
              <a:ext cx="35975" cy="31375"/>
            </a:xfrm>
            <a:custGeom>
              <a:avLst/>
              <a:gdLst/>
              <a:ahLst/>
              <a:cxnLst/>
              <a:rect l="l" t="t" r="r" b="b"/>
              <a:pathLst>
                <a:path w="1439" h="1255" extrusionOk="0">
                  <a:moveTo>
                    <a:pt x="429" y="0"/>
                  </a:moveTo>
                  <a:cubicBezTo>
                    <a:pt x="391" y="0"/>
                    <a:pt x="353" y="6"/>
                    <a:pt x="316" y="18"/>
                  </a:cubicBezTo>
                  <a:cubicBezTo>
                    <a:pt x="248" y="37"/>
                    <a:pt x="186" y="76"/>
                    <a:pt x="137" y="129"/>
                  </a:cubicBezTo>
                  <a:cubicBezTo>
                    <a:pt x="50" y="223"/>
                    <a:pt x="0" y="384"/>
                    <a:pt x="49" y="509"/>
                  </a:cubicBezTo>
                  <a:cubicBezTo>
                    <a:pt x="76" y="583"/>
                    <a:pt x="109" y="653"/>
                    <a:pt x="148" y="720"/>
                  </a:cubicBezTo>
                  <a:cubicBezTo>
                    <a:pt x="190" y="786"/>
                    <a:pt x="238" y="848"/>
                    <a:pt x="291" y="905"/>
                  </a:cubicBezTo>
                  <a:cubicBezTo>
                    <a:pt x="321" y="938"/>
                    <a:pt x="355" y="971"/>
                    <a:pt x="390" y="999"/>
                  </a:cubicBezTo>
                  <a:cubicBezTo>
                    <a:pt x="452" y="1049"/>
                    <a:pt x="517" y="1093"/>
                    <a:pt x="585" y="1131"/>
                  </a:cubicBezTo>
                  <a:cubicBezTo>
                    <a:pt x="693" y="1190"/>
                    <a:pt x="809" y="1229"/>
                    <a:pt x="931" y="1246"/>
                  </a:cubicBezTo>
                  <a:cubicBezTo>
                    <a:pt x="966" y="1251"/>
                    <a:pt x="1000" y="1254"/>
                    <a:pt x="1034" y="1254"/>
                  </a:cubicBezTo>
                  <a:cubicBezTo>
                    <a:pt x="1104" y="1254"/>
                    <a:pt x="1172" y="1241"/>
                    <a:pt x="1235" y="1198"/>
                  </a:cubicBezTo>
                  <a:cubicBezTo>
                    <a:pt x="1296" y="1158"/>
                    <a:pt x="1347" y="1104"/>
                    <a:pt x="1381" y="1040"/>
                  </a:cubicBezTo>
                  <a:cubicBezTo>
                    <a:pt x="1419" y="970"/>
                    <a:pt x="1438" y="890"/>
                    <a:pt x="1437" y="810"/>
                  </a:cubicBezTo>
                  <a:cubicBezTo>
                    <a:pt x="1434" y="682"/>
                    <a:pt x="1379" y="561"/>
                    <a:pt x="1286" y="475"/>
                  </a:cubicBezTo>
                  <a:cubicBezTo>
                    <a:pt x="1267" y="416"/>
                    <a:pt x="1232" y="365"/>
                    <a:pt x="1187" y="325"/>
                  </a:cubicBezTo>
                  <a:cubicBezTo>
                    <a:pt x="995" y="167"/>
                    <a:pt x="765" y="49"/>
                    <a:pt x="519" y="11"/>
                  </a:cubicBezTo>
                  <a:cubicBezTo>
                    <a:pt x="489" y="4"/>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071775" y="1392225"/>
              <a:ext cx="26550" cy="23725"/>
            </a:xfrm>
            <a:custGeom>
              <a:avLst/>
              <a:gdLst/>
              <a:ahLst/>
              <a:cxnLst/>
              <a:rect l="l" t="t" r="r" b="b"/>
              <a:pathLst>
                <a:path w="1062" h="949" extrusionOk="0">
                  <a:moveTo>
                    <a:pt x="405" y="1"/>
                  </a:moveTo>
                  <a:cubicBezTo>
                    <a:pt x="367" y="1"/>
                    <a:pt x="329" y="6"/>
                    <a:pt x="293" y="17"/>
                  </a:cubicBezTo>
                  <a:cubicBezTo>
                    <a:pt x="260" y="31"/>
                    <a:pt x="229" y="46"/>
                    <a:pt x="195" y="61"/>
                  </a:cubicBezTo>
                  <a:cubicBezTo>
                    <a:pt x="136" y="97"/>
                    <a:pt x="87" y="150"/>
                    <a:pt x="55" y="212"/>
                  </a:cubicBezTo>
                  <a:cubicBezTo>
                    <a:pt x="16" y="304"/>
                    <a:pt x="5" y="341"/>
                    <a:pt x="2" y="442"/>
                  </a:cubicBezTo>
                  <a:cubicBezTo>
                    <a:pt x="1" y="478"/>
                    <a:pt x="17" y="550"/>
                    <a:pt x="18" y="559"/>
                  </a:cubicBezTo>
                  <a:cubicBezTo>
                    <a:pt x="19" y="564"/>
                    <a:pt x="21" y="569"/>
                    <a:pt x="23" y="575"/>
                  </a:cubicBezTo>
                  <a:cubicBezTo>
                    <a:pt x="36" y="614"/>
                    <a:pt x="54" y="650"/>
                    <a:pt x="72" y="685"/>
                  </a:cubicBezTo>
                  <a:cubicBezTo>
                    <a:pt x="75" y="690"/>
                    <a:pt x="79" y="696"/>
                    <a:pt x="83" y="700"/>
                  </a:cubicBezTo>
                  <a:cubicBezTo>
                    <a:pt x="107" y="734"/>
                    <a:pt x="133" y="765"/>
                    <a:pt x="161" y="794"/>
                  </a:cubicBezTo>
                  <a:cubicBezTo>
                    <a:pt x="166" y="800"/>
                    <a:pt x="170" y="804"/>
                    <a:pt x="176" y="808"/>
                  </a:cubicBezTo>
                  <a:cubicBezTo>
                    <a:pt x="210" y="838"/>
                    <a:pt x="249" y="864"/>
                    <a:pt x="290" y="887"/>
                  </a:cubicBezTo>
                  <a:cubicBezTo>
                    <a:pt x="331" y="908"/>
                    <a:pt x="376" y="923"/>
                    <a:pt x="421" y="935"/>
                  </a:cubicBezTo>
                  <a:cubicBezTo>
                    <a:pt x="427" y="936"/>
                    <a:pt x="433" y="937"/>
                    <a:pt x="438" y="938"/>
                  </a:cubicBezTo>
                  <a:cubicBezTo>
                    <a:pt x="473" y="943"/>
                    <a:pt x="511" y="947"/>
                    <a:pt x="545" y="949"/>
                  </a:cubicBezTo>
                  <a:lnTo>
                    <a:pt x="556" y="949"/>
                  </a:lnTo>
                  <a:cubicBezTo>
                    <a:pt x="562" y="949"/>
                    <a:pt x="567" y="949"/>
                    <a:pt x="573" y="948"/>
                  </a:cubicBezTo>
                  <a:cubicBezTo>
                    <a:pt x="592" y="947"/>
                    <a:pt x="616" y="941"/>
                    <a:pt x="628" y="939"/>
                  </a:cubicBezTo>
                  <a:cubicBezTo>
                    <a:pt x="639" y="937"/>
                    <a:pt x="664" y="935"/>
                    <a:pt x="683" y="930"/>
                  </a:cubicBezTo>
                  <a:cubicBezTo>
                    <a:pt x="685" y="930"/>
                    <a:pt x="688" y="929"/>
                    <a:pt x="691" y="928"/>
                  </a:cubicBezTo>
                  <a:cubicBezTo>
                    <a:pt x="785" y="901"/>
                    <a:pt x="831" y="863"/>
                    <a:pt x="902" y="801"/>
                  </a:cubicBezTo>
                  <a:cubicBezTo>
                    <a:pt x="906" y="796"/>
                    <a:pt x="911" y="792"/>
                    <a:pt x="915" y="787"/>
                  </a:cubicBezTo>
                  <a:cubicBezTo>
                    <a:pt x="942" y="756"/>
                    <a:pt x="966" y="722"/>
                    <a:pt x="985" y="685"/>
                  </a:cubicBezTo>
                  <a:cubicBezTo>
                    <a:pt x="1062" y="545"/>
                    <a:pt x="1042" y="371"/>
                    <a:pt x="937" y="251"/>
                  </a:cubicBezTo>
                  <a:cubicBezTo>
                    <a:pt x="907" y="207"/>
                    <a:pt x="866" y="173"/>
                    <a:pt x="819" y="150"/>
                  </a:cubicBezTo>
                  <a:lnTo>
                    <a:pt x="725" y="116"/>
                  </a:lnTo>
                  <a:cubicBezTo>
                    <a:pt x="709" y="112"/>
                    <a:pt x="691" y="110"/>
                    <a:pt x="675" y="110"/>
                  </a:cubicBezTo>
                  <a:cubicBezTo>
                    <a:pt x="650" y="84"/>
                    <a:pt x="622" y="63"/>
                    <a:pt x="590" y="46"/>
                  </a:cubicBezTo>
                  <a:lnTo>
                    <a:pt x="496" y="11"/>
                  </a:lnTo>
                  <a:cubicBezTo>
                    <a:pt x="466" y="4"/>
                    <a:pt x="43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118100" y="1546875"/>
              <a:ext cx="23650" cy="20625"/>
            </a:xfrm>
            <a:custGeom>
              <a:avLst/>
              <a:gdLst/>
              <a:ahLst/>
              <a:cxnLst/>
              <a:rect l="l" t="t" r="r" b="b"/>
              <a:pathLst>
                <a:path w="946" h="825" extrusionOk="0">
                  <a:moveTo>
                    <a:pt x="405" y="0"/>
                  </a:moveTo>
                  <a:cubicBezTo>
                    <a:pt x="224" y="0"/>
                    <a:pt x="59" y="122"/>
                    <a:pt x="12" y="305"/>
                  </a:cubicBezTo>
                  <a:lnTo>
                    <a:pt x="1" y="405"/>
                  </a:lnTo>
                  <a:cubicBezTo>
                    <a:pt x="3" y="475"/>
                    <a:pt x="24" y="545"/>
                    <a:pt x="61" y="604"/>
                  </a:cubicBezTo>
                  <a:cubicBezTo>
                    <a:pt x="83" y="631"/>
                    <a:pt x="107" y="658"/>
                    <a:pt x="128" y="685"/>
                  </a:cubicBezTo>
                  <a:cubicBezTo>
                    <a:pt x="179" y="731"/>
                    <a:pt x="241" y="765"/>
                    <a:pt x="308" y="780"/>
                  </a:cubicBezTo>
                  <a:lnTo>
                    <a:pt x="460" y="816"/>
                  </a:lnTo>
                  <a:cubicBezTo>
                    <a:pt x="488" y="821"/>
                    <a:pt x="515" y="824"/>
                    <a:pt x="542" y="824"/>
                  </a:cubicBezTo>
                  <a:cubicBezTo>
                    <a:pt x="723" y="824"/>
                    <a:pt x="888" y="702"/>
                    <a:pt x="936" y="520"/>
                  </a:cubicBezTo>
                  <a:cubicBezTo>
                    <a:pt x="939" y="486"/>
                    <a:pt x="942" y="453"/>
                    <a:pt x="945" y="419"/>
                  </a:cubicBezTo>
                  <a:cubicBezTo>
                    <a:pt x="943" y="349"/>
                    <a:pt x="923" y="281"/>
                    <a:pt x="886" y="221"/>
                  </a:cubicBezTo>
                  <a:cubicBezTo>
                    <a:pt x="863" y="193"/>
                    <a:pt x="840" y="166"/>
                    <a:pt x="818" y="139"/>
                  </a:cubicBezTo>
                  <a:cubicBezTo>
                    <a:pt x="768" y="93"/>
                    <a:pt x="706" y="59"/>
                    <a:pt x="639" y="44"/>
                  </a:cubicBezTo>
                  <a:cubicBezTo>
                    <a:pt x="589" y="32"/>
                    <a:pt x="538" y="20"/>
                    <a:pt x="487" y="9"/>
                  </a:cubicBezTo>
                  <a:cubicBezTo>
                    <a:pt x="460" y="3"/>
                    <a:pt x="432"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193675" y="1571300"/>
              <a:ext cx="22700" cy="21500"/>
            </a:xfrm>
            <a:custGeom>
              <a:avLst/>
              <a:gdLst/>
              <a:ahLst/>
              <a:cxnLst/>
              <a:rect l="l" t="t" r="r" b="b"/>
              <a:pathLst>
                <a:path w="908" h="860" extrusionOk="0">
                  <a:moveTo>
                    <a:pt x="402" y="0"/>
                  </a:moveTo>
                  <a:cubicBezTo>
                    <a:pt x="312" y="0"/>
                    <a:pt x="222" y="32"/>
                    <a:pt x="151" y="95"/>
                  </a:cubicBezTo>
                  <a:cubicBezTo>
                    <a:pt x="108" y="125"/>
                    <a:pt x="74" y="165"/>
                    <a:pt x="51" y="213"/>
                  </a:cubicBezTo>
                  <a:cubicBezTo>
                    <a:pt x="39" y="245"/>
                    <a:pt x="27" y="276"/>
                    <a:pt x="15" y="308"/>
                  </a:cubicBezTo>
                  <a:cubicBezTo>
                    <a:pt x="0" y="375"/>
                    <a:pt x="2" y="444"/>
                    <a:pt x="22" y="510"/>
                  </a:cubicBezTo>
                  <a:cubicBezTo>
                    <a:pt x="36" y="542"/>
                    <a:pt x="51" y="575"/>
                    <a:pt x="65" y="607"/>
                  </a:cubicBezTo>
                  <a:cubicBezTo>
                    <a:pt x="103" y="666"/>
                    <a:pt x="155" y="715"/>
                    <a:pt x="217" y="747"/>
                  </a:cubicBezTo>
                  <a:lnTo>
                    <a:pt x="322" y="812"/>
                  </a:lnTo>
                  <a:cubicBezTo>
                    <a:pt x="380" y="844"/>
                    <a:pt x="443" y="859"/>
                    <a:pt x="506" y="859"/>
                  </a:cubicBezTo>
                  <a:cubicBezTo>
                    <a:pt x="596" y="859"/>
                    <a:pt x="686" y="827"/>
                    <a:pt x="758" y="765"/>
                  </a:cubicBezTo>
                  <a:cubicBezTo>
                    <a:pt x="801" y="734"/>
                    <a:pt x="835" y="695"/>
                    <a:pt x="857" y="647"/>
                  </a:cubicBezTo>
                  <a:cubicBezTo>
                    <a:pt x="869" y="616"/>
                    <a:pt x="881" y="583"/>
                    <a:pt x="893" y="552"/>
                  </a:cubicBezTo>
                  <a:cubicBezTo>
                    <a:pt x="908" y="485"/>
                    <a:pt x="907" y="416"/>
                    <a:pt x="886" y="350"/>
                  </a:cubicBezTo>
                  <a:cubicBezTo>
                    <a:pt x="872" y="317"/>
                    <a:pt x="858" y="285"/>
                    <a:pt x="843" y="253"/>
                  </a:cubicBezTo>
                  <a:cubicBezTo>
                    <a:pt x="806" y="193"/>
                    <a:pt x="753" y="145"/>
                    <a:pt x="692" y="112"/>
                  </a:cubicBezTo>
                  <a:cubicBezTo>
                    <a:pt x="656" y="91"/>
                    <a:pt x="621" y="69"/>
                    <a:pt x="586" y="47"/>
                  </a:cubicBezTo>
                  <a:cubicBezTo>
                    <a:pt x="528" y="16"/>
                    <a:pt x="46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210175" y="1507775"/>
              <a:ext cx="28600" cy="19975"/>
            </a:xfrm>
            <a:custGeom>
              <a:avLst/>
              <a:gdLst/>
              <a:ahLst/>
              <a:cxnLst/>
              <a:rect l="l" t="t" r="r" b="b"/>
              <a:pathLst>
                <a:path w="1144" h="799" extrusionOk="0">
                  <a:moveTo>
                    <a:pt x="569" y="0"/>
                  </a:moveTo>
                  <a:cubicBezTo>
                    <a:pt x="503" y="0"/>
                    <a:pt x="434" y="19"/>
                    <a:pt x="363" y="63"/>
                  </a:cubicBezTo>
                  <a:cubicBezTo>
                    <a:pt x="0" y="289"/>
                    <a:pt x="235" y="798"/>
                    <a:pt x="576" y="798"/>
                  </a:cubicBezTo>
                  <a:cubicBezTo>
                    <a:pt x="641" y="798"/>
                    <a:pt x="711" y="779"/>
                    <a:pt x="781"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299750" y="1628050"/>
              <a:ext cx="28625" cy="19950"/>
            </a:xfrm>
            <a:custGeom>
              <a:avLst/>
              <a:gdLst/>
              <a:ahLst/>
              <a:cxnLst/>
              <a:rect l="l" t="t" r="r" b="b"/>
              <a:pathLst>
                <a:path w="1145" h="798" extrusionOk="0">
                  <a:moveTo>
                    <a:pt x="569" y="0"/>
                  </a:moveTo>
                  <a:cubicBezTo>
                    <a:pt x="503" y="0"/>
                    <a:pt x="433" y="19"/>
                    <a:pt x="363" y="63"/>
                  </a:cubicBezTo>
                  <a:cubicBezTo>
                    <a:pt x="0" y="289"/>
                    <a:pt x="237" y="797"/>
                    <a:pt x="577" y="797"/>
                  </a:cubicBezTo>
                  <a:cubicBezTo>
                    <a:pt x="643" y="797"/>
                    <a:pt x="713" y="778"/>
                    <a:pt x="783" y="735"/>
                  </a:cubicBezTo>
                  <a:cubicBezTo>
                    <a:pt x="1145"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296425" y="1706875"/>
              <a:ext cx="37300" cy="33525"/>
            </a:xfrm>
            <a:custGeom>
              <a:avLst/>
              <a:gdLst/>
              <a:ahLst/>
              <a:cxnLst/>
              <a:rect l="l" t="t" r="r" b="b"/>
              <a:pathLst>
                <a:path w="1492" h="1341" extrusionOk="0">
                  <a:moveTo>
                    <a:pt x="560" y="1"/>
                  </a:moveTo>
                  <a:cubicBezTo>
                    <a:pt x="484" y="1"/>
                    <a:pt x="404" y="9"/>
                    <a:pt x="336" y="36"/>
                  </a:cubicBezTo>
                  <a:cubicBezTo>
                    <a:pt x="222" y="78"/>
                    <a:pt x="115" y="151"/>
                    <a:pt x="61" y="265"/>
                  </a:cubicBezTo>
                  <a:cubicBezTo>
                    <a:pt x="7" y="378"/>
                    <a:pt x="0" y="493"/>
                    <a:pt x="27" y="613"/>
                  </a:cubicBezTo>
                  <a:cubicBezTo>
                    <a:pt x="37" y="656"/>
                    <a:pt x="58" y="696"/>
                    <a:pt x="76" y="736"/>
                  </a:cubicBezTo>
                  <a:cubicBezTo>
                    <a:pt x="99" y="785"/>
                    <a:pt x="120" y="835"/>
                    <a:pt x="147" y="884"/>
                  </a:cubicBezTo>
                  <a:cubicBezTo>
                    <a:pt x="196" y="971"/>
                    <a:pt x="256" y="1051"/>
                    <a:pt x="328" y="1121"/>
                  </a:cubicBezTo>
                  <a:cubicBezTo>
                    <a:pt x="421" y="1213"/>
                    <a:pt x="528" y="1268"/>
                    <a:pt x="649" y="1309"/>
                  </a:cubicBezTo>
                  <a:cubicBezTo>
                    <a:pt x="708" y="1330"/>
                    <a:pt x="771" y="1334"/>
                    <a:pt x="833" y="1339"/>
                  </a:cubicBezTo>
                  <a:cubicBezTo>
                    <a:pt x="845" y="1340"/>
                    <a:pt x="856" y="1340"/>
                    <a:pt x="868" y="1340"/>
                  </a:cubicBezTo>
                  <a:cubicBezTo>
                    <a:pt x="919" y="1340"/>
                    <a:pt x="971" y="1331"/>
                    <a:pt x="1024" y="1320"/>
                  </a:cubicBezTo>
                  <a:cubicBezTo>
                    <a:pt x="1150" y="1293"/>
                    <a:pt x="1266" y="1225"/>
                    <a:pt x="1351" y="1127"/>
                  </a:cubicBezTo>
                  <a:cubicBezTo>
                    <a:pt x="1419" y="1050"/>
                    <a:pt x="1456" y="951"/>
                    <a:pt x="1456" y="847"/>
                  </a:cubicBezTo>
                  <a:cubicBezTo>
                    <a:pt x="1455" y="821"/>
                    <a:pt x="1450" y="795"/>
                    <a:pt x="1444" y="769"/>
                  </a:cubicBezTo>
                  <a:cubicBezTo>
                    <a:pt x="1476" y="712"/>
                    <a:pt x="1491" y="647"/>
                    <a:pt x="1488" y="582"/>
                  </a:cubicBezTo>
                  <a:cubicBezTo>
                    <a:pt x="1481" y="476"/>
                    <a:pt x="1442" y="375"/>
                    <a:pt x="1361" y="302"/>
                  </a:cubicBezTo>
                  <a:cubicBezTo>
                    <a:pt x="1224" y="180"/>
                    <a:pt x="1059" y="91"/>
                    <a:pt x="882" y="42"/>
                  </a:cubicBezTo>
                  <a:cubicBezTo>
                    <a:pt x="795" y="16"/>
                    <a:pt x="702" y="7"/>
                    <a:pt x="612" y="2"/>
                  </a:cubicBezTo>
                  <a:cubicBezTo>
                    <a:pt x="595" y="1"/>
                    <a:pt x="5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237225" y="1661175"/>
              <a:ext cx="28525" cy="25825"/>
            </a:xfrm>
            <a:custGeom>
              <a:avLst/>
              <a:gdLst/>
              <a:ahLst/>
              <a:cxnLst/>
              <a:rect l="l" t="t" r="r" b="b"/>
              <a:pathLst>
                <a:path w="1141" h="1033" extrusionOk="0">
                  <a:moveTo>
                    <a:pt x="477" y="1"/>
                  </a:moveTo>
                  <a:cubicBezTo>
                    <a:pt x="414" y="1"/>
                    <a:pt x="351" y="13"/>
                    <a:pt x="288" y="23"/>
                  </a:cubicBezTo>
                  <a:cubicBezTo>
                    <a:pt x="256" y="39"/>
                    <a:pt x="224" y="53"/>
                    <a:pt x="192" y="68"/>
                  </a:cubicBezTo>
                  <a:cubicBezTo>
                    <a:pt x="146" y="94"/>
                    <a:pt x="107" y="131"/>
                    <a:pt x="80" y="177"/>
                  </a:cubicBezTo>
                  <a:cubicBezTo>
                    <a:pt x="57" y="202"/>
                    <a:pt x="41" y="233"/>
                    <a:pt x="33" y="267"/>
                  </a:cubicBezTo>
                  <a:cubicBezTo>
                    <a:pt x="11" y="313"/>
                    <a:pt x="1" y="364"/>
                    <a:pt x="5" y="415"/>
                  </a:cubicBezTo>
                  <a:cubicBezTo>
                    <a:pt x="12" y="463"/>
                    <a:pt x="16" y="514"/>
                    <a:pt x="31" y="560"/>
                  </a:cubicBezTo>
                  <a:cubicBezTo>
                    <a:pt x="34" y="569"/>
                    <a:pt x="38" y="578"/>
                    <a:pt x="41" y="586"/>
                  </a:cubicBezTo>
                  <a:cubicBezTo>
                    <a:pt x="57" y="624"/>
                    <a:pt x="73" y="663"/>
                    <a:pt x="93" y="700"/>
                  </a:cubicBezTo>
                  <a:cubicBezTo>
                    <a:pt x="100" y="714"/>
                    <a:pt x="110" y="728"/>
                    <a:pt x="121" y="741"/>
                  </a:cubicBezTo>
                  <a:cubicBezTo>
                    <a:pt x="150" y="783"/>
                    <a:pt x="184" y="822"/>
                    <a:pt x="221" y="858"/>
                  </a:cubicBezTo>
                  <a:cubicBezTo>
                    <a:pt x="227" y="863"/>
                    <a:pt x="233" y="868"/>
                    <a:pt x="240" y="874"/>
                  </a:cubicBezTo>
                  <a:cubicBezTo>
                    <a:pt x="273" y="899"/>
                    <a:pt x="307" y="922"/>
                    <a:pt x="341" y="945"/>
                  </a:cubicBezTo>
                  <a:cubicBezTo>
                    <a:pt x="355" y="954"/>
                    <a:pt x="369" y="961"/>
                    <a:pt x="386" y="968"/>
                  </a:cubicBezTo>
                  <a:cubicBezTo>
                    <a:pt x="430" y="988"/>
                    <a:pt x="475" y="1005"/>
                    <a:pt x="523" y="1017"/>
                  </a:cubicBezTo>
                  <a:cubicBezTo>
                    <a:pt x="531" y="1019"/>
                    <a:pt x="539" y="1021"/>
                    <a:pt x="548" y="1021"/>
                  </a:cubicBezTo>
                  <a:cubicBezTo>
                    <a:pt x="589" y="1026"/>
                    <a:pt x="630" y="1032"/>
                    <a:pt x="672" y="1033"/>
                  </a:cubicBezTo>
                  <a:cubicBezTo>
                    <a:pt x="674" y="1033"/>
                    <a:pt x="676" y="1033"/>
                    <a:pt x="678" y="1033"/>
                  </a:cubicBezTo>
                  <a:cubicBezTo>
                    <a:pt x="728" y="1033"/>
                    <a:pt x="777" y="1020"/>
                    <a:pt x="821" y="995"/>
                  </a:cubicBezTo>
                  <a:cubicBezTo>
                    <a:pt x="919" y="956"/>
                    <a:pt x="995" y="875"/>
                    <a:pt x="1029" y="774"/>
                  </a:cubicBezTo>
                  <a:cubicBezTo>
                    <a:pt x="1036" y="756"/>
                    <a:pt x="1043" y="738"/>
                    <a:pt x="1046" y="718"/>
                  </a:cubicBezTo>
                  <a:cubicBezTo>
                    <a:pt x="1064" y="698"/>
                    <a:pt x="1078" y="675"/>
                    <a:pt x="1090" y="651"/>
                  </a:cubicBezTo>
                  <a:cubicBezTo>
                    <a:pt x="1102" y="619"/>
                    <a:pt x="1114" y="587"/>
                    <a:pt x="1126" y="556"/>
                  </a:cubicBezTo>
                  <a:cubicBezTo>
                    <a:pt x="1141" y="489"/>
                    <a:pt x="1139" y="419"/>
                    <a:pt x="1119" y="354"/>
                  </a:cubicBezTo>
                  <a:cubicBezTo>
                    <a:pt x="1105" y="322"/>
                    <a:pt x="1090" y="289"/>
                    <a:pt x="1076" y="257"/>
                  </a:cubicBezTo>
                  <a:cubicBezTo>
                    <a:pt x="1038" y="197"/>
                    <a:pt x="986" y="149"/>
                    <a:pt x="925" y="115"/>
                  </a:cubicBezTo>
                  <a:cubicBezTo>
                    <a:pt x="884" y="94"/>
                    <a:pt x="842" y="74"/>
                    <a:pt x="797" y="60"/>
                  </a:cubicBezTo>
                  <a:cubicBezTo>
                    <a:pt x="754" y="42"/>
                    <a:pt x="709" y="28"/>
                    <a:pt x="663" y="18"/>
                  </a:cubicBezTo>
                  <a:cubicBezTo>
                    <a:pt x="617" y="10"/>
                    <a:pt x="570" y="7"/>
                    <a:pt x="524" y="3"/>
                  </a:cubicBezTo>
                  <a:cubicBezTo>
                    <a:pt x="509" y="2"/>
                    <a:pt x="49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148100" y="1621975"/>
              <a:ext cx="29050" cy="26425"/>
            </a:xfrm>
            <a:custGeom>
              <a:avLst/>
              <a:gdLst/>
              <a:ahLst/>
              <a:cxnLst/>
              <a:rect l="l" t="t" r="r" b="b"/>
              <a:pathLst>
                <a:path w="1162" h="1057" extrusionOk="0">
                  <a:moveTo>
                    <a:pt x="481" y="0"/>
                  </a:moveTo>
                  <a:cubicBezTo>
                    <a:pt x="456" y="0"/>
                    <a:pt x="432" y="3"/>
                    <a:pt x="397" y="8"/>
                  </a:cubicBezTo>
                  <a:cubicBezTo>
                    <a:pt x="375" y="12"/>
                    <a:pt x="354" y="15"/>
                    <a:pt x="332" y="20"/>
                  </a:cubicBezTo>
                  <a:cubicBezTo>
                    <a:pt x="329" y="21"/>
                    <a:pt x="325" y="22"/>
                    <a:pt x="322" y="24"/>
                  </a:cubicBezTo>
                  <a:cubicBezTo>
                    <a:pt x="292" y="34"/>
                    <a:pt x="251" y="54"/>
                    <a:pt x="222" y="69"/>
                  </a:cubicBezTo>
                  <a:cubicBezTo>
                    <a:pt x="181" y="92"/>
                    <a:pt x="143" y="121"/>
                    <a:pt x="112" y="154"/>
                  </a:cubicBezTo>
                  <a:cubicBezTo>
                    <a:pt x="108" y="158"/>
                    <a:pt x="106" y="160"/>
                    <a:pt x="104" y="162"/>
                  </a:cubicBezTo>
                  <a:cubicBezTo>
                    <a:pt x="94" y="176"/>
                    <a:pt x="85" y="190"/>
                    <a:pt x="75" y="204"/>
                  </a:cubicBezTo>
                  <a:cubicBezTo>
                    <a:pt x="41" y="243"/>
                    <a:pt x="20" y="290"/>
                    <a:pt x="10" y="340"/>
                  </a:cubicBezTo>
                  <a:cubicBezTo>
                    <a:pt x="4" y="376"/>
                    <a:pt x="0" y="410"/>
                    <a:pt x="0" y="446"/>
                  </a:cubicBezTo>
                  <a:cubicBezTo>
                    <a:pt x="1" y="467"/>
                    <a:pt x="13" y="530"/>
                    <a:pt x="18" y="550"/>
                  </a:cubicBezTo>
                  <a:cubicBezTo>
                    <a:pt x="20" y="563"/>
                    <a:pt x="23" y="576"/>
                    <a:pt x="27" y="589"/>
                  </a:cubicBezTo>
                  <a:cubicBezTo>
                    <a:pt x="46" y="644"/>
                    <a:pt x="70" y="697"/>
                    <a:pt x="103" y="745"/>
                  </a:cubicBezTo>
                  <a:cubicBezTo>
                    <a:pt x="130" y="782"/>
                    <a:pt x="158" y="818"/>
                    <a:pt x="189" y="851"/>
                  </a:cubicBezTo>
                  <a:cubicBezTo>
                    <a:pt x="198" y="861"/>
                    <a:pt x="207" y="870"/>
                    <a:pt x="216" y="878"/>
                  </a:cubicBezTo>
                  <a:cubicBezTo>
                    <a:pt x="238" y="897"/>
                    <a:pt x="262" y="912"/>
                    <a:pt x="284" y="928"/>
                  </a:cubicBezTo>
                  <a:cubicBezTo>
                    <a:pt x="308" y="946"/>
                    <a:pt x="333" y="963"/>
                    <a:pt x="359" y="978"/>
                  </a:cubicBezTo>
                  <a:cubicBezTo>
                    <a:pt x="369" y="983"/>
                    <a:pt x="378" y="987"/>
                    <a:pt x="389" y="991"/>
                  </a:cubicBezTo>
                  <a:cubicBezTo>
                    <a:pt x="430" y="1009"/>
                    <a:pt x="474" y="1024"/>
                    <a:pt x="518" y="1037"/>
                  </a:cubicBezTo>
                  <a:cubicBezTo>
                    <a:pt x="531" y="1040"/>
                    <a:pt x="544" y="1042"/>
                    <a:pt x="557" y="1045"/>
                  </a:cubicBezTo>
                  <a:cubicBezTo>
                    <a:pt x="602" y="1052"/>
                    <a:pt x="649" y="1055"/>
                    <a:pt x="695" y="1057"/>
                  </a:cubicBezTo>
                  <a:cubicBezTo>
                    <a:pt x="741" y="1053"/>
                    <a:pt x="788" y="1047"/>
                    <a:pt x="833" y="1036"/>
                  </a:cubicBezTo>
                  <a:cubicBezTo>
                    <a:pt x="847" y="1033"/>
                    <a:pt x="861" y="1030"/>
                    <a:pt x="874" y="1024"/>
                  </a:cubicBezTo>
                  <a:cubicBezTo>
                    <a:pt x="974" y="990"/>
                    <a:pt x="1059" y="920"/>
                    <a:pt x="1112" y="830"/>
                  </a:cubicBezTo>
                  <a:cubicBezTo>
                    <a:pt x="1138" y="785"/>
                    <a:pt x="1152" y="735"/>
                    <a:pt x="1153" y="684"/>
                  </a:cubicBezTo>
                  <a:cubicBezTo>
                    <a:pt x="1162" y="633"/>
                    <a:pt x="1159" y="581"/>
                    <a:pt x="1141" y="532"/>
                  </a:cubicBezTo>
                  <a:cubicBezTo>
                    <a:pt x="1127" y="500"/>
                    <a:pt x="1113" y="468"/>
                    <a:pt x="1098" y="435"/>
                  </a:cubicBezTo>
                  <a:cubicBezTo>
                    <a:pt x="1061" y="376"/>
                    <a:pt x="1008" y="327"/>
                    <a:pt x="947" y="295"/>
                  </a:cubicBezTo>
                  <a:lnTo>
                    <a:pt x="937" y="290"/>
                  </a:lnTo>
                  <a:cubicBezTo>
                    <a:pt x="930" y="271"/>
                    <a:pt x="921" y="252"/>
                    <a:pt x="911" y="233"/>
                  </a:cubicBezTo>
                  <a:cubicBezTo>
                    <a:pt x="909" y="230"/>
                    <a:pt x="907" y="228"/>
                    <a:pt x="905" y="226"/>
                  </a:cubicBezTo>
                  <a:cubicBezTo>
                    <a:pt x="883" y="195"/>
                    <a:pt x="859" y="167"/>
                    <a:pt x="834" y="139"/>
                  </a:cubicBezTo>
                  <a:cubicBezTo>
                    <a:pt x="830" y="136"/>
                    <a:pt x="826" y="132"/>
                    <a:pt x="821" y="128"/>
                  </a:cubicBezTo>
                  <a:cubicBezTo>
                    <a:pt x="808" y="116"/>
                    <a:pt x="783" y="100"/>
                    <a:pt x="774" y="94"/>
                  </a:cubicBezTo>
                  <a:cubicBezTo>
                    <a:pt x="765" y="88"/>
                    <a:pt x="741" y="70"/>
                    <a:pt x="726" y="61"/>
                  </a:cubicBezTo>
                  <a:cubicBezTo>
                    <a:pt x="720" y="57"/>
                    <a:pt x="712" y="55"/>
                    <a:pt x="706" y="52"/>
                  </a:cubicBezTo>
                  <a:cubicBezTo>
                    <a:pt x="666" y="35"/>
                    <a:pt x="625" y="16"/>
                    <a:pt x="583" y="11"/>
                  </a:cubicBezTo>
                  <a:cubicBezTo>
                    <a:pt x="537" y="4"/>
                    <a:pt x="509"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042250" y="1492800"/>
              <a:ext cx="32075" cy="30525"/>
            </a:xfrm>
            <a:custGeom>
              <a:avLst/>
              <a:gdLst/>
              <a:ahLst/>
              <a:cxnLst/>
              <a:rect l="l" t="t" r="r" b="b"/>
              <a:pathLst>
                <a:path w="1283" h="1221" extrusionOk="0">
                  <a:moveTo>
                    <a:pt x="421" y="0"/>
                  </a:moveTo>
                  <a:cubicBezTo>
                    <a:pt x="412" y="0"/>
                    <a:pt x="402" y="0"/>
                    <a:pt x="392" y="1"/>
                  </a:cubicBezTo>
                  <a:cubicBezTo>
                    <a:pt x="322" y="3"/>
                    <a:pt x="253" y="24"/>
                    <a:pt x="193" y="61"/>
                  </a:cubicBezTo>
                  <a:cubicBezTo>
                    <a:pt x="147" y="87"/>
                    <a:pt x="109" y="125"/>
                    <a:pt x="82" y="170"/>
                  </a:cubicBezTo>
                  <a:cubicBezTo>
                    <a:pt x="48" y="209"/>
                    <a:pt x="27" y="257"/>
                    <a:pt x="17" y="308"/>
                  </a:cubicBezTo>
                  <a:cubicBezTo>
                    <a:pt x="1" y="375"/>
                    <a:pt x="3" y="444"/>
                    <a:pt x="23" y="510"/>
                  </a:cubicBezTo>
                  <a:cubicBezTo>
                    <a:pt x="34" y="589"/>
                    <a:pt x="56" y="666"/>
                    <a:pt x="86" y="741"/>
                  </a:cubicBezTo>
                  <a:cubicBezTo>
                    <a:pt x="115" y="808"/>
                    <a:pt x="142" y="875"/>
                    <a:pt x="189" y="932"/>
                  </a:cubicBezTo>
                  <a:cubicBezTo>
                    <a:pt x="218" y="972"/>
                    <a:pt x="250" y="1010"/>
                    <a:pt x="286" y="1045"/>
                  </a:cubicBezTo>
                  <a:cubicBezTo>
                    <a:pt x="323" y="1076"/>
                    <a:pt x="362" y="1104"/>
                    <a:pt x="402" y="1129"/>
                  </a:cubicBezTo>
                  <a:cubicBezTo>
                    <a:pt x="454" y="1163"/>
                    <a:pt x="516" y="1183"/>
                    <a:pt x="575" y="1200"/>
                  </a:cubicBezTo>
                  <a:cubicBezTo>
                    <a:pt x="590" y="1205"/>
                    <a:pt x="606" y="1208"/>
                    <a:pt x="622" y="1209"/>
                  </a:cubicBezTo>
                  <a:cubicBezTo>
                    <a:pt x="666" y="1216"/>
                    <a:pt x="712" y="1221"/>
                    <a:pt x="758" y="1221"/>
                  </a:cubicBezTo>
                  <a:cubicBezTo>
                    <a:pt x="914" y="1215"/>
                    <a:pt x="1073" y="1149"/>
                    <a:pt x="1176" y="1029"/>
                  </a:cubicBezTo>
                  <a:cubicBezTo>
                    <a:pt x="1244" y="953"/>
                    <a:pt x="1282" y="853"/>
                    <a:pt x="1281" y="751"/>
                  </a:cubicBezTo>
                  <a:cubicBezTo>
                    <a:pt x="1282" y="698"/>
                    <a:pt x="1269" y="646"/>
                    <a:pt x="1243" y="601"/>
                  </a:cubicBezTo>
                  <a:cubicBezTo>
                    <a:pt x="1225" y="550"/>
                    <a:pt x="1195" y="505"/>
                    <a:pt x="1154" y="471"/>
                  </a:cubicBezTo>
                  <a:cubicBezTo>
                    <a:pt x="1127" y="448"/>
                    <a:pt x="1099" y="430"/>
                    <a:pt x="1068" y="414"/>
                  </a:cubicBezTo>
                  <a:cubicBezTo>
                    <a:pt x="1022" y="319"/>
                    <a:pt x="956" y="230"/>
                    <a:pt x="876" y="170"/>
                  </a:cubicBezTo>
                  <a:cubicBezTo>
                    <a:pt x="835" y="137"/>
                    <a:pt x="792" y="108"/>
                    <a:pt x="745" y="82"/>
                  </a:cubicBezTo>
                  <a:cubicBezTo>
                    <a:pt x="701" y="60"/>
                    <a:pt x="655" y="43"/>
                    <a:pt x="608" y="28"/>
                  </a:cubicBezTo>
                  <a:cubicBezTo>
                    <a:pt x="547" y="9"/>
                    <a:pt x="484"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rot="-10570616">
            <a:off x="7439769" y="5205235"/>
            <a:ext cx="3597725" cy="3615788"/>
          </a:xfrm>
          <a:custGeom>
            <a:avLst/>
            <a:gdLst/>
            <a:ahLst/>
            <a:cxnLst/>
            <a:rect l="l" t="t" r="r" b="b"/>
            <a:pathLst>
              <a:path w="70709" h="53298" fill="none" extrusionOk="0">
                <a:moveTo>
                  <a:pt x="30512" y="44072"/>
                </a:moveTo>
                <a:cubicBezTo>
                  <a:pt x="35263" y="49054"/>
                  <a:pt x="44774" y="53297"/>
                  <a:pt x="49691" y="46527"/>
                </a:cubicBezTo>
                <a:cubicBezTo>
                  <a:pt x="51196" y="44212"/>
                  <a:pt x="51202" y="41221"/>
                  <a:pt x="52388" y="38727"/>
                </a:cubicBezTo>
                <a:cubicBezTo>
                  <a:pt x="56428" y="30801"/>
                  <a:pt x="63187" y="35721"/>
                  <a:pt x="67318" y="31814"/>
                </a:cubicBezTo>
                <a:cubicBezTo>
                  <a:pt x="70708" y="26410"/>
                  <a:pt x="65936" y="20011"/>
                  <a:pt x="61371" y="16984"/>
                </a:cubicBezTo>
                <a:cubicBezTo>
                  <a:pt x="39600" y="1"/>
                  <a:pt x="0" y="21187"/>
                  <a:pt x="30512" y="44072"/>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77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84E61-BFA6-4150-9FE3-AA0C8F288190}" type="slidenum">
              <a:rPr/>
              <a:pPr/>
              <a:t>‹#›</a:t>
            </a:fld>
            <a:endParaRPr/>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a:t>Click icon to add picture</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F77D87C-65A5-496D-87B3-2194CD1739D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lum bright="70000" contrast="-70000"/>
          </a:blip>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0574C6C-B126-C243-AF3A-473490ECF08E}"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lum bright="70000" contrast="-70000"/>
          </a:blip>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9BF0E9EE-BC9F-CF4B-8C67-03F1AE28298F}"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9827B03-88FE-5943-BA04-D063075F7726}" type="slidenum">
              <a:rPr lang="en-US" smtClean="0"/>
              <a:pPr>
                <a:defRPr/>
              </a:pPr>
              <a:t>‹#›</a:t>
            </a:fld>
            <a:endParaRPr lang="en-US" dirty="0"/>
          </a:p>
        </p:txBody>
      </p:sp>
      <p:pic>
        <p:nvPicPr>
          <p:cNvPr id="10" name="Picture 9" descr="Overlay-FullBackground.jpg"/>
          <p:cNvPicPr>
            <a:picLocks noChangeAspect="1"/>
          </p:cNvPicPr>
          <p:nvPr/>
        </p:nvPicPr>
        <p:blipFill>
          <a:blip r:embed="rId3">
            <a:lum bright="70000" contrast="-70000"/>
          </a:blip>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duotone>
              <a:schemeClr val="accent4">
                <a:shade val="45000"/>
                <a:satMod val="135000"/>
              </a:schemeClr>
              <a:prstClr val="white"/>
            </a:duotone>
          </a:blip>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20AF2D8-10AB-A049-8099-BCC130F93D8A}"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duotone>
              <a:schemeClr val="accent4">
                <a:shade val="45000"/>
                <a:satMod val="135000"/>
              </a:schemeClr>
              <a:prstClr val="white"/>
            </a:duotone>
          </a:blip>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CA68EE8C-42B6-834F-987D-E6D173EC01A1}"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0" y="1484784"/>
            <a:ext cx="9036496" cy="47525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 id="2147485848" r:id="rId14"/>
  </p:sldLayoutIdLst>
  <p:hf hdr="0" ftr="0" dt="0"/>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5876" r:id="rId1"/>
    <p:sldLayoutId id="2147485877" r:id="rId2"/>
    <p:sldLayoutId id="2147485878" r:id="rId3"/>
    <p:sldLayoutId id="2147485879" r:id="rId4"/>
    <p:sldLayoutId id="2147485880" r:id="rId5"/>
    <p:sldLayoutId id="2147485881" r:id="rId6"/>
    <p:sldLayoutId id="2147485882" r:id="rId7"/>
    <p:sldLayoutId id="2147485883" r:id="rId8"/>
    <p:sldLayoutId id="2147485884" r:id="rId9"/>
    <p:sldLayoutId id="2147485885" r:id="rId10"/>
    <p:sldLayoutId id="2147485886" r:id="rId11"/>
    <p:sldLayoutId id="2147485887" r:id="rId12"/>
    <p:sldLayoutId id="2147485888" r:id="rId13"/>
    <p:sldLayoutId id="2147485889" r:id="rId14"/>
    <p:sldLayoutId id="2147485890" r:id="rId15"/>
  </p:sldLayoutIdLst>
  <p:hf hdr="0" ftr="0" dt="0"/>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hyperlink" Target="dict://key.7284B7DA4F80514D9FEDCCA913280A77/obstruction"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d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0.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taghinezhad.github.io/networkSecurity.html"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7.wmf"/><Relationship Id="rId7" Type="http://schemas.openxmlformats.org/officeDocument/2006/relationships/diagramColors" Target="../diagrams/colors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sz="4000" dirty="0"/>
              <a:t>Information Security</a:t>
            </a:r>
            <a:endParaRPr lang="en-AU" sz="4000" dirty="0"/>
          </a:p>
        </p:txBody>
      </p:sp>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a:p>
          <a:p>
            <a:endParaRPr lang="en-US" dirty="0"/>
          </a:p>
          <a:p>
            <a:endParaRPr lang="en-US" dirty="0"/>
          </a:p>
        </p:txBody>
      </p:sp>
      <p:sp>
        <p:nvSpPr>
          <p:cNvPr id="6" name="TextBox 5">
            <a:extLst>
              <a:ext uri="{FF2B5EF4-FFF2-40B4-BE49-F238E27FC236}">
                <a16:creationId xmlns:a16="http://schemas.microsoft.com/office/drawing/2014/main" id="{1645EC3A-82CC-4FE1-91F4-7C9E768B2E41}"/>
              </a:ext>
            </a:extLst>
          </p:cNvPr>
          <p:cNvSpPr txBox="1"/>
          <p:nvPr/>
        </p:nvSpPr>
        <p:spPr>
          <a:xfrm>
            <a:off x="107504" y="5532445"/>
            <a:ext cx="4572000" cy="400110"/>
          </a:xfrm>
          <a:prstGeom prst="rect">
            <a:avLst/>
          </a:prstGeom>
          <a:noFill/>
        </p:spPr>
        <p:txBody>
          <a:bodyPr wrap="square">
            <a:spAutoFit/>
          </a:bodyPr>
          <a:lstStyle/>
          <a:p>
            <a:pPr marL="0" indent="0"/>
            <a:r>
              <a:rPr lang="en-US" sz="2000" dirty="0">
                <a:latin typeface="Consolas" panose="020B0609020204030204" pitchFamily="49" charset="0"/>
                <a:ea typeface="Tahoma" panose="020B0604030504040204" pitchFamily="34" charset="0"/>
                <a:cs typeface="Tahoma" panose="020B0604030504040204" pitchFamily="34" charset="0"/>
              </a:rPr>
              <a:t>Mail: </a:t>
            </a:r>
            <a:r>
              <a:rPr lang="en-US" sz="2000" dirty="0">
                <a:latin typeface="Consolas" panose="020B0609020204030204" pitchFamily="49"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sz="2000" dirty="0">
              <a:latin typeface="Consolas" panose="020B0609020204030204" pitchFamily="49"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F04C8CA-42B1-4E20-93B0-0DBD06182DBD}"/>
              </a:ext>
            </a:extLst>
          </p:cNvPr>
          <p:cNvSpPr txBox="1"/>
          <p:nvPr/>
        </p:nvSpPr>
        <p:spPr>
          <a:xfrm>
            <a:off x="827584" y="2708920"/>
            <a:ext cx="4572000" cy="461665"/>
          </a:xfrm>
          <a:prstGeom prst="rect">
            <a:avLst/>
          </a:prstGeom>
          <a:noFill/>
        </p:spPr>
        <p:txBody>
          <a:bodyPr wrap="square">
            <a:spAutoFit/>
          </a:bodyPr>
          <a:lstStyle/>
          <a:p>
            <a:pPr marL="0" lvl="0" indent="0" algn="l" rtl="0">
              <a:spcBef>
                <a:spcPts val="0"/>
              </a:spcBef>
              <a:spcAft>
                <a:spcPts val="0"/>
              </a:spcAft>
              <a:buNone/>
            </a:pPr>
            <a:r>
              <a:rPr lang="en-US" sz="2400" dirty="0"/>
              <a:t>By Dr. </a:t>
            </a:r>
            <a:r>
              <a:rPr lang="en-US" sz="2400" dirty="0" err="1"/>
              <a:t>Taghinezhad</a:t>
            </a:r>
            <a:endParaRPr lang="en-US" sz="2400" dirty="0"/>
          </a:p>
        </p:txBody>
      </p:sp>
      <p:sp>
        <p:nvSpPr>
          <p:cNvPr id="4" name="Slide Number Placeholder 3">
            <a:extLst>
              <a:ext uri="{FF2B5EF4-FFF2-40B4-BE49-F238E27FC236}">
                <a16:creationId xmlns:a16="http://schemas.microsoft.com/office/drawing/2014/main" id="{AB6992D9-3ED7-4E42-8DE9-BFB1C4B7ADD9}"/>
              </a:ext>
            </a:extLst>
          </p:cNvPr>
          <p:cNvSpPr>
            <a:spLocks noGrp="1"/>
          </p:cNvSpPr>
          <p:nvPr>
            <p:ph type="sldNum" sz="quarter" idx="12"/>
          </p:nvPr>
        </p:nvSpPr>
        <p:spPr>
          <a:xfrm>
            <a:off x="8386062" y="6277534"/>
            <a:ext cx="758952" cy="576072"/>
          </a:xfrm>
        </p:spPr>
        <p:txBody>
          <a:bodyPr/>
          <a:lstStyle/>
          <a:p>
            <a:pPr>
              <a:defRPr/>
            </a:pPr>
            <a:fld id="{0F111A01-9689-A34E-8D64-3E8DCDB54F86}" type="slidenum">
              <a:rPr lang="en-US" smtClean="0"/>
              <a:pPr>
                <a:defRPr/>
              </a:pPr>
              <a:t>1</a:t>
            </a:fld>
            <a:endParaRPr lang="en-US" dirty="0"/>
          </a:p>
        </p:txBody>
      </p:sp>
      <p:pic>
        <p:nvPicPr>
          <p:cNvPr id="7" name="Picture 6">
            <a:extLst>
              <a:ext uri="{FF2B5EF4-FFF2-40B4-BE49-F238E27FC236}">
                <a16:creationId xmlns:a16="http://schemas.microsoft.com/office/drawing/2014/main" id="{CC7CBCE1-B9A1-47F9-AC05-C9D3F01D4652}"/>
              </a:ext>
            </a:extLst>
          </p:cNvPr>
          <p:cNvPicPr>
            <a:picLocks noChangeAspect="1"/>
          </p:cNvPicPr>
          <p:nvPr/>
        </p:nvPicPr>
        <p:blipFill>
          <a:blip r:embed="rId4"/>
          <a:stretch>
            <a:fillRect/>
          </a:stretch>
        </p:blipFill>
        <p:spPr>
          <a:xfrm>
            <a:off x="4679504" y="510030"/>
            <a:ext cx="4407728" cy="5837939"/>
          </a:xfrm>
          <a:prstGeom prst="rect">
            <a:avLst/>
          </a:prstGeom>
        </p:spPr>
      </p:pic>
      <p:sp>
        <p:nvSpPr>
          <p:cNvPr id="9" name="TextBox 8">
            <a:extLst>
              <a:ext uri="{FF2B5EF4-FFF2-40B4-BE49-F238E27FC236}">
                <a16:creationId xmlns:a16="http://schemas.microsoft.com/office/drawing/2014/main" id="{FCB028C0-2371-40E9-984B-AA6FEE690D92}"/>
              </a:ext>
            </a:extLst>
          </p:cNvPr>
          <p:cNvSpPr txBox="1"/>
          <p:nvPr/>
        </p:nvSpPr>
        <p:spPr>
          <a:xfrm>
            <a:off x="70882" y="5986819"/>
            <a:ext cx="4574380" cy="369332"/>
          </a:xfrm>
          <a:prstGeom prst="rect">
            <a:avLst/>
          </a:prstGeom>
          <a:noFill/>
        </p:spPr>
        <p:txBody>
          <a:bodyPr wrap="square">
            <a:spAutoFit/>
          </a:bodyP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Computer Security</a:t>
            </a:r>
            <a:endParaRPr lang="en-AU" dirty="0"/>
          </a:p>
        </p:txBody>
      </p:sp>
      <p:sp>
        <p:nvSpPr>
          <p:cNvPr id="5" name="Content Placeholder 4"/>
          <p:cNvSpPr>
            <a:spLocks noGrp="1"/>
          </p:cNvSpPr>
          <p:nvPr>
            <p:ph sz="half" idx="1"/>
          </p:nvPr>
        </p:nvSpPr>
        <p:spPr>
          <a:xfrm>
            <a:off x="3851920" y="1844824"/>
            <a:ext cx="5112568" cy="4297363"/>
          </a:xfrm>
        </p:spPr>
        <p:txBody>
          <a:bodyPr>
            <a:normAutofit/>
          </a:bodyPr>
          <a:lstStyle/>
          <a:p>
            <a:pPr>
              <a:buNone/>
            </a:pPr>
            <a:r>
              <a:rPr lang="en-US" sz="2400" dirty="0">
                <a:solidFill>
                  <a:schemeClr val="tx2">
                    <a:lumMod val="10000"/>
                  </a:schemeClr>
                </a:solidFill>
              </a:rPr>
              <a:t>   “The </a:t>
            </a:r>
            <a:r>
              <a:rPr lang="en-US" sz="2400" b="1" dirty="0">
                <a:solidFill>
                  <a:schemeClr val="tx2">
                    <a:lumMod val="10000"/>
                  </a:schemeClr>
                </a:solidFill>
              </a:rPr>
              <a:t>protection</a:t>
            </a:r>
            <a:r>
              <a:rPr lang="en-US" sz="2400" dirty="0">
                <a:solidFill>
                  <a:schemeClr val="tx2">
                    <a:lumMod val="10000"/>
                  </a:schemeClr>
                </a:solidFill>
              </a:rPr>
              <a:t> afforded to an </a:t>
            </a:r>
            <a:r>
              <a:rPr lang="en-US" sz="2400" b="1" dirty="0">
                <a:solidFill>
                  <a:schemeClr val="tx2">
                    <a:lumMod val="10000"/>
                  </a:schemeClr>
                </a:solidFill>
              </a:rPr>
              <a:t>automated information system</a:t>
            </a:r>
            <a:r>
              <a:rPr lang="en-US" sz="2400" dirty="0">
                <a:solidFill>
                  <a:schemeClr val="tx2">
                    <a:lumMod val="10000"/>
                  </a:schemeClr>
                </a:solidFill>
              </a:rPr>
              <a:t> in order to attain the applicable </a:t>
            </a:r>
            <a:r>
              <a:rPr lang="en-US" sz="2400" b="1" dirty="0">
                <a:solidFill>
                  <a:schemeClr val="tx2">
                    <a:lumMod val="10000"/>
                  </a:schemeClr>
                </a:solidFill>
              </a:rPr>
              <a:t>objectives</a:t>
            </a:r>
            <a:r>
              <a:rPr lang="en-US" sz="2400" dirty="0">
                <a:solidFill>
                  <a:schemeClr val="tx2">
                    <a:lumMod val="10000"/>
                  </a:schemeClr>
                </a:solidFill>
              </a:rPr>
              <a:t> of preserving </a:t>
            </a:r>
            <a:r>
              <a:rPr lang="en-US" sz="2400" dirty="0">
                <a:solidFill>
                  <a:srgbClr val="0070C0"/>
                </a:solidFill>
              </a:rPr>
              <a:t>the integrity</a:t>
            </a:r>
            <a:r>
              <a:rPr lang="fa-IR" sz="2400" dirty="0">
                <a:solidFill>
                  <a:srgbClr val="0070C0"/>
                </a:solidFill>
              </a:rPr>
              <a:t>(یکپارچگی)</a:t>
            </a:r>
            <a:r>
              <a:rPr lang="en-US" sz="2400" dirty="0">
                <a:solidFill>
                  <a:srgbClr val="0070C0"/>
                </a:solidFill>
              </a:rPr>
              <a:t>, availability</a:t>
            </a:r>
            <a:r>
              <a:rPr lang="fa-IR" sz="2400" dirty="0">
                <a:solidFill>
                  <a:srgbClr val="0070C0"/>
                </a:solidFill>
              </a:rPr>
              <a:t>(دسترس پذیری)</a:t>
            </a:r>
            <a:r>
              <a:rPr lang="en-US" sz="2400" dirty="0">
                <a:solidFill>
                  <a:srgbClr val="0070C0"/>
                </a:solidFill>
              </a:rPr>
              <a:t>, and confidentiality(</a:t>
            </a:r>
            <a:r>
              <a:rPr lang="fa-IR" sz="2400" dirty="0">
                <a:solidFill>
                  <a:srgbClr val="0070C0"/>
                </a:solidFill>
              </a:rPr>
              <a:t>محرمانگی</a:t>
            </a:r>
            <a:r>
              <a:rPr lang="en-US" sz="2400" dirty="0">
                <a:solidFill>
                  <a:srgbClr val="0070C0"/>
                </a:solidFill>
              </a:rPr>
              <a:t>) </a:t>
            </a:r>
            <a:r>
              <a:rPr lang="en-US" sz="2400" dirty="0">
                <a:solidFill>
                  <a:schemeClr val="tx2">
                    <a:lumMod val="10000"/>
                  </a:schemeClr>
                </a:solidFill>
              </a:rPr>
              <a:t>of information system </a:t>
            </a:r>
            <a:r>
              <a:rPr lang="en-US" sz="2400" b="1" dirty="0">
                <a:solidFill>
                  <a:schemeClr val="tx2">
                    <a:lumMod val="10000"/>
                  </a:schemeClr>
                </a:solidFill>
              </a:rPr>
              <a:t>resources</a:t>
            </a:r>
            <a:r>
              <a:rPr lang="en-US" sz="2400" dirty="0">
                <a:solidFill>
                  <a:schemeClr val="tx2">
                    <a:lumMod val="10000"/>
                  </a:schemeClr>
                </a:solidFill>
              </a:rPr>
              <a:t> (includes hardware, software, firmware, information/data, and telecommunications)”</a:t>
            </a:r>
          </a:p>
        </p:txBody>
      </p:sp>
      <p:sp>
        <p:nvSpPr>
          <p:cNvPr id="27651" name="Rectangle 3"/>
          <p:cNvSpPr>
            <a:spLocks noGrp="1" noChangeArrowheads="1"/>
          </p:cNvSpPr>
          <p:nvPr>
            <p:ph sz="half" idx="2"/>
          </p:nvPr>
        </p:nvSpPr>
        <p:spPr>
          <a:xfrm>
            <a:off x="323528" y="1702453"/>
            <a:ext cx="3566160" cy="4297363"/>
          </a:xfrm>
        </p:spPr>
        <p:txBody>
          <a:bodyPr>
            <a:normAutofit/>
          </a:bodyPr>
          <a:lstStyle/>
          <a:p>
            <a:pPr eaLnBrk="1" hangingPunct="1">
              <a:buFont typeface="Wingdings" pitchFamily="-1" charset="2"/>
              <a:buChar char="Ø"/>
            </a:pPr>
            <a:endParaRPr lang="en-US" dirty="0"/>
          </a:p>
          <a:p>
            <a:pPr eaLnBrk="1" hangingPunct="1"/>
            <a:r>
              <a:rPr lang="en-US" sz="2400" dirty="0"/>
              <a:t> The NIST(National Institute of Standards and Technology in USA) </a:t>
            </a:r>
            <a:r>
              <a:rPr lang="en-US" sz="2400" i="1" dirty="0"/>
              <a:t>Computer Security Handbook</a:t>
            </a:r>
            <a:r>
              <a:rPr lang="en-US" sz="2400" dirty="0"/>
              <a:t> defines the term computer security as:</a:t>
            </a:r>
          </a:p>
          <a:p>
            <a:pPr eaLnBrk="1" hangingPunct="1">
              <a:buFont typeface="Candara" pitchFamily="-1" charset="0"/>
              <a:buNone/>
            </a:pPr>
            <a:r>
              <a:rPr lang="en-US" dirty="0"/>
              <a:t>		</a:t>
            </a:r>
            <a:endParaRPr lang="en-AU" dirty="0"/>
          </a:p>
        </p:txBody>
      </p:sp>
      <p:sp>
        <p:nvSpPr>
          <p:cNvPr id="2" name="Slide Number Placeholder 1">
            <a:extLst>
              <a:ext uri="{FF2B5EF4-FFF2-40B4-BE49-F238E27FC236}">
                <a16:creationId xmlns:a16="http://schemas.microsoft.com/office/drawing/2014/main" id="{D4D4B6C2-BD25-4D5B-BFCC-7B1A85A5553A}"/>
              </a:ext>
            </a:extLst>
          </p:cNvPr>
          <p:cNvSpPr>
            <a:spLocks noGrp="1"/>
          </p:cNvSpPr>
          <p:nvPr>
            <p:ph type="sldNum" sz="quarter" idx="12"/>
          </p:nvPr>
        </p:nvSpPr>
        <p:spPr/>
        <p:txBody>
          <a:bodyPr/>
          <a:lstStyle/>
          <a:p>
            <a:pPr>
              <a:defRPr/>
            </a:pPr>
            <a:fld id="{CA68EE8C-42B6-834F-987D-E6D173EC01A1}" type="slidenum">
              <a:rPr lang="en-US" smtClean="0"/>
              <a:pPr>
                <a:defRPr/>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a:t>Computer Security Objectives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4291416823"/>
              </p:ext>
            </p:extLst>
          </p:nvPr>
        </p:nvGraphicFramePr>
        <p:xfrm>
          <a:off x="152400" y="1524000"/>
          <a:ext cx="8839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FA787C3B-54C3-44FA-8E18-6BE34F0A4EF5}"/>
              </a:ext>
            </a:extLst>
          </p:cNvPr>
          <p:cNvSpPr>
            <a:spLocks noGrp="1"/>
          </p:cNvSpPr>
          <p:nvPr>
            <p:ph type="sldNum" sz="quarter" idx="12"/>
          </p:nvPr>
        </p:nvSpPr>
        <p:spPr/>
        <p:txBody>
          <a:bodyPr/>
          <a:lstStyle/>
          <a:p>
            <a:pPr>
              <a:defRPr/>
            </a:pPr>
            <a:fld id="{08E8D78D-8E35-2A45-8837-327CDB22A9F3}" type="slidenum">
              <a:rPr lang="en-US" smtClean="0"/>
              <a:pPr>
                <a:defRPr/>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a:t>CIA Triad</a:t>
            </a:r>
          </a:p>
        </p:txBody>
      </p:sp>
      <p:pic>
        <p:nvPicPr>
          <p:cNvPr id="31747" name="Picture 11" descr="f1.pdf"/>
          <p:cNvPicPr>
            <a:picLocks noChangeAspect="1"/>
          </p:cNvPicPr>
          <p:nvPr/>
        </p:nvPicPr>
        <p:blipFill>
          <a:blip r:embed="rId3"/>
          <a:srcRect t="13635" b="24545"/>
          <a:stretch>
            <a:fillRect/>
          </a:stretch>
        </p:blipFill>
        <p:spPr bwMode="auto">
          <a:xfrm>
            <a:off x="1143000" y="1398588"/>
            <a:ext cx="6823075" cy="545941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B091AA3-A6C5-41CC-8B22-56CE35F9129D}"/>
              </a:ext>
            </a:extLst>
          </p:cNvPr>
          <p:cNvSpPr>
            <a:spLocks noGrp="1"/>
          </p:cNvSpPr>
          <p:nvPr>
            <p:ph type="sldNum" sz="quarter" idx="12"/>
          </p:nvPr>
        </p:nvSpPr>
        <p:spPr/>
        <p:txBody>
          <a:bodyPr/>
          <a:lstStyle/>
          <a:p>
            <a:pPr>
              <a:defRPr/>
            </a:pPr>
            <a:fld id="{85D4D257-4F1A-5B4F-8BE3-C5A8F8A780E1}"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07504" y="124404"/>
            <a:ext cx="9191551" cy="1283167"/>
          </a:xfrm>
        </p:spPr>
        <p:txBody>
          <a:bodyPr/>
          <a:lstStyle/>
          <a:p>
            <a:pPr eaLnBrk="1" hangingPunct="1"/>
            <a:r>
              <a:rPr lang="en-US" sz="2800" dirty="0"/>
              <a:t>Essential Network and Computer Security Requirements</a:t>
            </a:r>
          </a:p>
        </p:txBody>
      </p:sp>
      <p:sp>
        <p:nvSpPr>
          <p:cNvPr id="2" name="Slide Number Placeholder 1">
            <a:extLst>
              <a:ext uri="{FF2B5EF4-FFF2-40B4-BE49-F238E27FC236}">
                <a16:creationId xmlns:a16="http://schemas.microsoft.com/office/drawing/2014/main" id="{0B091AA3-A6C5-41CC-8B22-56CE35F9129D}"/>
              </a:ext>
            </a:extLst>
          </p:cNvPr>
          <p:cNvSpPr>
            <a:spLocks noGrp="1"/>
          </p:cNvSpPr>
          <p:nvPr>
            <p:ph type="sldNum" sz="quarter" idx="12"/>
          </p:nvPr>
        </p:nvSpPr>
        <p:spPr/>
        <p:txBody>
          <a:bodyPr/>
          <a:lstStyle/>
          <a:p>
            <a:pPr>
              <a:defRPr/>
            </a:pPr>
            <a:fld id="{85D4D257-4F1A-5B4F-8BE3-C5A8F8A780E1}" type="slidenum">
              <a:rPr lang="en-US" smtClean="0"/>
              <a:pPr>
                <a:defRPr/>
              </a:pPr>
              <a:t>13</a:t>
            </a:fld>
            <a:endParaRPr lang="en-US" dirty="0"/>
          </a:p>
        </p:txBody>
      </p:sp>
      <p:pic>
        <p:nvPicPr>
          <p:cNvPr id="4" name="Picture 3">
            <a:extLst>
              <a:ext uri="{FF2B5EF4-FFF2-40B4-BE49-F238E27FC236}">
                <a16:creationId xmlns:a16="http://schemas.microsoft.com/office/drawing/2014/main" id="{25ACF7F9-D201-4CB3-99AA-03D0A1772E16}"/>
              </a:ext>
            </a:extLst>
          </p:cNvPr>
          <p:cNvPicPr>
            <a:picLocks noChangeAspect="1"/>
          </p:cNvPicPr>
          <p:nvPr/>
        </p:nvPicPr>
        <p:blipFill>
          <a:blip r:embed="rId3"/>
          <a:stretch>
            <a:fillRect/>
          </a:stretch>
        </p:blipFill>
        <p:spPr>
          <a:xfrm>
            <a:off x="1619672" y="1988840"/>
            <a:ext cx="5655819" cy="4572418"/>
          </a:xfrm>
          <a:prstGeom prst="rect">
            <a:avLst/>
          </a:prstGeom>
        </p:spPr>
      </p:pic>
    </p:spTree>
    <p:extLst>
      <p:ext uri="{BB962C8B-B14F-4D97-AF65-F5344CB8AC3E}">
        <p14:creationId xmlns:p14="http://schemas.microsoft.com/office/powerpoint/2010/main" val="1964497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pPr eaLnBrk="1" hangingPunct="1"/>
            <a:r>
              <a:rPr lang="en-US" sz="4400" dirty="0"/>
              <a:t>Possible additional concepts:</a:t>
            </a:r>
          </a:p>
        </p:txBody>
      </p:sp>
      <p:graphicFrame>
        <p:nvGraphicFramePr>
          <p:cNvPr id="4" name="Content Placeholder 3"/>
          <p:cNvGraphicFramePr>
            <a:graphicFrameLocks noGrp="1"/>
          </p:cNvGraphicFramePr>
          <p:nvPr>
            <p:ph idx="1"/>
          </p:nvPr>
        </p:nvGraphicFramePr>
        <p:xfrm>
          <a:off x="838200" y="1981200"/>
          <a:ext cx="7570788" cy="456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C9B24AA-893B-429E-BE5C-BD96431D6DB4}"/>
              </a:ext>
            </a:extLst>
          </p:cNvPr>
          <p:cNvSpPr>
            <a:spLocks noGrp="1"/>
          </p:cNvSpPr>
          <p:nvPr>
            <p:ph type="sldNum" sz="quarter" idx="12"/>
          </p:nvPr>
        </p:nvSpPr>
        <p:spPr/>
        <p:txBody>
          <a:bodyPr/>
          <a:lstStyle/>
          <a:p>
            <a:pPr>
              <a:defRPr/>
            </a:pPr>
            <a:fld id="{85D4D257-4F1A-5B4F-8BE3-C5A8F8A780E1}" type="slidenum">
              <a:rPr lang="en-US" smtClean="0"/>
              <a:pPr>
                <a:defRPr/>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r>
              <a:rPr lang="en-US" dirty="0"/>
              <a:t>Breach of Security </a:t>
            </a:r>
            <a:br>
              <a:rPr lang="en-US" dirty="0"/>
            </a:br>
            <a:r>
              <a:rPr lang="en-US" dirty="0"/>
              <a:t>Levels of Impact</a:t>
            </a:r>
          </a:p>
        </p:txBody>
      </p:sp>
      <p:graphicFrame>
        <p:nvGraphicFramePr>
          <p:cNvPr id="6" name="Content Placeholder 5"/>
          <p:cNvGraphicFramePr>
            <a:graphicFrameLocks noGrp="1"/>
          </p:cNvGraphicFramePr>
          <p:nvPr>
            <p:ph idx="1"/>
          </p:nvPr>
        </p:nvGraphicFramePr>
        <p:xfrm>
          <a:off x="381000" y="1600200"/>
          <a:ext cx="8534400" cy="510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61B22113-FC83-4E67-BC62-2A53BE82C498}"/>
              </a:ext>
            </a:extLst>
          </p:cNvPr>
          <p:cNvSpPr>
            <a:spLocks noGrp="1"/>
          </p:cNvSpPr>
          <p:nvPr>
            <p:ph type="sldNum" sz="quarter" idx="12"/>
          </p:nvPr>
        </p:nvSpPr>
        <p:spPr/>
        <p:txBody>
          <a:bodyPr/>
          <a:lstStyle/>
          <a:p>
            <a:pPr>
              <a:defRPr/>
            </a:pPr>
            <a:fld id="{85D4D257-4F1A-5B4F-8BE3-C5A8F8A780E1}" type="slidenum">
              <a:rPr lang="en-US" smtClean="0"/>
              <a:pPr>
                <a:defRPr/>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Security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97436"/>
              </p:ext>
            </p:extLst>
          </p:nvPr>
        </p:nvGraphicFramePr>
        <p:xfrm>
          <a:off x="381000" y="1676400"/>
          <a:ext cx="85344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1C063D0-6DF1-4BD9-8B78-2E849489A8CB}"/>
              </a:ext>
            </a:extLst>
          </p:cNvPr>
          <p:cNvSpPr>
            <a:spLocks noGrp="1"/>
          </p:cNvSpPr>
          <p:nvPr>
            <p:ph type="sldNum" sz="quarter" idx="12"/>
          </p:nvPr>
        </p:nvSpPr>
        <p:spPr/>
        <p:txBody>
          <a:bodyPr/>
          <a:lstStyle/>
          <a:p>
            <a:pPr>
              <a:defRPr/>
            </a:pPr>
            <a:fld id="{9C2FB95B-9CE7-A047-A167-44F68D48CF28}" type="slidenum">
              <a:rPr lang="en-US" smtClean="0"/>
              <a:pPr>
                <a:defRPr/>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z="4800" dirty="0"/>
              <a:t>Computer Security Challenges</a:t>
            </a:r>
          </a:p>
        </p:txBody>
      </p:sp>
      <p:sp>
        <p:nvSpPr>
          <p:cNvPr id="5" name="Content Placeholder 4"/>
          <p:cNvSpPr>
            <a:spLocks noGrp="1"/>
          </p:cNvSpPr>
          <p:nvPr>
            <p:ph sz="half" idx="1"/>
          </p:nvPr>
        </p:nvSpPr>
        <p:spPr>
          <a:xfrm>
            <a:off x="179512" y="1828800"/>
            <a:ext cx="4166111" cy="4527550"/>
          </a:xfrm>
        </p:spPr>
        <p:txBody>
          <a:bodyPr>
            <a:normAutofit fontScale="92500" lnSpcReduction="10000"/>
          </a:bodyPr>
          <a:lstStyle/>
          <a:p>
            <a:pPr marL="0" indent="0" eaLnBrk="1" hangingPunct="1">
              <a:buNone/>
              <a:defRPr/>
            </a:pPr>
            <a:r>
              <a:rPr lang="en-US" dirty="0">
                <a:solidFill>
                  <a:schemeClr val="tx2">
                    <a:lumMod val="10000"/>
                  </a:schemeClr>
                </a:solidFill>
              </a:rPr>
              <a:t>1-Security is not simple</a:t>
            </a:r>
          </a:p>
          <a:p>
            <a:pPr marL="0" indent="0" eaLnBrk="1" hangingPunct="1">
              <a:buNone/>
              <a:defRPr/>
            </a:pPr>
            <a:r>
              <a:rPr lang="en-US" dirty="0">
                <a:solidFill>
                  <a:schemeClr val="tx2">
                    <a:lumMod val="10000"/>
                  </a:schemeClr>
                </a:solidFill>
              </a:rPr>
              <a:t>-Potential attacks on the security features need to be considered</a:t>
            </a:r>
          </a:p>
          <a:p>
            <a:pPr marL="0" indent="0" eaLnBrk="1" hangingPunct="1">
              <a:buNone/>
              <a:defRPr/>
            </a:pPr>
            <a:r>
              <a:rPr lang="en-US" dirty="0">
                <a:solidFill>
                  <a:schemeClr val="tx2">
                    <a:lumMod val="10000"/>
                  </a:schemeClr>
                </a:solidFill>
              </a:rPr>
              <a:t>3-Procedures used to provide particular services are often counter-intuitive (We can’t now what mechanism are need based on a specific requirement)</a:t>
            </a:r>
          </a:p>
          <a:p>
            <a:pPr marL="0" indent="0" eaLnBrk="1" hangingPunct="1">
              <a:buNone/>
              <a:defRPr/>
            </a:pPr>
            <a:r>
              <a:rPr lang="en-US" dirty="0">
                <a:solidFill>
                  <a:schemeClr val="tx2">
                    <a:lumMod val="10000"/>
                  </a:schemeClr>
                </a:solidFill>
              </a:rPr>
              <a:t>4-It is necessary to decide where to use the various security mechanisms</a:t>
            </a:r>
          </a:p>
          <a:p>
            <a:pPr marL="0" indent="0">
              <a:buNone/>
              <a:defRPr/>
            </a:pPr>
            <a:r>
              <a:rPr lang="en-US" dirty="0">
                <a:solidFill>
                  <a:schemeClr val="tx2">
                    <a:lumMod val="10000"/>
                  </a:schemeClr>
                </a:solidFill>
              </a:rPr>
              <a:t>5- Security mechanisms typically involve more than a particular algorithm or protocol</a:t>
            </a:r>
          </a:p>
          <a:p>
            <a:pPr marL="0" indent="0" eaLnBrk="1" hangingPunct="1">
              <a:buNone/>
              <a:defRPr/>
            </a:pPr>
            <a:endParaRPr lang="en-US" dirty="0">
              <a:solidFill>
                <a:schemeClr val="tx2">
                  <a:lumMod val="10000"/>
                </a:schemeClr>
              </a:solidFill>
            </a:endParaRPr>
          </a:p>
          <a:p>
            <a:pPr marL="0" indent="0" eaLnBrk="1" hangingPunct="1">
              <a:buNone/>
              <a:defRPr/>
            </a:pPr>
            <a:endParaRPr lang="en-US" dirty="0"/>
          </a:p>
        </p:txBody>
      </p:sp>
      <p:sp>
        <p:nvSpPr>
          <p:cNvPr id="6" name="Content Placeholder 5"/>
          <p:cNvSpPr>
            <a:spLocks noGrp="1"/>
          </p:cNvSpPr>
          <p:nvPr>
            <p:ph sz="half" idx="2"/>
          </p:nvPr>
        </p:nvSpPr>
        <p:spPr>
          <a:xfrm>
            <a:off x="4796790" y="1828800"/>
            <a:ext cx="4239705" cy="4768552"/>
          </a:xfrm>
        </p:spPr>
        <p:txBody>
          <a:bodyPr>
            <a:normAutofit fontScale="92500" lnSpcReduction="10000"/>
          </a:bodyPr>
          <a:lstStyle/>
          <a:p>
            <a:pPr marL="0" indent="0" eaLnBrk="1" hangingPunct="1">
              <a:buNone/>
              <a:defRPr/>
            </a:pPr>
            <a:r>
              <a:rPr lang="en-US" dirty="0">
                <a:solidFill>
                  <a:schemeClr val="tx2">
                    <a:lumMod val="10000"/>
                  </a:schemeClr>
                </a:solidFill>
              </a:rPr>
              <a:t>6-Security is essentially a battle of wits(reasoning power) between a perpetrator and the designer</a:t>
            </a:r>
          </a:p>
          <a:p>
            <a:pPr marL="0" indent="0" eaLnBrk="1" hangingPunct="1">
              <a:buNone/>
              <a:defRPr/>
            </a:pPr>
            <a:r>
              <a:rPr lang="en-US" dirty="0">
                <a:solidFill>
                  <a:schemeClr val="tx2">
                    <a:lumMod val="10000"/>
                  </a:schemeClr>
                </a:solidFill>
              </a:rPr>
              <a:t>7-Little benefit from security investment is perceived until a security failure occurs</a:t>
            </a:r>
          </a:p>
          <a:p>
            <a:pPr marL="0" indent="0">
              <a:buNone/>
              <a:defRPr/>
            </a:pPr>
            <a:r>
              <a:rPr lang="en-US" dirty="0">
                <a:solidFill>
                  <a:schemeClr val="tx2">
                    <a:lumMod val="10000"/>
                  </a:schemeClr>
                </a:solidFill>
              </a:rPr>
              <a:t>8-Requires constant monitoring</a:t>
            </a:r>
          </a:p>
          <a:p>
            <a:pPr marL="0" indent="0">
              <a:buNone/>
              <a:defRPr/>
            </a:pPr>
            <a:r>
              <a:rPr lang="en-US" dirty="0">
                <a:solidFill>
                  <a:schemeClr val="tx2">
                    <a:lumMod val="10000"/>
                  </a:schemeClr>
                </a:solidFill>
              </a:rPr>
              <a:t>9-Is too often an afterthought</a:t>
            </a:r>
          </a:p>
          <a:p>
            <a:pPr marL="0" indent="0" eaLnBrk="1" hangingPunct="1">
              <a:buNone/>
              <a:defRPr/>
            </a:pPr>
            <a:r>
              <a:rPr lang="en-US" dirty="0">
                <a:solidFill>
                  <a:schemeClr val="tx2">
                    <a:lumMod val="10000"/>
                  </a:schemeClr>
                </a:solidFill>
              </a:rPr>
              <a:t>10-Strong security is often viewed as an impediment(</a:t>
            </a:r>
            <a:r>
              <a:rPr lang="en-US" sz="1800" u="none" strike="noStrike" dirty="0">
                <a:solidFill>
                  <a:srgbClr val="0000FF"/>
                </a:solidFill>
                <a:effectLst/>
                <a:latin typeface="Tahoma" panose="020B0604030504040204" pitchFamily="34" charset="0"/>
                <a:hlinkClick r:id="rId3"/>
              </a:rPr>
              <a:t>obstruction</a:t>
            </a:r>
            <a:r>
              <a:rPr lang="en-US" dirty="0">
                <a:solidFill>
                  <a:schemeClr val="tx2">
                    <a:lumMod val="10000"/>
                  </a:schemeClr>
                </a:solidFill>
              </a:rPr>
              <a:t>) to efficient and user-friendly operation</a:t>
            </a:r>
          </a:p>
          <a:p>
            <a:pPr marL="457200" indent="-457200" eaLnBrk="1" hangingPunct="1">
              <a:buFont typeface="+mj-lt"/>
              <a:buAutoNum type="arabicPeriod" startAt="7"/>
              <a:defRPr/>
            </a:pPr>
            <a:endParaRPr lang="en-US" dirty="0"/>
          </a:p>
        </p:txBody>
      </p:sp>
      <p:pic>
        <p:nvPicPr>
          <p:cNvPr id="7" name="Picture 6"/>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8028384" y="5828804"/>
            <a:ext cx="1115616" cy="1029195"/>
          </a:xfrm>
          <a:prstGeom prst="rect">
            <a:avLst/>
          </a:prstGeom>
          <a:solidFill>
            <a:schemeClr val="accent3"/>
          </a:solidFill>
          <a:scene3d>
            <a:camera prst="orthographicFront">
              <a:rot lat="0" lon="10799999" rev="0"/>
            </a:camera>
            <a:lightRig rig="threePt" dir="t"/>
          </a:scene3d>
        </p:spPr>
      </p:pic>
      <p:sp>
        <p:nvSpPr>
          <p:cNvPr id="2" name="Slide Number Placeholder 1">
            <a:extLst>
              <a:ext uri="{FF2B5EF4-FFF2-40B4-BE49-F238E27FC236}">
                <a16:creationId xmlns:a16="http://schemas.microsoft.com/office/drawing/2014/main" id="{06C17918-9B10-429B-9055-070D905A6356}"/>
              </a:ext>
            </a:extLst>
          </p:cNvPr>
          <p:cNvSpPr>
            <a:spLocks noGrp="1"/>
          </p:cNvSpPr>
          <p:nvPr>
            <p:ph type="sldNum" sz="quarter" idx="12"/>
          </p:nvPr>
        </p:nvSpPr>
        <p:spPr/>
        <p:txBody>
          <a:bodyPr/>
          <a:lstStyle/>
          <a:p>
            <a:pPr>
              <a:defRPr/>
            </a:pPr>
            <a:fld id="{E0574C6C-B126-C243-AF3A-473490ECF08E}" type="slidenum">
              <a:rPr lang="en-US" smtClean="0"/>
              <a:pPr>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AU" dirty="0"/>
              <a:t>OSI Security Architecture</a:t>
            </a:r>
          </a:p>
        </p:txBody>
      </p:sp>
      <p:sp>
        <p:nvSpPr>
          <p:cNvPr id="5" name="Content Placeholder 4"/>
          <p:cNvSpPr>
            <a:spLocks noGrp="1"/>
          </p:cNvSpPr>
          <p:nvPr>
            <p:ph idx="1"/>
          </p:nvPr>
        </p:nvSpPr>
        <p:spPr>
          <a:xfrm>
            <a:off x="779463" y="1828800"/>
            <a:ext cx="7583488" cy="4648200"/>
          </a:xfrm>
        </p:spPr>
        <p:txBody>
          <a:bodyPr>
            <a:normAutofit fontScale="92500" lnSpcReduction="10000"/>
          </a:bodyPr>
          <a:lstStyle/>
          <a:p>
            <a:pPr eaLnBrk="1" hangingPunct="1">
              <a:defRPr/>
            </a:pPr>
            <a:r>
              <a:rPr lang="en-US" dirty="0"/>
              <a:t>Security attack</a:t>
            </a:r>
            <a:endParaRPr lang="en-US" dirty="0">
              <a:solidFill>
                <a:schemeClr val="tx2">
                  <a:lumMod val="10000"/>
                </a:schemeClr>
              </a:solidFill>
            </a:endParaRPr>
          </a:p>
          <a:p>
            <a:pPr lvl="1" eaLnBrk="1" hangingPunct="1">
              <a:buClr>
                <a:schemeClr val="bg1"/>
              </a:buClr>
              <a:defRPr/>
            </a:pPr>
            <a:r>
              <a:rPr lang="en-US" dirty="0">
                <a:solidFill>
                  <a:schemeClr val="tx2">
                    <a:lumMod val="10000"/>
                  </a:schemeClr>
                </a:solidFill>
              </a:rPr>
              <a:t>Any action that compromises the security of information owned by an organization</a:t>
            </a:r>
          </a:p>
          <a:p>
            <a:pPr eaLnBrk="1" hangingPunct="1">
              <a:defRPr/>
            </a:pPr>
            <a:r>
              <a:rPr lang="en-US" dirty="0">
                <a:solidFill>
                  <a:schemeClr val="tx2">
                    <a:lumMod val="10000"/>
                  </a:schemeClr>
                </a:solidFill>
              </a:rPr>
              <a:t>Security mechanism</a:t>
            </a:r>
          </a:p>
          <a:p>
            <a:pPr lvl="1" eaLnBrk="1" hangingPunct="1">
              <a:buClr>
                <a:schemeClr val="bg1"/>
              </a:buClr>
              <a:defRPr/>
            </a:pPr>
            <a:r>
              <a:rPr lang="en-US" dirty="0">
                <a:solidFill>
                  <a:schemeClr val="tx2">
                    <a:lumMod val="10000"/>
                  </a:schemeClr>
                </a:solidFill>
              </a:rPr>
              <a:t>A process (or a device incorporating such a process) that is designed to detect, prevent, or recover from a security attack</a:t>
            </a:r>
          </a:p>
          <a:p>
            <a:pPr eaLnBrk="1" hangingPunct="1">
              <a:defRPr/>
            </a:pPr>
            <a:r>
              <a:rPr lang="en-US" dirty="0">
                <a:solidFill>
                  <a:schemeClr val="tx2">
                    <a:lumMod val="10000"/>
                  </a:schemeClr>
                </a:solidFill>
              </a:rPr>
              <a:t>Security service</a:t>
            </a:r>
          </a:p>
          <a:p>
            <a:pPr lvl="1" eaLnBrk="1" hangingPunct="1">
              <a:buClr>
                <a:schemeClr val="bg1"/>
              </a:buClr>
              <a:defRPr/>
            </a:pPr>
            <a:r>
              <a:rPr lang="en-US" dirty="0">
                <a:solidFill>
                  <a:schemeClr val="tx2">
                    <a:lumMod val="10000"/>
                  </a:schemeClr>
                </a:solidFill>
              </a:rPr>
              <a:t>A processing or communication service that enhances the security of the data processing systems and the information transfers of an organization</a:t>
            </a:r>
          </a:p>
          <a:p>
            <a:pPr lvl="1" eaLnBrk="1" hangingPunct="1">
              <a:buClr>
                <a:schemeClr val="bg1"/>
              </a:buClr>
              <a:defRPr/>
            </a:pPr>
            <a:r>
              <a:rPr lang="en-US" dirty="0">
                <a:solidFill>
                  <a:schemeClr val="tx2">
                    <a:lumMod val="10000"/>
                  </a:schemeClr>
                </a:solidFill>
              </a:rPr>
              <a:t>Intended to counter security attacks, and they make use of one or more security mechanisms to provide the service</a:t>
            </a:r>
          </a:p>
        </p:txBody>
      </p:sp>
      <p:sp>
        <p:nvSpPr>
          <p:cNvPr id="2" name="Slide Number Placeholder 1">
            <a:extLst>
              <a:ext uri="{FF2B5EF4-FFF2-40B4-BE49-F238E27FC236}">
                <a16:creationId xmlns:a16="http://schemas.microsoft.com/office/drawing/2014/main" id="{1741C397-EB33-42BE-8D9F-D86657EA7FA4}"/>
              </a:ext>
            </a:extLst>
          </p:cNvPr>
          <p:cNvSpPr>
            <a:spLocks noGrp="1"/>
          </p:cNvSpPr>
          <p:nvPr>
            <p:ph type="sldNum" sz="quarter" idx="12"/>
          </p:nvPr>
        </p:nvSpPr>
        <p:spPr/>
        <p:txBody>
          <a:bodyPr/>
          <a:lstStyle/>
          <a:p>
            <a:pPr>
              <a:defRPr/>
            </a:pPr>
            <a:fld id="{85D4D257-4F1A-5B4F-8BE3-C5A8F8A780E1}" type="slidenum">
              <a:rPr lang="en-US" smtClean="0"/>
              <a:pPr>
                <a:defRPr/>
              </a:pPr>
              <a:t>18</a:t>
            </a:fld>
            <a:endParaRPr lang="en-US" dirty="0"/>
          </a:p>
        </p:txBody>
      </p:sp>
      <p:sp>
        <p:nvSpPr>
          <p:cNvPr id="6" name="TextBox 5">
            <a:extLst>
              <a:ext uri="{FF2B5EF4-FFF2-40B4-BE49-F238E27FC236}">
                <a16:creationId xmlns:a16="http://schemas.microsoft.com/office/drawing/2014/main" id="{7BDCFF3E-F2EC-42EC-8752-4B890CF1DBD2}"/>
              </a:ext>
            </a:extLst>
          </p:cNvPr>
          <p:cNvSpPr txBox="1"/>
          <p:nvPr/>
        </p:nvSpPr>
        <p:spPr>
          <a:xfrm>
            <a:off x="611560" y="52140"/>
            <a:ext cx="1872208" cy="923330"/>
          </a:xfrm>
          <a:prstGeom prst="rect">
            <a:avLst/>
          </a:prstGeom>
          <a:noFill/>
        </p:spPr>
        <p:txBody>
          <a:bodyPr wrap="square">
            <a:spAutoFit/>
          </a:bodyPr>
          <a:lstStyle/>
          <a:p>
            <a:r>
              <a:rPr lang="en-US" dirty="0"/>
              <a:t>open systems interconnection (OSI)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54"/>
          <p:cNvSpPr>
            <a:spLocks noGrp="1"/>
          </p:cNvSpPr>
          <p:nvPr>
            <p:ph type="title"/>
          </p:nvPr>
        </p:nvSpPr>
        <p:spPr>
          <a:xfrm>
            <a:off x="0" y="609600"/>
            <a:ext cx="9144000" cy="812520"/>
          </a:xfrm>
        </p:spPr>
        <p:txBody>
          <a:bodyPr/>
          <a:lstStyle/>
          <a:p>
            <a:pPr eaLnBrk="1" hangingPunct="1"/>
            <a:r>
              <a:rPr lang="en-US" sz="4000" b="1" dirty="0">
                <a:effectLst/>
              </a:rPr>
              <a:t>Table 1.1   </a:t>
            </a:r>
            <a:br>
              <a:rPr lang="en-US" sz="3600" b="1" dirty="0">
                <a:effectLst/>
              </a:rPr>
            </a:br>
            <a:r>
              <a:rPr lang="en-US" sz="3600" b="1" dirty="0">
                <a:effectLst/>
              </a:rPr>
              <a:t>Threats and Attacks (RFC 4949)</a:t>
            </a:r>
            <a:br>
              <a:rPr lang="en-US" sz="4700" dirty="0"/>
            </a:br>
            <a:endParaRPr lang="en-US" sz="4700" dirty="0"/>
          </a:p>
        </p:txBody>
      </p:sp>
      <p:pic>
        <p:nvPicPr>
          <p:cNvPr id="47" name="Picture 46"/>
          <p:cNvPicPr>
            <a:picLocks noChangeAspect="1"/>
          </p:cNvPicPr>
          <p:nvPr/>
        </p:nvPicPr>
        <p:blipFill>
          <a:blip r:embed="rId3">
            <a:alphaModFix/>
            <a:duotone>
              <a:prstClr val="black"/>
              <a:schemeClr val="accent1">
                <a:tint val="45000"/>
                <a:satMod val="400000"/>
              </a:schemeClr>
            </a:duotone>
            <a:lum contrast="50000"/>
          </a:blip>
          <a:srcRect/>
          <a:stretch>
            <a:fillRect/>
          </a:stretch>
        </p:blipFill>
        <p:spPr>
          <a:xfrm>
            <a:off x="228600" y="3886200"/>
            <a:ext cx="8687364" cy="2609842"/>
          </a:xfrm>
          <a:prstGeom prst="rect">
            <a:avLst/>
          </a:prstGeom>
          <a:solidFill>
            <a:schemeClr val="tx2">
              <a:lumMod val="75000"/>
            </a:schemeClr>
          </a:solidFill>
        </p:spPr>
      </p:pic>
      <p:pic>
        <p:nvPicPr>
          <p:cNvPr id="41988" name="Picture 56"/>
          <p:cNvPicPr>
            <a:picLocks noChangeAspect="1"/>
          </p:cNvPicPr>
          <p:nvPr/>
        </p:nvPicPr>
        <p:blipFill>
          <a:blip r:embed="rId4"/>
          <a:srcRect/>
          <a:stretch>
            <a:fillRect/>
          </a:stretch>
        </p:blipFill>
        <p:spPr bwMode="auto">
          <a:xfrm>
            <a:off x="3505200" y="1828800"/>
            <a:ext cx="1509713" cy="1574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2168E257-1555-428F-9644-870D6EAE001C}"/>
              </a:ext>
            </a:extLst>
          </p:cNvPr>
          <p:cNvSpPr>
            <a:spLocks noGrp="1"/>
          </p:cNvSpPr>
          <p:nvPr>
            <p:ph type="sldNum" sz="quarter" idx="12"/>
          </p:nvPr>
        </p:nvSpPr>
        <p:spPr/>
        <p:txBody>
          <a:bodyPr/>
          <a:lstStyle/>
          <a:p>
            <a:pPr>
              <a:defRPr/>
            </a:pPr>
            <a:fld id="{08E8D78D-8E35-2A45-8837-327CDB22A9F3}" type="slidenum">
              <a:rPr lang="en-US" smtClean="0"/>
              <a:pPr>
                <a:defRPr/>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 dirty="0"/>
              <a:t>About This Course</a:t>
            </a:r>
            <a:endParaRPr dirty="0"/>
          </a:p>
        </p:txBody>
      </p:sp>
      <p:cxnSp>
        <p:nvCxnSpPr>
          <p:cNvPr id="10" name="Google Shape;852;p23">
            <a:extLst>
              <a:ext uri="{FF2B5EF4-FFF2-40B4-BE49-F238E27FC236}">
                <a16:creationId xmlns:a16="http://schemas.microsoft.com/office/drawing/2014/main" id="{72437DF5-8D8D-4DBB-9F7B-6DE3B06D779A}"/>
              </a:ext>
            </a:extLst>
          </p:cNvPr>
          <p:cNvCxnSpPr>
            <a:cxnSpLocks/>
            <a:endCxn id="7" idx="1"/>
          </p:cNvCxnSpPr>
          <p:nvPr/>
        </p:nvCxnSpPr>
        <p:spPr>
          <a:xfrm>
            <a:off x="1431048" y="3693839"/>
            <a:ext cx="249300" cy="0"/>
          </a:xfrm>
          <a:prstGeom prst="straightConnector1">
            <a:avLst/>
          </a:prstGeom>
          <a:noFill/>
          <a:ln w="1905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736C5B6B-122A-43D6-9D69-FCCE7E2DFA4D}"/>
              </a:ext>
            </a:extLst>
          </p:cNvPr>
          <p:cNvGrpSpPr/>
          <p:nvPr/>
        </p:nvGrpSpPr>
        <p:grpSpPr>
          <a:xfrm>
            <a:off x="1064835" y="2563324"/>
            <a:ext cx="6608616" cy="1369732"/>
            <a:chOff x="2110853" y="2060731"/>
            <a:chExt cx="6608616" cy="1369732"/>
          </a:xfrm>
        </p:grpSpPr>
        <p:sp>
          <p:nvSpPr>
            <p:cNvPr id="6" name="Google Shape;844;p23">
              <a:extLst>
                <a:ext uri="{FF2B5EF4-FFF2-40B4-BE49-F238E27FC236}">
                  <a16:creationId xmlns:a16="http://schemas.microsoft.com/office/drawing/2014/main" id="{ABC034F4-A5AE-4F59-85B1-D9B12A4CC28C}"/>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4</a:t>
              </a:r>
              <a:endParaRPr sz="220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2D1AFBE1-1947-4EAE-85C1-2E4BA82DA8E1}"/>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a:t>
              </a:r>
              <a:endParaRPr sz="220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B3B784B5-A15F-4B62-A91B-3F59A10752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14</a:t>
              </a:r>
              <a:endParaRPr sz="220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F8C09B76-4E77-4013-B279-1030E2C49FC8}"/>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1" name="Google Shape;853;p23">
              <a:extLst>
                <a:ext uri="{FF2B5EF4-FFF2-40B4-BE49-F238E27FC236}">
                  <a16:creationId xmlns:a16="http://schemas.microsoft.com/office/drawing/2014/main" id="{04C5D6C5-A170-43BA-9AB9-B4C1C4F7F227}"/>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854;p23">
              <a:extLst>
                <a:ext uri="{FF2B5EF4-FFF2-40B4-BE49-F238E27FC236}">
                  <a16:creationId xmlns:a16="http://schemas.microsoft.com/office/drawing/2014/main" id="{3A16742C-34B2-468D-98C9-615A614C3497}"/>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3" name="Google Shape;859;p23">
              <a:extLst>
                <a:ext uri="{FF2B5EF4-FFF2-40B4-BE49-F238E27FC236}">
                  <a16:creationId xmlns:a16="http://schemas.microsoft.com/office/drawing/2014/main" id="{3BDC853E-E9F2-470F-AB67-9418420D8E51}"/>
                </a:ext>
              </a:extLst>
            </p:cNvPr>
            <p:cNvSpPr txBox="1"/>
            <p:nvPr/>
          </p:nvSpPr>
          <p:spPr>
            <a:xfrm>
              <a:off x="2110853" y="2060731"/>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Class</a:t>
              </a:r>
              <a:endParaRPr sz="2200" dirty="0">
                <a:solidFill>
                  <a:schemeClr val="dk1"/>
                </a:solidFill>
                <a:latin typeface="BIZ UDPGothic"/>
                <a:ea typeface="BIZ UDPGothic"/>
                <a:cs typeface="BIZ UDPGothic"/>
                <a:sym typeface="BIZ UDPGothic"/>
              </a:endParaRPr>
            </a:p>
          </p:txBody>
        </p:sp>
        <p:sp>
          <p:nvSpPr>
            <p:cNvPr id="14" name="Google Shape;862;p23">
              <a:extLst>
                <a:ext uri="{FF2B5EF4-FFF2-40B4-BE49-F238E27FC236}">
                  <a16:creationId xmlns:a16="http://schemas.microsoft.com/office/drawing/2014/main" id="{101DC6C9-5442-4D9D-A000-856CC2F6867F}"/>
                </a:ext>
              </a:extLst>
            </p:cNvPr>
            <p:cNvSpPr txBox="1"/>
            <p:nvPr/>
          </p:nvSpPr>
          <p:spPr>
            <a:xfrm>
              <a:off x="4804427"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Exam</a:t>
              </a:r>
              <a:endParaRPr sz="2200" dirty="0">
                <a:solidFill>
                  <a:schemeClr val="dk1"/>
                </a:solidFill>
                <a:latin typeface="BIZ UDPGothic"/>
                <a:ea typeface="BIZ UDPGothic"/>
                <a:cs typeface="BIZ UDPGothic"/>
                <a:sym typeface="BIZ UDPGothic"/>
              </a:endParaRPr>
            </a:p>
          </p:txBody>
        </p:sp>
        <p:cxnSp>
          <p:nvCxnSpPr>
            <p:cNvPr id="15" name="Google Shape;872;p23">
              <a:extLst>
                <a:ext uri="{FF2B5EF4-FFF2-40B4-BE49-F238E27FC236}">
                  <a16:creationId xmlns:a16="http://schemas.microsoft.com/office/drawing/2014/main" id="{3CACE3D7-4041-447D-A1E6-C3ECB6DF9AD3}"/>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874;p23">
              <a:extLst>
                <a:ext uri="{FF2B5EF4-FFF2-40B4-BE49-F238E27FC236}">
                  <a16:creationId xmlns:a16="http://schemas.microsoft.com/office/drawing/2014/main" id="{33080D19-7D15-4EE3-BD20-572B4115B503}"/>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872;p23">
              <a:extLst>
                <a:ext uri="{FF2B5EF4-FFF2-40B4-BE49-F238E27FC236}">
                  <a16:creationId xmlns:a16="http://schemas.microsoft.com/office/drawing/2014/main" id="{70504C6E-D408-492D-B173-D62DB86BEB9D}"/>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9" name="Google Shape;859;p23">
              <a:extLst>
                <a:ext uri="{FF2B5EF4-FFF2-40B4-BE49-F238E27FC236}">
                  <a16:creationId xmlns:a16="http://schemas.microsoft.com/office/drawing/2014/main" id="{00203D03-2E8B-46F1-A208-3DD8BA765A28}"/>
                </a:ext>
              </a:extLst>
            </p:cNvPr>
            <p:cNvSpPr txBox="1"/>
            <p:nvPr/>
          </p:nvSpPr>
          <p:spPr>
            <a:xfrm>
              <a:off x="3378544" y="208988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Project</a:t>
              </a:r>
              <a:endParaRPr sz="2200" dirty="0">
                <a:solidFill>
                  <a:schemeClr val="dk1"/>
                </a:solidFill>
                <a:latin typeface="BIZ UDPGothic"/>
                <a:ea typeface="BIZ UDPGothic"/>
                <a:cs typeface="BIZ UDPGothic"/>
                <a:sym typeface="BIZ UDPGothic"/>
              </a:endParaRPr>
            </a:p>
          </p:txBody>
        </p:sp>
        <p:sp>
          <p:nvSpPr>
            <p:cNvPr id="20" name="Google Shape;844;p23">
              <a:extLst>
                <a:ext uri="{FF2B5EF4-FFF2-40B4-BE49-F238E27FC236}">
                  <a16:creationId xmlns:a16="http://schemas.microsoft.com/office/drawing/2014/main" id="{183D345F-1C30-4376-B951-596AE6F5CDA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20</a:t>
              </a:r>
              <a:endParaRPr sz="2200" b="1" dirty="0">
                <a:solidFill>
                  <a:schemeClr val="dk1"/>
                </a:solidFill>
                <a:latin typeface="BIZ UDPGothic"/>
                <a:ea typeface="BIZ UDPGothic"/>
                <a:cs typeface="BIZ UDPGothic"/>
                <a:sym typeface="BIZ UDPGothic"/>
              </a:endParaRPr>
            </a:p>
          </p:txBody>
        </p:sp>
        <p:sp>
          <p:nvSpPr>
            <p:cNvPr id="21" name="Google Shape;862;p23">
              <a:extLst>
                <a:ext uri="{FF2B5EF4-FFF2-40B4-BE49-F238E27FC236}">
                  <a16:creationId xmlns:a16="http://schemas.microsoft.com/office/drawing/2014/main" id="{EBC495A5-D521-4C35-B438-88DE53DC9729}"/>
                </a:ext>
              </a:extLst>
            </p:cNvPr>
            <p:cNvSpPr txBox="1"/>
            <p:nvPr/>
          </p:nvSpPr>
          <p:spPr>
            <a:xfrm>
              <a:off x="6390869" y="2114550"/>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Grading</a:t>
              </a:r>
              <a:endParaRPr sz="2200" dirty="0">
                <a:solidFill>
                  <a:schemeClr val="dk1"/>
                </a:solidFill>
                <a:latin typeface="BIZ UDPGothic"/>
                <a:ea typeface="BIZ UDPGothic"/>
                <a:cs typeface="BIZ UDPGothic"/>
                <a:sym typeface="BIZ UDPGothic"/>
              </a:endParaRPr>
            </a:p>
          </p:txBody>
        </p:sp>
        <p:cxnSp>
          <p:nvCxnSpPr>
            <p:cNvPr id="22" name="Google Shape;874;p23">
              <a:extLst>
                <a:ext uri="{FF2B5EF4-FFF2-40B4-BE49-F238E27FC236}">
                  <a16:creationId xmlns:a16="http://schemas.microsoft.com/office/drawing/2014/main" id="{FF90B7A0-C2F6-4E7F-87FD-2DF489D8B870}"/>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12585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4706" r="9412" b="4546"/>
          <a:stretch>
            <a:fillRect/>
          </a:stretch>
        </p:blipFill>
        <p:spPr bwMode="auto">
          <a:xfrm>
            <a:off x="4572000" y="0"/>
            <a:ext cx="4572000" cy="6858000"/>
          </a:xfrm>
          <a:prstGeom prst="rect">
            <a:avLst/>
          </a:prstGeom>
          <a:solidFill>
            <a:schemeClr val="tx1"/>
          </a:solidFill>
          <a:ln w="9525">
            <a:noFill/>
            <a:miter lim="800000"/>
            <a:headEnd/>
            <a:tailEnd/>
          </a:ln>
        </p:spPr>
      </p:pic>
      <p:sp>
        <p:nvSpPr>
          <p:cNvPr id="44035" name="Title 10"/>
          <p:cNvSpPr>
            <a:spLocks noGrp="1"/>
          </p:cNvSpPr>
          <p:nvPr>
            <p:ph type="title"/>
          </p:nvPr>
        </p:nvSpPr>
        <p:spPr>
          <a:xfrm>
            <a:off x="267462" y="-99392"/>
            <a:ext cx="3959352" cy="1691640"/>
          </a:xfrm>
        </p:spPr>
        <p:txBody>
          <a:bodyPr/>
          <a:lstStyle/>
          <a:p>
            <a:pPr eaLnBrk="1" hangingPunct="1"/>
            <a:r>
              <a:rPr lang="en-US" dirty="0"/>
              <a:t>Security Attacks</a:t>
            </a:r>
          </a:p>
        </p:txBody>
      </p:sp>
      <p:sp>
        <p:nvSpPr>
          <p:cNvPr id="15" name="Text Placeholder 14"/>
          <p:cNvSpPr>
            <a:spLocks noGrp="1"/>
          </p:cNvSpPr>
          <p:nvPr>
            <p:ph type="body" sz="half" idx="2"/>
          </p:nvPr>
        </p:nvSpPr>
        <p:spPr>
          <a:xfrm>
            <a:off x="301752" y="1828800"/>
            <a:ext cx="3959352" cy="5029200"/>
          </a:xfrm>
        </p:spPr>
        <p:txBody>
          <a:bodyPr>
            <a:noAutofit/>
          </a:bodyPr>
          <a:lstStyle/>
          <a:p>
            <a:pPr algn="l" eaLnBrk="1" hangingPunct="1">
              <a:buClr>
                <a:schemeClr val="tx2">
                  <a:lumMod val="75000"/>
                </a:schemeClr>
              </a:buClr>
              <a:buSzPct val="135000"/>
              <a:buFont typeface="Arial"/>
              <a:buChar char="•"/>
              <a:defRPr/>
            </a:pPr>
            <a:r>
              <a:rPr lang="en-US" sz="2000" dirty="0"/>
              <a:t>A means of classifying security attacks, used both in X.800 (Standard) and RFC 4949( informational document), is in terms of </a:t>
            </a:r>
            <a:r>
              <a:rPr lang="en-US" sz="2000" i="1" dirty="0"/>
              <a:t>passive attacks </a:t>
            </a:r>
            <a:r>
              <a:rPr lang="en-US" sz="2000" dirty="0"/>
              <a:t>and </a:t>
            </a:r>
            <a:r>
              <a:rPr lang="en-US" sz="2000" i="1" dirty="0"/>
              <a:t>active attacks</a:t>
            </a:r>
          </a:p>
          <a:p>
            <a:pPr algn="l" eaLnBrk="1" hangingPunct="1">
              <a:buClr>
                <a:schemeClr val="tx2">
                  <a:lumMod val="75000"/>
                </a:schemeClr>
              </a:buClr>
              <a:buSzPct val="135000"/>
              <a:buFont typeface="Arial"/>
              <a:buChar char="•"/>
              <a:defRPr/>
            </a:pPr>
            <a:r>
              <a:rPr lang="en-US" sz="2000" dirty="0"/>
              <a:t>A </a:t>
            </a:r>
            <a:r>
              <a:rPr lang="en-US" sz="2000" b="1" i="1" dirty="0"/>
              <a:t>passive</a:t>
            </a:r>
            <a:r>
              <a:rPr lang="en-US" sz="2000" i="1" dirty="0"/>
              <a:t> attack </a:t>
            </a:r>
            <a:r>
              <a:rPr lang="en-US" sz="2000" dirty="0"/>
              <a:t>attempts to </a:t>
            </a:r>
            <a:r>
              <a:rPr lang="en-US" sz="2000" b="1" dirty="0"/>
              <a:t>learn</a:t>
            </a:r>
            <a:r>
              <a:rPr lang="en-US" sz="2000" dirty="0"/>
              <a:t> or make </a:t>
            </a:r>
            <a:r>
              <a:rPr lang="en-US" sz="2000" b="1" dirty="0"/>
              <a:t>use</a:t>
            </a:r>
            <a:r>
              <a:rPr lang="en-US" sz="2000" dirty="0"/>
              <a:t> of </a:t>
            </a:r>
            <a:r>
              <a:rPr lang="en-US" sz="2000" b="1" dirty="0"/>
              <a:t>information</a:t>
            </a:r>
            <a:r>
              <a:rPr lang="en-US" sz="2000" dirty="0"/>
              <a:t> from the system but does not affect system resources</a:t>
            </a:r>
          </a:p>
          <a:p>
            <a:pPr algn="l" eaLnBrk="1" hangingPunct="1">
              <a:buClr>
                <a:schemeClr val="tx2">
                  <a:lumMod val="75000"/>
                </a:schemeClr>
              </a:buClr>
              <a:buSzPct val="135000"/>
              <a:buFont typeface="Arial"/>
              <a:buChar char="•"/>
              <a:defRPr/>
            </a:pPr>
            <a:r>
              <a:rPr lang="en-US" sz="2000" dirty="0"/>
              <a:t>An </a:t>
            </a:r>
            <a:r>
              <a:rPr lang="en-US" sz="2000" b="1" i="1" dirty="0"/>
              <a:t>active</a:t>
            </a:r>
            <a:r>
              <a:rPr lang="en-US" sz="2000" i="1" dirty="0"/>
              <a:t> </a:t>
            </a:r>
            <a:r>
              <a:rPr lang="en-US" sz="2000" b="1" i="1" dirty="0"/>
              <a:t>attack</a:t>
            </a:r>
            <a:r>
              <a:rPr lang="en-US" sz="2000" i="1" dirty="0"/>
              <a:t> </a:t>
            </a:r>
            <a:r>
              <a:rPr lang="en-US" sz="2000" dirty="0"/>
              <a:t>attempts to </a:t>
            </a:r>
            <a:r>
              <a:rPr lang="en-US" sz="2000" b="1" dirty="0"/>
              <a:t>alter</a:t>
            </a:r>
            <a:r>
              <a:rPr lang="en-US" sz="2000" dirty="0"/>
              <a:t> </a:t>
            </a:r>
            <a:r>
              <a:rPr lang="en-US" sz="2000" b="1" dirty="0"/>
              <a:t>system</a:t>
            </a:r>
            <a:r>
              <a:rPr lang="en-US" sz="2000" dirty="0"/>
              <a:t> </a:t>
            </a:r>
            <a:r>
              <a:rPr lang="en-US" sz="2000" b="1" dirty="0"/>
              <a:t>resources</a:t>
            </a:r>
            <a:r>
              <a:rPr lang="en-US" sz="2000" dirty="0"/>
              <a:t> or affect their operation</a:t>
            </a:r>
          </a:p>
        </p:txBody>
      </p:sp>
      <p:sp>
        <p:nvSpPr>
          <p:cNvPr id="2" name="Slide Number Placeholder 1">
            <a:extLst>
              <a:ext uri="{FF2B5EF4-FFF2-40B4-BE49-F238E27FC236}">
                <a16:creationId xmlns:a16="http://schemas.microsoft.com/office/drawing/2014/main" id="{EA9A7447-1ABA-445B-A509-8E8FBFC4E7C0}"/>
              </a:ext>
            </a:extLst>
          </p:cNvPr>
          <p:cNvSpPr>
            <a:spLocks noGrp="1"/>
          </p:cNvSpPr>
          <p:nvPr>
            <p:ph type="sldNum" sz="quarter" idx="12"/>
          </p:nvPr>
        </p:nvSpPr>
        <p:spPr>
          <a:xfrm>
            <a:off x="3881628" y="6295644"/>
            <a:ext cx="758952" cy="576072"/>
          </a:xfrm>
        </p:spPr>
        <p:txBody>
          <a:bodyPr/>
          <a:lstStyle/>
          <a:p>
            <a:pPr>
              <a:defRPr/>
            </a:pPr>
            <a:fld id="{8128ADFC-8892-9A47-BDCA-AE50B6D38DDE}" type="slidenum">
              <a:rPr lang="en-US" smtClean="0"/>
              <a:pPr>
                <a:defRPr/>
              </a:pPr>
              <a:t>20</a:t>
            </a:fld>
            <a:endParaRPr lang="en-US" dirty="0"/>
          </a:p>
        </p:txBody>
      </p:sp>
    </p:spTree>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7"/>
          <p:cNvSpPr>
            <a:spLocks noGrp="1"/>
          </p:cNvSpPr>
          <p:nvPr>
            <p:ph type="title"/>
          </p:nvPr>
        </p:nvSpPr>
        <p:spPr>
          <a:xfrm>
            <a:off x="381000" y="0"/>
            <a:ext cx="3613150" cy="1905000"/>
          </a:xfrm>
        </p:spPr>
        <p:txBody>
          <a:bodyPr/>
          <a:lstStyle/>
          <a:p>
            <a:pPr eaLnBrk="1" hangingPunct="1"/>
            <a:r>
              <a:rPr lang="en-US" dirty="0"/>
              <a:t>Passive Attacks</a:t>
            </a:r>
          </a:p>
        </p:txBody>
      </p:sp>
      <p:sp>
        <p:nvSpPr>
          <p:cNvPr id="46083" name="Content Placeholder 8"/>
          <p:cNvSpPr>
            <a:spLocks noGrp="1"/>
          </p:cNvSpPr>
          <p:nvPr>
            <p:ph idx="1"/>
          </p:nvPr>
        </p:nvSpPr>
        <p:spPr>
          <a:xfrm>
            <a:off x="5004048" y="2663180"/>
            <a:ext cx="3813175" cy="2971800"/>
          </a:xfrm>
        </p:spPr>
        <p:txBody>
          <a:bodyPr>
            <a:normAutofit/>
          </a:bodyPr>
          <a:lstStyle/>
          <a:p>
            <a:pPr eaLnBrk="1" hangingPunct="1"/>
            <a:r>
              <a:rPr lang="en-US" dirty="0">
                <a:solidFill>
                  <a:schemeClr val="tx2">
                    <a:lumMod val="10000"/>
                  </a:schemeClr>
                </a:solidFill>
              </a:rPr>
              <a:t>Two types of passive attacks are:</a:t>
            </a:r>
          </a:p>
          <a:p>
            <a:pPr lvl="1" eaLnBrk="1" hangingPunct="1">
              <a:buClr>
                <a:schemeClr val="bg1"/>
              </a:buClr>
            </a:pPr>
            <a:r>
              <a:rPr lang="en-US" dirty="0">
                <a:solidFill>
                  <a:schemeClr val="tx2">
                    <a:lumMod val="10000"/>
                  </a:schemeClr>
                </a:solidFill>
              </a:rPr>
              <a:t>The </a:t>
            </a:r>
            <a:r>
              <a:rPr lang="en-US" b="1" dirty="0">
                <a:solidFill>
                  <a:schemeClr val="tx2">
                    <a:lumMod val="10000"/>
                  </a:schemeClr>
                </a:solidFill>
              </a:rPr>
              <a:t>release</a:t>
            </a:r>
            <a:r>
              <a:rPr lang="en-US" dirty="0">
                <a:solidFill>
                  <a:schemeClr val="tx2">
                    <a:lumMod val="10000"/>
                  </a:schemeClr>
                </a:solidFill>
              </a:rPr>
              <a:t> of </a:t>
            </a:r>
            <a:r>
              <a:rPr lang="en-US" b="1" dirty="0">
                <a:solidFill>
                  <a:schemeClr val="tx2">
                    <a:lumMod val="10000"/>
                  </a:schemeClr>
                </a:solidFill>
              </a:rPr>
              <a:t>message</a:t>
            </a:r>
            <a:r>
              <a:rPr lang="en-US" dirty="0">
                <a:solidFill>
                  <a:schemeClr val="tx2">
                    <a:lumMod val="10000"/>
                  </a:schemeClr>
                </a:solidFill>
              </a:rPr>
              <a:t> contents</a:t>
            </a:r>
          </a:p>
          <a:p>
            <a:pPr lvl="1" eaLnBrk="1" hangingPunct="1">
              <a:buClr>
                <a:schemeClr val="bg1"/>
              </a:buClr>
            </a:pPr>
            <a:r>
              <a:rPr lang="en-US" b="1" dirty="0">
                <a:solidFill>
                  <a:schemeClr val="tx2">
                    <a:lumMod val="10000"/>
                  </a:schemeClr>
                </a:solidFill>
              </a:rPr>
              <a:t>Traffic analysis</a:t>
            </a:r>
          </a:p>
        </p:txBody>
      </p:sp>
      <p:sp>
        <p:nvSpPr>
          <p:cNvPr id="10" name="Text Placeholder 9"/>
          <p:cNvSpPr>
            <a:spLocks noGrp="1"/>
          </p:cNvSpPr>
          <p:nvPr>
            <p:ph type="body" sz="half" idx="2"/>
          </p:nvPr>
        </p:nvSpPr>
        <p:spPr>
          <a:xfrm>
            <a:off x="381000" y="2438400"/>
            <a:ext cx="3613150" cy="3733800"/>
          </a:xfrm>
        </p:spPr>
        <p:txBody>
          <a:bodyPr/>
          <a:lstStyle/>
          <a:p>
            <a:pPr algn="l" eaLnBrk="1" hangingPunct="1">
              <a:buClr>
                <a:schemeClr val="tx2">
                  <a:lumMod val="75000"/>
                </a:schemeClr>
              </a:buClr>
              <a:buSzPct val="135000"/>
              <a:buFont typeface="Arial"/>
              <a:buChar char="•"/>
              <a:defRPr/>
            </a:pPr>
            <a:r>
              <a:rPr lang="en-US" sz="2200" dirty="0"/>
              <a:t> Are in the nature of </a:t>
            </a:r>
            <a:r>
              <a:rPr lang="en-US" sz="2200" b="1" dirty="0"/>
              <a:t>eavesdropping</a:t>
            </a:r>
            <a:r>
              <a:rPr lang="en-US" sz="2200" dirty="0"/>
              <a:t> on, or </a:t>
            </a:r>
            <a:r>
              <a:rPr lang="en-US" sz="2200" b="1" dirty="0"/>
              <a:t>monitoring</a:t>
            </a:r>
            <a:r>
              <a:rPr lang="en-US" sz="2200" dirty="0"/>
              <a:t> of, </a:t>
            </a:r>
            <a:r>
              <a:rPr lang="en-US" sz="2200" b="1" dirty="0"/>
              <a:t>transmissions</a:t>
            </a:r>
          </a:p>
          <a:p>
            <a:pPr algn="l" eaLnBrk="1" hangingPunct="1">
              <a:buClr>
                <a:schemeClr val="tx2">
                  <a:lumMod val="75000"/>
                </a:schemeClr>
              </a:buClr>
              <a:buSzPct val="135000"/>
              <a:buFont typeface="Arial"/>
              <a:buChar char="•"/>
              <a:defRPr/>
            </a:pPr>
            <a:r>
              <a:rPr lang="en-US" sz="2200" dirty="0"/>
              <a:t> </a:t>
            </a:r>
            <a:r>
              <a:rPr lang="en-US" sz="2200" b="1" dirty="0"/>
              <a:t>Goal</a:t>
            </a:r>
            <a:r>
              <a:rPr lang="en-US" sz="2200" dirty="0"/>
              <a:t> of the opponent is to </a:t>
            </a:r>
            <a:r>
              <a:rPr lang="en-US" sz="2200" b="1" dirty="0"/>
              <a:t>obtain</a:t>
            </a:r>
            <a:r>
              <a:rPr lang="en-US" sz="2200" dirty="0"/>
              <a:t> </a:t>
            </a:r>
            <a:r>
              <a:rPr lang="en-US" sz="2200" b="1" dirty="0"/>
              <a:t>information</a:t>
            </a:r>
            <a:r>
              <a:rPr lang="en-US" sz="2200" dirty="0"/>
              <a:t> that is being transmitted</a:t>
            </a:r>
          </a:p>
          <a:p>
            <a:pPr eaLnBrk="1" hangingPunct="1">
              <a:defRPr/>
            </a:pPr>
            <a:endParaRPr lang="en-US" dirty="0"/>
          </a:p>
        </p:txBody>
      </p:sp>
      <p:pic>
        <p:nvPicPr>
          <p:cNvPr id="46085" name="Picture 11"/>
          <p:cNvPicPr>
            <a:picLocks noChangeAspect="1"/>
          </p:cNvPicPr>
          <p:nvPr/>
        </p:nvPicPr>
        <p:blipFill>
          <a:blip r:embed="rId3"/>
          <a:srcRect/>
          <a:stretch>
            <a:fillRect/>
          </a:stretch>
        </p:blipFill>
        <p:spPr bwMode="auto">
          <a:xfrm>
            <a:off x="6455839" y="533401"/>
            <a:ext cx="1402286" cy="217552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33422EC6-0AA4-476B-92FC-8843AB3CD17F}"/>
              </a:ext>
            </a:extLst>
          </p:cNvPr>
          <p:cNvSpPr>
            <a:spLocks noGrp="1"/>
          </p:cNvSpPr>
          <p:nvPr>
            <p:ph type="sldNum" sz="quarter" idx="12"/>
          </p:nvPr>
        </p:nvSpPr>
        <p:spPr/>
        <p:txBody>
          <a:bodyPr/>
          <a:lstStyle/>
          <a:p>
            <a:pPr>
              <a:defRPr/>
            </a:pPr>
            <a:fld id="{CA68EE8C-42B6-834F-987D-E6D173EC01A1}" type="slidenum">
              <a:rPr lang="en-US" smtClean="0"/>
              <a:pPr>
                <a:defRPr/>
              </a:pPr>
              <a:t>21</a:t>
            </a:fld>
            <a:endParaRPr lang="en-US" dirty="0"/>
          </a:p>
        </p:txBody>
      </p:sp>
      <p:sp>
        <p:nvSpPr>
          <p:cNvPr id="7" name="Content Placeholder 8">
            <a:extLst>
              <a:ext uri="{FF2B5EF4-FFF2-40B4-BE49-F238E27FC236}">
                <a16:creationId xmlns:a16="http://schemas.microsoft.com/office/drawing/2014/main" id="{611174C4-7E8E-4BF5-90E1-FC7B615A9252}"/>
              </a:ext>
            </a:extLst>
          </p:cNvPr>
          <p:cNvSpPr txBox="1">
            <a:spLocks/>
          </p:cNvSpPr>
          <p:nvPr/>
        </p:nvSpPr>
        <p:spPr>
          <a:xfrm>
            <a:off x="4860032" y="5085184"/>
            <a:ext cx="3813175" cy="2971800"/>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a:solidFill>
                  <a:schemeClr val="tx2">
                    <a:lumMod val="10000"/>
                  </a:schemeClr>
                </a:solidFill>
              </a:rPr>
              <a:t>Hard to detect. </a:t>
            </a:r>
          </a:p>
          <a:p>
            <a:pPr fontAlgn="auto">
              <a:spcAft>
                <a:spcPts val="0"/>
              </a:spcAft>
            </a:pPr>
            <a:r>
              <a:rPr lang="en-US" dirty="0">
                <a:solidFill>
                  <a:schemeClr val="tx2">
                    <a:lumMod val="10000"/>
                  </a:schemeClr>
                </a:solidFill>
              </a:rPr>
              <a:t>We usually try to </a:t>
            </a:r>
            <a:r>
              <a:rPr lang="en-US" b="1" dirty="0">
                <a:solidFill>
                  <a:schemeClr val="tx2">
                    <a:lumMod val="10000"/>
                  </a:schemeClr>
                </a:solidFill>
              </a:rPr>
              <a:t>prevent</a:t>
            </a:r>
            <a:r>
              <a:rPr lang="en-US" dirty="0">
                <a:solidFill>
                  <a:schemeClr val="tx2">
                    <a:lumMod val="10000"/>
                  </a:schemeClr>
                </a:solidFill>
              </a:rPr>
              <a:t> </a:t>
            </a:r>
            <a:r>
              <a:rPr lang="en-US" b="1" dirty="0">
                <a:solidFill>
                  <a:schemeClr val="tx2">
                    <a:lumMod val="10000"/>
                  </a:schemeClr>
                </a:solidFill>
              </a:rPr>
              <a:t>rather</a:t>
            </a:r>
            <a:r>
              <a:rPr lang="en-US" dirty="0">
                <a:solidFill>
                  <a:schemeClr val="tx2">
                    <a:lumMod val="10000"/>
                  </a:schemeClr>
                </a:solidFill>
              </a:rPr>
              <a:t> than </a:t>
            </a:r>
            <a:r>
              <a:rPr lang="en-US" b="1" dirty="0">
                <a:solidFill>
                  <a:schemeClr val="tx2">
                    <a:lumMod val="10000"/>
                  </a:schemeClr>
                </a:solidFill>
              </a:rPr>
              <a:t>detection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AU" dirty="0"/>
              <a:t>Active Attacks</a:t>
            </a:r>
          </a:p>
        </p:txBody>
      </p:sp>
      <p:sp>
        <p:nvSpPr>
          <p:cNvPr id="10" name="Content Placeholder 9"/>
          <p:cNvSpPr>
            <a:spLocks noGrp="1"/>
          </p:cNvSpPr>
          <p:nvPr>
            <p:ph sz="half" idx="1"/>
          </p:nvPr>
        </p:nvSpPr>
        <p:spPr>
          <a:xfrm>
            <a:off x="381000" y="1600200"/>
            <a:ext cx="8079432" cy="4778375"/>
          </a:xfrm>
        </p:spPr>
        <p:txBody>
          <a:bodyPr>
            <a:normAutofit/>
          </a:bodyPr>
          <a:lstStyle/>
          <a:p>
            <a:pPr eaLnBrk="1" hangingPunct="1">
              <a:defRPr/>
            </a:pPr>
            <a:r>
              <a:rPr lang="en-US" sz="1700" dirty="0">
                <a:solidFill>
                  <a:schemeClr val="tx2">
                    <a:lumMod val="10000"/>
                  </a:schemeClr>
                </a:solidFill>
              </a:rPr>
              <a:t>Involve some </a:t>
            </a:r>
            <a:r>
              <a:rPr lang="en-US" sz="1700" b="1" dirty="0">
                <a:solidFill>
                  <a:schemeClr val="tx2">
                    <a:lumMod val="10000"/>
                  </a:schemeClr>
                </a:solidFill>
              </a:rPr>
              <a:t>modification</a:t>
            </a:r>
            <a:r>
              <a:rPr lang="en-US" sz="1700" dirty="0">
                <a:solidFill>
                  <a:schemeClr val="tx2">
                    <a:lumMod val="10000"/>
                  </a:schemeClr>
                </a:solidFill>
              </a:rPr>
              <a:t> of the data stream or the </a:t>
            </a:r>
            <a:r>
              <a:rPr lang="en-US" sz="1700" b="1" dirty="0">
                <a:solidFill>
                  <a:schemeClr val="tx2">
                    <a:lumMod val="10000"/>
                  </a:schemeClr>
                </a:solidFill>
              </a:rPr>
              <a:t>creation</a:t>
            </a:r>
            <a:r>
              <a:rPr lang="en-US" sz="1700" dirty="0">
                <a:solidFill>
                  <a:schemeClr val="tx2">
                    <a:lumMod val="10000"/>
                  </a:schemeClr>
                </a:solidFill>
              </a:rPr>
              <a:t> of a </a:t>
            </a:r>
            <a:r>
              <a:rPr lang="en-US" sz="1700" b="1" dirty="0">
                <a:solidFill>
                  <a:schemeClr val="tx2">
                    <a:lumMod val="10000"/>
                  </a:schemeClr>
                </a:solidFill>
              </a:rPr>
              <a:t>false</a:t>
            </a:r>
            <a:r>
              <a:rPr lang="en-US" sz="1700" dirty="0">
                <a:solidFill>
                  <a:schemeClr val="tx2">
                    <a:lumMod val="10000"/>
                  </a:schemeClr>
                </a:solidFill>
              </a:rPr>
              <a:t> </a:t>
            </a:r>
            <a:r>
              <a:rPr lang="en-US" sz="1700" b="1" dirty="0">
                <a:solidFill>
                  <a:schemeClr val="tx2">
                    <a:lumMod val="10000"/>
                  </a:schemeClr>
                </a:solidFill>
              </a:rPr>
              <a:t>stream</a:t>
            </a:r>
          </a:p>
          <a:p>
            <a:pPr eaLnBrk="1" hangingPunct="1">
              <a:defRPr/>
            </a:pPr>
            <a:r>
              <a:rPr lang="en-US" sz="1700" b="1" dirty="0">
                <a:solidFill>
                  <a:schemeClr val="tx2">
                    <a:lumMod val="10000"/>
                  </a:schemeClr>
                </a:solidFill>
              </a:rPr>
              <a:t>Difficult</a:t>
            </a:r>
            <a:r>
              <a:rPr lang="en-US" sz="1700" dirty="0">
                <a:solidFill>
                  <a:schemeClr val="tx2">
                    <a:lumMod val="10000"/>
                  </a:schemeClr>
                </a:solidFill>
              </a:rPr>
              <a:t> to </a:t>
            </a:r>
            <a:r>
              <a:rPr lang="en-US" sz="1700" b="1" dirty="0">
                <a:solidFill>
                  <a:schemeClr val="tx2">
                    <a:lumMod val="10000"/>
                  </a:schemeClr>
                </a:solidFill>
              </a:rPr>
              <a:t>prevent</a:t>
            </a:r>
            <a:r>
              <a:rPr lang="en-US" sz="1700" dirty="0">
                <a:solidFill>
                  <a:schemeClr val="tx2">
                    <a:lumMod val="10000"/>
                  </a:schemeClr>
                </a:solidFill>
              </a:rPr>
              <a:t> because of the wide variety of potential physical, software, and network vulnerabilities</a:t>
            </a:r>
          </a:p>
          <a:p>
            <a:pPr eaLnBrk="1" hangingPunct="1">
              <a:defRPr/>
            </a:pPr>
            <a:r>
              <a:rPr lang="en-US" sz="1700" dirty="0">
                <a:solidFill>
                  <a:schemeClr val="tx2">
                    <a:lumMod val="10000"/>
                  </a:schemeClr>
                </a:solidFill>
              </a:rPr>
              <a:t>Goal is to detect attacks and to recover from any disruption or delays caused by them</a:t>
            </a:r>
          </a:p>
        </p:txBody>
      </p:sp>
      <p:pic>
        <p:nvPicPr>
          <p:cNvPr id="48133" name="Picture 12"/>
          <p:cNvPicPr>
            <a:picLocks noChangeAspect="1"/>
          </p:cNvPicPr>
          <p:nvPr/>
        </p:nvPicPr>
        <p:blipFill>
          <a:blip r:embed="rId3"/>
          <a:srcRect/>
          <a:stretch>
            <a:fillRect/>
          </a:stretch>
        </p:blipFill>
        <p:spPr bwMode="auto">
          <a:xfrm>
            <a:off x="1219200" y="5029200"/>
            <a:ext cx="1371600" cy="157908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B8110BD-4CF0-4FE1-B874-E33725119801}"/>
              </a:ext>
            </a:extLst>
          </p:cNvPr>
          <p:cNvSpPr>
            <a:spLocks noGrp="1"/>
          </p:cNvSpPr>
          <p:nvPr>
            <p:ph type="sldNum" sz="quarter" idx="12"/>
          </p:nvPr>
        </p:nvSpPr>
        <p:spPr/>
        <p:txBody>
          <a:bodyPr/>
          <a:lstStyle/>
          <a:p>
            <a:pPr>
              <a:defRPr/>
            </a:pPr>
            <a:fld id="{E0574C6C-B126-C243-AF3A-473490ECF08E}" type="slidenum">
              <a:rPr lang="en-US" smtClean="0"/>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A3EEF3-F071-44C6-8A9B-074C54E99A60}"/>
              </a:ext>
            </a:extLst>
          </p:cNvPr>
          <p:cNvPicPr>
            <a:picLocks noChangeAspect="1"/>
          </p:cNvPicPr>
          <p:nvPr/>
        </p:nvPicPr>
        <p:blipFill>
          <a:blip r:embed="rId3"/>
          <a:stretch>
            <a:fillRect/>
          </a:stretch>
        </p:blipFill>
        <p:spPr>
          <a:xfrm>
            <a:off x="109427" y="2598667"/>
            <a:ext cx="4920582" cy="2897165"/>
          </a:xfrm>
          <a:prstGeom prst="rect">
            <a:avLst/>
          </a:prstGeom>
        </p:spPr>
      </p:pic>
      <p:sp>
        <p:nvSpPr>
          <p:cNvPr id="48130" name="Rectangle 1026"/>
          <p:cNvSpPr>
            <a:spLocks noGrp="1" noChangeArrowheads="1"/>
          </p:cNvSpPr>
          <p:nvPr>
            <p:ph type="title"/>
          </p:nvPr>
        </p:nvSpPr>
        <p:spPr/>
        <p:txBody>
          <a:bodyPr/>
          <a:lstStyle/>
          <a:p>
            <a:pPr eaLnBrk="1" hangingPunct="1"/>
            <a:r>
              <a:rPr lang="en-AU" dirty="0"/>
              <a:t>Active Attacks</a:t>
            </a:r>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2981501071"/>
              </p:ext>
            </p:extLst>
          </p:nvPr>
        </p:nvGraphicFramePr>
        <p:xfrm>
          <a:off x="4267200" y="1676401"/>
          <a:ext cx="4769296" cy="495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DB8110BD-4CF0-4FE1-B874-E33725119801}"/>
              </a:ext>
            </a:extLst>
          </p:cNvPr>
          <p:cNvSpPr>
            <a:spLocks noGrp="1"/>
          </p:cNvSpPr>
          <p:nvPr>
            <p:ph type="sldNum" sz="quarter" idx="12"/>
          </p:nvPr>
        </p:nvSpPr>
        <p:spPr/>
        <p:txBody>
          <a:bodyPr/>
          <a:lstStyle/>
          <a:p>
            <a:pPr>
              <a:defRPr/>
            </a:pPr>
            <a:fld id="{E0574C6C-B126-C243-AF3A-473490ECF08E}" type="slidenum">
              <a:rPr lang="en-US" smtClean="0"/>
              <a:pPr>
                <a:defRPr/>
              </a:pPr>
              <a:t>23</a:t>
            </a:fld>
            <a:endParaRPr lang="en-US" dirty="0"/>
          </a:p>
        </p:txBody>
      </p:sp>
    </p:spTree>
    <p:extLst>
      <p:ext uri="{BB962C8B-B14F-4D97-AF65-F5344CB8AC3E}">
        <p14:creationId xmlns:p14="http://schemas.microsoft.com/office/powerpoint/2010/main" val="145604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AU" sz="3600" dirty="0"/>
              <a:t>Active Attacks examples</a:t>
            </a:r>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4266606484"/>
              </p:ext>
            </p:extLst>
          </p:nvPr>
        </p:nvGraphicFramePr>
        <p:xfrm>
          <a:off x="323528" y="1484784"/>
          <a:ext cx="8363271" cy="5236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DB8110BD-4CF0-4FE1-B874-E33725119801}"/>
              </a:ext>
            </a:extLst>
          </p:cNvPr>
          <p:cNvSpPr>
            <a:spLocks noGrp="1"/>
          </p:cNvSpPr>
          <p:nvPr>
            <p:ph type="sldNum" sz="quarter" idx="12"/>
          </p:nvPr>
        </p:nvSpPr>
        <p:spPr/>
        <p:txBody>
          <a:bodyPr/>
          <a:lstStyle/>
          <a:p>
            <a:pPr>
              <a:defRPr/>
            </a:pPr>
            <a:fld id="{E0574C6C-B126-C243-AF3A-473490ECF08E}" type="slidenum">
              <a:rPr lang="en-US" smtClean="0"/>
              <a:pPr>
                <a:defRPr/>
              </a:pPr>
              <a:t>24</a:t>
            </a:fld>
            <a:endParaRPr lang="en-US" dirty="0"/>
          </a:p>
        </p:txBody>
      </p:sp>
    </p:spTree>
    <p:extLst>
      <p:ext uri="{BB962C8B-B14F-4D97-AF65-F5344CB8AC3E}">
        <p14:creationId xmlns:p14="http://schemas.microsoft.com/office/powerpoint/2010/main" val="2846137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pPr eaLnBrk="1" hangingPunct="1"/>
            <a:r>
              <a:rPr lang="en-US" dirty="0"/>
              <a:t>Security Services</a:t>
            </a:r>
            <a:endParaRPr lang="en-AU" dirty="0"/>
          </a:p>
        </p:txBody>
      </p:sp>
      <p:sp>
        <p:nvSpPr>
          <p:cNvPr id="48131" name="Rectangle 1027"/>
          <p:cNvSpPr>
            <a:spLocks noGrp="1" noChangeArrowheads="1"/>
          </p:cNvSpPr>
          <p:nvPr>
            <p:ph idx="4294967295"/>
          </p:nvPr>
        </p:nvSpPr>
        <p:spPr>
          <a:xfrm>
            <a:off x="457200" y="2057400"/>
            <a:ext cx="8229600" cy="4419600"/>
          </a:xfrm>
        </p:spPr>
        <p:txBody>
          <a:bodyPr/>
          <a:lstStyle/>
          <a:p>
            <a:pPr marL="0" indent="0" eaLnBrk="1" hangingPunct="1">
              <a:lnSpc>
                <a:spcPct val="90000"/>
              </a:lnSpc>
              <a:buClr>
                <a:schemeClr val="bg2"/>
              </a:buClr>
              <a:buSzPct val="135000"/>
              <a:buFont typeface="Arial"/>
              <a:buChar char="•"/>
              <a:defRPr/>
            </a:pPr>
            <a:r>
              <a:rPr lang="en-AU" dirty="0">
                <a:solidFill>
                  <a:schemeClr val="tx2">
                    <a:lumMod val="10000"/>
                  </a:schemeClr>
                </a:solidFill>
              </a:rPr>
              <a:t> Defined by X.800 as:</a:t>
            </a:r>
          </a:p>
          <a:p>
            <a:pPr marL="342900" lvl="1" indent="0" eaLnBrk="1" hangingPunct="1">
              <a:lnSpc>
                <a:spcPct val="90000"/>
              </a:lnSpc>
              <a:buClr>
                <a:schemeClr val="bg1"/>
              </a:buClr>
              <a:buSzPct val="135000"/>
              <a:buFont typeface="Arial"/>
              <a:buChar char="•"/>
              <a:defRPr/>
            </a:pPr>
            <a:r>
              <a:rPr lang="en-AU" dirty="0">
                <a:solidFill>
                  <a:schemeClr val="tx2">
                    <a:lumMod val="10000"/>
                  </a:schemeClr>
                </a:solidFill>
                <a:cs typeface="ＭＳ Ｐゴシック" pitchFamily="-1" charset="-128"/>
              </a:rPr>
              <a:t> A service provided by a protocol layer of communicating open systems and that ensures adequate security of the systems or of data transfers</a:t>
            </a:r>
          </a:p>
          <a:p>
            <a:pPr marL="342900" lvl="1" indent="0" eaLnBrk="1" hangingPunct="1">
              <a:lnSpc>
                <a:spcPct val="90000"/>
              </a:lnSpc>
              <a:buClr>
                <a:schemeClr val="accent1">
                  <a:lumMod val="50000"/>
                </a:schemeClr>
              </a:buClr>
              <a:buSzPct val="135000"/>
              <a:buFont typeface="Candara" pitchFamily="-1" charset="0"/>
              <a:buNone/>
              <a:defRPr/>
            </a:pPr>
            <a:endParaRPr lang="en-AU" dirty="0">
              <a:solidFill>
                <a:schemeClr val="tx2">
                  <a:lumMod val="10000"/>
                </a:schemeClr>
              </a:solidFill>
              <a:cs typeface="ＭＳ Ｐゴシック" pitchFamily="-1" charset="-128"/>
            </a:endParaRPr>
          </a:p>
          <a:p>
            <a:pPr marL="0" lvl="1" indent="0" eaLnBrk="1" hangingPunct="1">
              <a:lnSpc>
                <a:spcPct val="90000"/>
              </a:lnSpc>
              <a:spcBef>
                <a:spcPts val="2400"/>
              </a:spcBef>
              <a:buClr>
                <a:schemeClr val="bg2"/>
              </a:buClr>
              <a:buSzPct val="135000"/>
              <a:buFont typeface="Arial"/>
              <a:buChar char="•"/>
              <a:defRPr/>
            </a:pPr>
            <a:r>
              <a:rPr lang="en-AU" sz="2800" dirty="0">
                <a:solidFill>
                  <a:schemeClr val="tx2">
                    <a:lumMod val="10000"/>
                  </a:schemeClr>
                </a:solidFill>
                <a:cs typeface="ＭＳ Ｐゴシック" pitchFamily="-1" charset="-128"/>
              </a:rPr>
              <a:t> </a:t>
            </a:r>
            <a:r>
              <a:rPr lang="en-AU" sz="2400" dirty="0">
                <a:solidFill>
                  <a:schemeClr val="tx2">
                    <a:lumMod val="10000"/>
                  </a:schemeClr>
                </a:solidFill>
                <a:cs typeface="ＭＳ Ｐゴシック" pitchFamily="-1" charset="-128"/>
              </a:rPr>
              <a:t>Defined by RFC 4949 as:</a:t>
            </a:r>
            <a:endParaRPr lang="en-AU" sz="2400" dirty="0">
              <a:solidFill>
                <a:schemeClr val="tx2">
                  <a:lumMod val="10000"/>
                </a:schemeClr>
              </a:solidFill>
            </a:endParaRPr>
          </a:p>
          <a:p>
            <a:pPr marL="342900" lvl="1" indent="0" eaLnBrk="1" hangingPunct="1">
              <a:lnSpc>
                <a:spcPct val="90000"/>
              </a:lnSpc>
              <a:buClr>
                <a:schemeClr val="bg1"/>
              </a:buClr>
              <a:buSzPct val="135000"/>
              <a:buFont typeface="Arial"/>
              <a:buChar char="•"/>
              <a:defRPr/>
            </a:pPr>
            <a:r>
              <a:rPr lang="en-AU" dirty="0">
                <a:solidFill>
                  <a:schemeClr val="tx2">
                    <a:lumMod val="10000"/>
                  </a:schemeClr>
                </a:solidFill>
                <a:cs typeface="ＭＳ Ｐゴシック" pitchFamily="-1" charset="-128"/>
              </a:rPr>
              <a:t> A processing or communication service provided by a system to give a specific kind of protection to system resources</a:t>
            </a:r>
          </a:p>
        </p:txBody>
      </p:sp>
      <p:sp>
        <p:nvSpPr>
          <p:cNvPr id="2" name="Slide Number Placeholder 1">
            <a:extLst>
              <a:ext uri="{FF2B5EF4-FFF2-40B4-BE49-F238E27FC236}">
                <a16:creationId xmlns:a16="http://schemas.microsoft.com/office/drawing/2014/main" id="{DE8ED89A-8582-410C-8471-35D6AE2F1E21}"/>
              </a:ext>
            </a:extLst>
          </p:cNvPr>
          <p:cNvSpPr>
            <a:spLocks noGrp="1"/>
          </p:cNvSpPr>
          <p:nvPr>
            <p:ph type="sldNum" sz="quarter" idx="12"/>
          </p:nvPr>
        </p:nvSpPr>
        <p:spPr/>
        <p:txBody>
          <a:bodyPr/>
          <a:lstStyle/>
          <a:p>
            <a:pPr>
              <a:defRPr/>
            </a:pPr>
            <a:fld id="{D9827B03-88FE-5943-BA04-D063075F7726}" type="slidenum">
              <a:rPr lang="en-US" smtClean="0"/>
              <a:pPr>
                <a:defRPr/>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X.800 Service Categories</a:t>
            </a:r>
          </a:p>
        </p:txBody>
      </p:sp>
      <p:sp>
        <p:nvSpPr>
          <p:cNvPr id="52227" name="Content Placeholder 2"/>
          <p:cNvSpPr>
            <a:spLocks noGrp="1"/>
          </p:cNvSpPr>
          <p:nvPr>
            <p:ph idx="1"/>
          </p:nvPr>
        </p:nvSpPr>
        <p:spPr/>
        <p:txBody>
          <a:bodyPr/>
          <a:lstStyle/>
          <a:p>
            <a:pPr eaLnBrk="1" hangingPunct="1">
              <a:buClr>
                <a:schemeClr val="bg2"/>
              </a:buClr>
            </a:pPr>
            <a:r>
              <a:rPr lang="en-US" dirty="0">
                <a:latin typeface="Arial" pitchFamily="-1" charset="0"/>
                <a:ea typeface="ＭＳ Ｐゴシック" pitchFamily="-1" charset="-128"/>
                <a:cs typeface="ＭＳ Ｐゴシック" pitchFamily="-1" charset="-128"/>
              </a:rPr>
              <a:t> X.800 divides these services into five categories.</a:t>
            </a:r>
            <a:endParaRPr lang="en-US" dirty="0">
              <a:solidFill>
                <a:schemeClr val="tx2">
                  <a:lumMod val="10000"/>
                </a:schemeClr>
              </a:solidFill>
            </a:endParaRPr>
          </a:p>
          <a:p>
            <a:pPr lvl="1">
              <a:buClr>
                <a:schemeClr val="bg2"/>
              </a:buClr>
            </a:pPr>
            <a:r>
              <a:rPr lang="en-US" dirty="0">
                <a:solidFill>
                  <a:schemeClr val="tx2">
                    <a:lumMod val="10000"/>
                  </a:schemeClr>
                </a:solidFill>
              </a:rPr>
              <a:t>Authentication</a:t>
            </a:r>
          </a:p>
          <a:p>
            <a:pPr lvl="1">
              <a:buClr>
                <a:schemeClr val="bg2"/>
              </a:buClr>
            </a:pPr>
            <a:r>
              <a:rPr lang="en-US" dirty="0">
                <a:solidFill>
                  <a:schemeClr val="tx2">
                    <a:lumMod val="10000"/>
                  </a:schemeClr>
                </a:solidFill>
              </a:rPr>
              <a:t>Access control</a:t>
            </a:r>
          </a:p>
          <a:p>
            <a:pPr lvl="1">
              <a:buClr>
                <a:schemeClr val="bg2"/>
              </a:buClr>
            </a:pPr>
            <a:r>
              <a:rPr lang="en-US" dirty="0">
                <a:solidFill>
                  <a:schemeClr val="tx2">
                    <a:lumMod val="10000"/>
                  </a:schemeClr>
                </a:solidFill>
              </a:rPr>
              <a:t>Data confidentiality</a:t>
            </a:r>
          </a:p>
          <a:p>
            <a:pPr lvl="1">
              <a:buClr>
                <a:schemeClr val="bg2"/>
              </a:buClr>
            </a:pPr>
            <a:r>
              <a:rPr lang="en-US" dirty="0">
                <a:solidFill>
                  <a:schemeClr val="tx2">
                    <a:lumMod val="10000"/>
                  </a:schemeClr>
                </a:solidFill>
              </a:rPr>
              <a:t>Data integrity</a:t>
            </a:r>
          </a:p>
          <a:p>
            <a:pPr lvl="1">
              <a:buClr>
                <a:schemeClr val="bg2"/>
              </a:buClr>
            </a:pPr>
            <a:r>
              <a:rPr lang="en-US" dirty="0">
                <a:solidFill>
                  <a:schemeClr val="tx2">
                    <a:lumMod val="10000"/>
                  </a:schemeClr>
                </a:solidFill>
              </a:rPr>
              <a:t>Nonrepudiation </a:t>
            </a:r>
          </a:p>
        </p:txBody>
      </p:sp>
      <p:pic>
        <p:nvPicPr>
          <p:cNvPr id="5" name="Picture 4"/>
          <p:cNvPicPr>
            <a:picLocks noChangeAspect="1"/>
          </p:cNvPicPr>
          <p:nvPr/>
        </p:nvPicPr>
        <p:blipFill>
          <a:blip r:embed="rId3"/>
          <a:stretch>
            <a:fillRect/>
          </a:stretch>
        </p:blipFill>
        <p:spPr>
          <a:xfrm>
            <a:off x="5715000" y="3505200"/>
            <a:ext cx="2122556" cy="2362200"/>
          </a:xfrm>
          <a:prstGeom prst="rect">
            <a:avLst/>
          </a:prstGeom>
        </p:spPr>
      </p:pic>
      <p:sp>
        <p:nvSpPr>
          <p:cNvPr id="2" name="Slide Number Placeholder 1">
            <a:extLst>
              <a:ext uri="{FF2B5EF4-FFF2-40B4-BE49-F238E27FC236}">
                <a16:creationId xmlns:a16="http://schemas.microsoft.com/office/drawing/2014/main" id="{E25B0C38-A200-46BC-96EE-1DAC6BB08418}"/>
              </a:ext>
            </a:extLst>
          </p:cNvPr>
          <p:cNvSpPr>
            <a:spLocks noGrp="1"/>
          </p:cNvSpPr>
          <p:nvPr>
            <p:ph type="sldNum" sz="quarter" idx="12"/>
          </p:nvPr>
        </p:nvSpPr>
        <p:spPr/>
        <p:txBody>
          <a:bodyPr/>
          <a:lstStyle/>
          <a:p>
            <a:pPr>
              <a:defRPr/>
            </a:pPr>
            <a:fld id="{85D4D257-4F1A-5B4F-8BE3-C5A8F8A780E1}" type="slidenum">
              <a:rPr lang="en-US" smtClean="0"/>
              <a:pPr>
                <a:defRPr/>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3">
            <a:biLevel thresh="75000"/>
          </a:blip>
          <a:srcRect b="1259"/>
          <a:stretch>
            <a:fillRect/>
          </a:stretch>
        </p:blipFill>
        <p:spPr bwMode="auto">
          <a:xfrm>
            <a:off x="-9104" y="0"/>
            <a:ext cx="6444208" cy="6858000"/>
          </a:xfrm>
          <a:prstGeom prst="rect">
            <a:avLst/>
          </a:prstGeom>
          <a:solidFill>
            <a:schemeClr val="tx1"/>
          </a:solidFill>
          <a:ln w="9525">
            <a:noFill/>
            <a:miter lim="800000"/>
            <a:headEnd/>
            <a:tailEnd/>
          </a:ln>
        </p:spPr>
      </p:pic>
      <p:sp>
        <p:nvSpPr>
          <p:cNvPr id="8" name="Rectangle 7"/>
          <p:cNvSpPr/>
          <p:nvPr/>
        </p:nvSpPr>
        <p:spPr>
          <a:xfrm>
            <a:off x="6228184" y="1031875"/>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1.2</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Services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12 in the textbook)</a:t>
            </a:r>
          </a:p>
        </p:txBody>
      </p:sp>
      <p:sp>
        <p:nvSpPr>
          <p:cNvPr id="2" name="Slide Number Placeholder 1">
            <a:extLst>
              <a:ext uri="{FF2B5EF4-FFF2-40B4-BE49-F238E27FC236}">
                <a16:creationId xmlns:a16="http://schemas.microsoft.com/office/drawing/2014/main" id="{E7D06118-2C2E-4063-90BF-2D04184569B3}"/>
              </a:ext>
            </a:extLst>
          </p:cNvPr>
          <p:cNvSpPr>
            <a:spLocks noGrp="1"/>
          </p:cNvSpPr>
          <p:nvPr>
            <p:ph type="sldNum" sz="quarter" idx="12"/>
          </p:nvPr>
        </p:nvSpPr>
        <p:spPr/>
        <p:txBody>
          <a:bodyPr/>
          <a:lstStyle/>
          <a:p>
            <a:pPr>
              <a:defRPr/>
            </a:pPr>
            <a:fld id="{920AF2D8-10AB-A049-8099-BCC130F93D8A}" type="slidenum">
              <a:rPr lang="en-US" smtClean="0"/>
              <a:pPr>
                <a:defRPr/>
              </a:pPr>
              <a:t>27</a:t>
            </a:fld>
            <a:endParaRPr lang="en-US" dirty="0"/>
          </a:p>
        </p:txBody>
      </p:sp>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a:t>Authentication</a:t>
            </a:r>
            <a:endParaRPr lang="en-AU" dirty="0"/>
          </a:p>
        </p:txBody>
      </p:sp>
      <p:sp>
        <p:nvSpPr>
          <p:cNvPr id="4" name="Content Placeholder 3"/>
          <p:cNvSpPr>
            <a:spLocks noGrp="1"/>
          </p:cNvSpPr>
          <p:nvPr>
            <p:ph idx="1"/>
          </p:nvPr>
        </p:nvSpPr>
        <p:spPr/>
        <p:txBody>
          <a:bodyPr>
            <a:normAutofit fontScale="92500" lnSpcReduction="10000"/>
          </a:bodyPr>
          <a:lstStyle/>
          <a:p>
            <a:pPr eaLnBrk="1" hangingPunct="1">
              <a:defRPr/>
            </a:pPr>
            <a:r>
              <a:rPr lang="en-US" dirty="0">
                <a:solidFill>
                  <a:schemeClr val="tx2">
                    <a:lumMod val="10000"/>
                  </a:schemeClr>
                </a:solidFill>
              </a:rPr>
              <a:t>Concerned with assuring that a communication is authentic</a:t>
            </a:r>
          </a:p>
          <a:p>
            <a:pPr lvl="1" eaLnBrk="1" hangingPunct="1">
              <a:buClr>
                <a:schemeClr val="bg1"/>
              </a:buClr>
              <a:defRPr/>
            </a:pPr>
            <a:r>
              <a:rPr lang="en-US" dirty="0">
                <a:solidFill>
                  <a:schemeClr val="tx2">
                    <a:lumMod val="10000"/>
                  </a:schemeClr>
                </a:solidFill>
              </a:rPr>
              <a:t>In the case of a single message, assures the recipient that the message is from the source that it claims to be from</a:t>
            </a:r>
          </a:p>
          <a:p>
            <a:pPr lvl="1" eaLnBrk="1" hangingPunct="1">
              <a:buClr>
                <a:schemeClr val="bg1"/>
              </a:buClr>
              <a:defRPr/>
            </a:pPr>
            <a:r>
              <a:rPr lang="en-US" dirty="0">
                <a:solidFill>
                  <a:schemeClr val="tx2">
                    <a:lumMod val="10000"/>
                  </a:schemeClr>
                </a:solidFill>
              </a:rPr>
              <a:t>In the case of ongoing interaction, assures the two entities are authentic and that the connection is not interfered with in such a way that a third party can masquerade as one of the two legitimate parties</a:t>
            </a:r>
          </a:p>
          <a:p>
            <a:pPr marL="282575" lvl="1" indent="0" eaLnBrk="1" hangingPunct="1">
              <a:buClr>
                <a:schemeClr val="bg1"/>
              </a:buClr>
              <a:buNone/>
              <a:defRPr/>
            </a:pPr>
            <a:endParaRPr lang="en-US" dirty="0">
              <a:solidFill>
                <a:schemeClr val="tx2">
                  <a:lumMod val="10000"/>
                </a:schemeClr>
              </a:solidFill>
            </a:endParaRPr>
          </a:p>
          <a:p>
            <a:pPr lvl="1">
              <a:buClr>
                <a:schemeClr val="bg1"/>
              </a:buClr>
              <a:defRPr/>
            </a:pPr>
            <a:r>
              <a:rPr lang="en-US" sz="2400" b="1" dirty="0">
                <a:effectLst>
                  <a:outerShdw blurRad="38100" dist="38100" dir="2700000" algn="tl">
                    <a:srgbClr val="000000">
                      <a:alpha val="43137"/>
                    </a:srgbClr>
                  </a:outerShdw>
                </a:effectLst>
              </a:rPr>
              <a:t>Two specific authentication services are defined in X.800:</a:t>
            </a:r>
            <a:endParaRPr lang="en-US" dirty="0">
              <a:solidFill>
                <a:schemeClr val="tx2">
                  <a:lumMod val="10000"/>
                </a:schemeClr>
              </a:solidFill>
            </a:endParaRPr>
          </a:p>
          <a:p>
            <a:pPr lvl="2"/>
            <a:r>
              <a:rPr lang="en-US" sz="2100" dirty="0">
                <a:solidFill>
                  <a:schemeClr val="bg1">
                    <a:lumMod val="50000"/>
                  </a:schemeClr>
                </a:solidFill>
              </a:rPr>
              <a:t>Peer Entity Authentication(</a:t>
            </a:r>
            <a:r>
              <a:rPr lang="fa-IR" sz="2000" dirty="0"/>
              <a:t>اعتبارسنجي واحد نظير:</a:t>
            </a:r>
            <a:r>
              <a:rPr lang="en-US" sz="2100" dirty="0">
                <a:solidFill>
                  <a:schemeClr val="bg1">
                    <a:lumMod val="50000"/>
                  </a:schemeClr>
                </a:solidFill>
              </a:rPr>
              <a:t>): Used in association with a logical connection to provide confidence in the identity of the entities connected. (Two entities are considered peers if they implement to same protocol in different systems; for example two TCP modules</a:t>
            </a:r>
          </a:p>
          <a:p>
            <a:pPr lvl="2"/>
            <a:r>
              <a:rPr lang="en-US" sz="2100" dirty="0">
                <a:solidFill>
                  <a:schemeClr val="bg1">
                    <a:lumMod val="50000"/>
                  </a:schemeClr>
                </a:solidFill>
              </a:rPr>
              <a:t>Data-Origin Authentication (</a:t>
            </a:r>
            <a:r>
              <a:rPr lang="fa-IR" sz="2000" dirty="0"/>
              <a:t>اعتبارسنجي منبع ديتا:</a:t>
            </a:r>
            <a:r>
              <a:rPr lang="en-US" sz="2100" dirty="0">
                <a:solidFill>
                  <a:schemeClr val="bg1">
                    <a:lumMod val="50000"/>
                  </a:schemeClr>
                </a:solidFill>
              </a:rPr>
              <a:t>): In a connectionless transfer, provides assurance that the source </a:t>
            </a:r>
            <a:r>
              <a:rPr lang="en-US" dirty="0">
                <a:solidFill>
                  <a:schemeClr val="bg1">
                    <a:lumMod val="50000"/>
                  </a:schemeClr>
                </a:solidFill>
              </a:rPr>
              <a:t>of received data is as claimed. (e.g., Email)</a:t>
            </a:r>
          </a:p>
          <a:p>
            <a:pPr lvl="1" eaLnBrk="1" hangingPunct="1">
              <a:buClr>
                <a:schemeClr val="bg1"/>
              </a:buClr>
              <a:defRPr/>
            </a:pPr>
            <a:endParaRPr lang="en-US" dirty="0">
              <a:solidFill>
                <a:schemeClr val="tx2">
                  <a:lumMod val="10000"/>
                </a:schemeClr>
              </a:solidFill>
            </a:endParaRPr>
          </a:p>
        </p:txBody>
      </p:sp>
      <p:sp>
        <p:nvSpPr>
          <p:cNvPr id="2" name="Slide Number Placeholder 1">
            <a:extLst>
              <a:ext uri="{FF2B5EF4-FFF2-40B4-BE49-F238E27FC236}">
                <a16:creationId xmlns:a16="http://schemas.microsoft.com/office/drawing/2014/main" id="{809E56C4-E394-460B-8856-2EB543F68A0F}"/>
              </a:ext>
            </a:extLst>
          </p:cNvPr>
          <p:cNvSpPr>
            <a:spLocks noGrp="1"/>
          </p:cNvSpPr>
          <p:nvPr>
            <p:ph type="sldNum" sz="quarter" idx="12"/>
          </p:nvPr>
        </p:nvSpPr>
        <p:spPr/>
        <p:txBody>
          <a:bodyPr/>
          <a:lstStyle/>
          <a:p>
            <a:pPr>
              <a:defRPr/>
            </a:pPr>
            <a:fld id="{85D4D257-4F1A-5B4F-8BE3-C5A8F8A780E1}"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dirty="0"/>
              <a:t>Access Control</a:t>
            </a:r>
          </a:p>
        </p:txBody>
      </p:sp>
      <p:sp>
        <p:nvSpPr>
          <p:cNvPr id="56323" name="Content Placeholder 2"/>
          <p:cNvSpPr>
            <a:spLocks noGrp="1"/>
          </p:cNvSpPr>
          <p:nvPr>
            <p:ph idx="1"/>
          </p:nvPr>
        </p:nvSpPr>
        <p:spPr>
          <a:xfrm>
            <a:off x="838200" y="2133600"/>
            <a:ext cx="7583488" cy="4297363"/>
          </a:xfrm>
        </p:spPr>
        <p:txBody>
          <a:bodyPr/>
          <a:lstStyle/>
          <a:p>
            <a:pPr eaLnBrk="1" hangingPunct="1"/>
            <a:r>
              <a:rPr lang="en-US" dirty="0">
                <a:solidFill>
                  <a:schemeClr val="tx2">
                    <a:lumMod val="10000"/>
                  </a:schemeClr>
                </a:solidFill>
              </a:rPr>
              <a:t>The ability to limit and control the access to host systems and applications via communications links</a:t>
            </a:r>
          </a:p>
          <a:p>
            <a:pPr eaLnBrk="1" hangingPunct="1"/>
            <a:r>
              <a:rPr lang="en-US" dirty="0">
                <a:solidFill>
                  <a:schemeClr val="tx2">
                    <a:lumMod val="10000"/>
                  </a:schemeClr>
                </a:solidFill>
              </a:rPr>
              <a:t>To achieve this, each entity trying to gain access must first be indentified, or authenticated, so that access rights can be tailored to the individual</a:t>
            </a:r>
          </a:p>
        </p:txBody>
      </p:sp>
      <p:pic>
        <p:nvPicPr>
          <p:cNvPr id="4" name="Picture 3"/>
          <p:cNvPicPr>
            <a:picLocks noChangeAspect="1"/>
          </p:cNvPicPr>
          <p:nvPr/>
        </p:nvPicPr>
        <p:blipFill>
          <a:blip r:embed="rId3"/>
          <a:stretch>
            <a:fillRect/>
          </a:stretch>
        </p:blipFill>
        <p:spPr>
          <a:xfrm>
            <a:off x="6629400" y="4724400"/>
            <a:ext cx="1778000" cy="1752600"/>
          </a:xfrm>
          <a:prstGeom prst="rect">
            <a:avLst/>
          </a:prstGeom>
        </p:spPr>
      </p:pic>
      <p:sp>
        <p:nvSpPr>
          <p:cNvPr id="2" name="Slide Number Placeholder 1">
            <a:extLst>
              <a:ext uri="{FF2B5EF4-FFF2-40B4-BE49-F238E27FC236}">
                <a16:creationId xmlns:a16="http://schemas.microsoft.com/office/drawing/2014/main" id="{1C17627E-C7AC-4DDB-9A50-D5A277DF544E}"/>
              </a:ext>
            </a:extLst>
          </p:cNvPr>
          <p:cNvSpPr>
            <a:spLocks noGrp="1"/>
          </p:cNvSpPr>
          <p:nvPr>
            <p:ph type="sldNum" sz="quarter" idx="12"/>
          </p:nvPr>
        </p:nvSpPr>
        <p:spPr/>
        <p:txBody>
          <a:bodyPr/>
          <a:lstStyle/>
          <a:p>
            <a:pPr>
              <a:defRPr/>
            </a:pPr>
            <a:fld id="{85D4D257-4F1A-5B4F-8BE3-C5A8F8A780E1}" type="slidenum">
              <a:rPr lang="en-US" smtClean="0"/>
              <a:pPr>
                <a:defRPr/>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US" dirty="0"/>
              <a:t>References</a:t>
            </a:r>
            <a:endParaRPr dirty="0"/>
          </a:p>
        </p:txBody>
      </p:sp>
      <p:sp>
        <p:nvSpPr>
          <p:cNvPr id="24" name="TextBox 23">
            <a:extLst>
              <a:ext uri="{FF2B5EF4-FFF2-40B4-BE49-F238E27FC236}">
                <a16:creationId xmlns:a16="http://schemas.microsoft.com/office/drawing/2014/main" id="{71B54E96-28E0-4F4C-8A75-F8F7C31FA91A}"/>
              </a:ext>
            </a:extLst>
          </p:cNvPr>
          <p:cNvSpPr txBox="1"/>
          <p:nvPr/>
        </p:nvSpPr>
        <p:spPr>
          <a:xfrm>
            <a:off x="323528" y="2327969"/>
            <a:ext cx="8280920" cy="1323439"/>
          </a:xfrm>
          <a:prstGeom prst="rect">
            <a:avLst/>
          </a:prstGeom>
          <a:noFill/>
        </p:spPr>
        <p:txBody>
          <a:bodyPr wrap="square">
            <a:spAutoFit/>
          </a:bodyPr>
          <a:lstStyle/>
          <a:p>
            <a:r>
              <a:rPr lang="en-US" sz="2000" dirty="0">
                <a:solidFill>
                  <a:schemeClr val="bg2"/>
                </a:solidFill>
              </a:rPr>
              <a:t>Download PDFS</a:t>
            </a:r>
          </a:p>
          <a:p>
            <a:pPr marL="457200" indent="-457200">
              <a:buAutoNum type="arabicParenR"/>
            </a:pPr>
            <a:r>
              <a:rPr lang="fa-IR" sz="2000" dirty="0">
                <a:solidFill>
                  <a:schemeClr val="bg2"/>
                </a:solidFill>
              </a:rPr>
              <a:t>اصول امنیت شبکه</a:t>
            </a:r>
          </a:p>
          <a:p>
            <a:pPr marL="457200" indent="-457200">
              <a:buAutoNum type="arabicParenR"/>
            </a:pPr>
            <a:r>
              <a:rPr lang="en-US" sz="2000" dirty="0">
                <a:solidFill>
                  <a:schemeClr val="bg2"/>
                </a:solidFill>
              </a:rPr>
              <a:t>Network Security Essentials Applications</a:t>
            </a:r>
          </a:p>
          <a:p>
            <a:r>
              <a:rPr lang="en-US" sz="2000" dirty="0">
                <a:hlinkClick r:id="rId3"/>
              </a:rPr>
              <a:t>https://ataghinezhad.github.io/networkSecurity.html</a:t>
            </a:r>
            <a:endParaRPr lang="en-US" sz="2000" dirty="0">
              <a:solidFill>
                <a:schemeClr val="bg2"/>
              </a:solidFill>
            </a:endParaRPr>
          </a:p>
        </p:txBody>
      </p:sp>
    </p:spTree>
    <p:extLst>
      <p:ext uri="{BB962C8B-B14F-4D97-AF65-F5344CB8AC3E}">
        <p14:creationId xmlns:p14="http://schemas.microsoft.com/office/powerpoint/2010/main" val="249523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dirty="0"/>
              <a:t>Data Confidentiality</a:t>
            </a:r>
          </a:p>
        </p:txBody>
      </p:sp>
      <p:sp>
        <p:nvSpPr>
          <p:cNvPr id="3" name="Content Placeholder 2"/>
          <p:cNvSpPr>
            <a:spLocks noGrp="1"/>
          </p:cNvSpPr>
          <p:nvPr>
            <p:ph idx="1"/>
          </p:nvPr>
        </p:nvSpPr>
        <p:spPr>
          <a:xfrm>
            <a:off x="533400" y="1762125"/>
            <a:ext cx="8153400" cy="4791075"/>
          </a:xfrm>
        </p:spPr>
        <p:txBody>
          <a:bodyPr>
            <a:normAutofit/>
          </a:bodyPr>
          <a:lstStyle/>
          <a:p>
            <a:pPr eaLnBrk="1" hangingPunct="1">
              <a:defRPr/>
            </a:pPr>
            <a:r>
              <a:rPr lang="en-US" dirty="0">
                <a:solidFill>
                  <a:schemeClr val="tx2">
                    <a:lumMod val="10000"/>
                  </a:schemeClr>
                </a:solidFill>
              </a:rPr>
              <a:t>The </a:t>
            </a:r>
            <a:r>
              <a:rPr lang="en-US" b="1" dirty="0">
                <a:solidFill>
                  <a:schemeClr val="tx2">
                    <a:lumMod val="10000"/>
                  </a:schemeClr>
                </a:solidFill>
              </a:rPr>
              <a:t>protection of transmitted</a:t>
            </a:r>
            <a:r>
              <a:rPr lang="en-US" dirty="0">
                <a:solidFill>
                  <a:schemeClr val="tx2">
                    <a:lumMod val="10000"/>
                  </a:schemeClr>
                </a:solidFill>
              </a:rPr>
              <a:t> data from passive attacks</a:t>
            </a:r>
          </a:p>
          <a:p>
            <a:pPr lvl="1" eaLnBrk="1" hangingPunct="1">
              <a:buClr>
                <a:schemeClr val="bg1"/>
              </a:buClr>
              <a:defRPr/>
            </a:pPr>
            <a:r>
              <a:rPr lang="en-US" b="1" dirty="0">
                <a:solidFill>
                  <a:schemeClr val="tx2">
                    <a:lumMod val="10000"/>
                  </a:schemeClr>
                </a:solidFill>
              </a:rPr>
              <a:t>Broadest</a:t>
            </a:r>
            <a:r>
              <a:rPr lang="en-US" dirty="0">
                <a:solidFill>
                  <a:schemeClr val="tx2">
                    <a:lumMod val="10000"/>
                  </a:schemeClr>
                </a:solidFill>
              </a:rPr>
              <a:t> service </a:t>
            </a:r>
            <a:r>
              <a:rPr lang="en-US" b="1" dirty="0">
                <a:solidFill>
                  <a:schemeClr val="tx2">
                    <a:lumMod val="10000"/>
                  </a:schemeClr>
                </a:solidFill>
              </a:rPr>
              <a:t>protects all user data transmitted </a:t>
            </a:r>
            <a:r>
              <a:rPr lang="en-US" dirty="0">
                <a:solidFill>
                  <a:schemeClr val="tx2">
                    <a:lumMod val="10000"/>
                  </a:schemeClr>
                </a:solidFill>
              </a:rPr>
              <a:t>between two users over a period of time</a:t>
            </a:r>
          </a:p>
          <a:p>
            <a:pPr lvl="1" eaLnBrk="1" hangingPunct="1">
              <a:buClr>
                <a:schemeClr val="bg1"/>
              </a:buClr>
              <a:defRPr/>
            </a:pPr>
            <a:r>
              <a:rPr lang="en-US" b="1" dirty="0">
                <a:solidFill>
                  <a:schemeClr val="tx2">
                    <a:lumMod val="10000"/>
                  </a:schemeClr>
                </a:solidFill>
              </a:rPr>
              <a:t>Narrower</a:t>
            </a:r>
            <a:r>
              <a:rPr lang="en-US" dirty="0">
                <a:solidFill>
                  <a:schemeClr val="tx2">
                    <a:lumMod val="10000"/>
                  </a:schemeClr>
                </a:solidFill>
              </a:rPr>
              <a:t> forms of service include the protection of a </a:t>
            </a:r>
            <a:r>
              <a:rPr lang="en-US" b="1" dirty="0">
                <a:solidFill>
                  <a:schemeClr val="tx2">
                    <a:lumMod val="10000"/>
                  </a:schemeClr>
                </a:solidFill>
              </a:rPr>
              <a:t>single message or even specific fields within a message</a:t>
            </a:r>
          </a:p>
          <a:p>
            <a:pPr eaLnBrk="1" hangingPunct="1">
              <a:defRPr/>
            </a:pPr>
            <a:r>
              <a:rPr lang="en-US" dirty="0">
                <a:solidFill>
                  <a:schemeClr val="tx2">
                    <a:lumMod val="10000"/>
                  </a:schemeClr>
                </a:solidFill>
              </a:rPr>
              <a:t>The </a:t>
            </a:r>
            <a:r>
              <a:rPr lang="en-US" b="1" dirty="0">
                <a:solidFill>
                  <a:schemeClr val="tx2">
                    <a:lumMod val="10000"/>
                  </a:schemeClr>
                </a:solidFill>
              </a:rPr>
              <a:t>protection</a:t>
            </a:r>
            <a:r>
              <a:rPr lang="en-US" dirty="0">
                <a:solidFill>
                  <a:schemeClr val="tx2">
                    <a:lumMod val="10000"/>
                  </a:schemeClr>
                </a:solidFill>
              </a:rPr>
              <a:t> of </a:t>
            </a:r>
            <a:r>
              <a:rPr lang="en-US" b="1" dirty="0">
                <a:solidFill>
                  <a:schemeClr val="tx2">
                    <a:lumMod val="10000"/>
                  </a:schemeClr>
                </a:solidFill>
              </a:rPr>
              <a:t>traffic flow </a:t>
            </a:r>
            <a:r>
              <a:rPr lang="en-US" dirty="0">
                <a:solidFill>
                  <a:schemeClr val="tx2">
                    <a:lumMod val="10000"/>
                  </a:schemeClr>
                </a:solidFill>
              </a:rPr>
              <a:t>from analysis</a:t>
            </a:r>
          </a:p>
          <a:p>
            <a:pPr lvl="1" eaLnBrk="1" hangingPunct="1">
              <a:buClr>
                <a:schemeClr val="bg1"/>
              </a:buClr>
              <a:defRPr/>
            </a:pPr>
            <a:r>
              <a:rPr lang="en-US" dirty="0">
                <a:solidFill>
                  <a:schemeClr val="tx2">
                    <a:lumMod val="10000"/>
                  </a:schemeClr>
                </a:solidFill>
              </a:rPr>
              <a:t>This </a:t>
            </a:r>
            <a:r>
              <a:rPr lang="en-US" b="1" dirty="0">
                <a:solidFill>
                  <a:schemeClr val="tx2">
                    <a:lumMod val="10000"/>
                  </a:schemeClr>
                </a:solidFill>
              </a:rPr>
              <a:t>requires</a:t>
            </a:r>
            <a:r>
              <a:rPr lang="en-US" dirty="0">
                <a:solidFill>
                  <a:schemeClr val="tx2">
                    <a:lumMod val="10000"/>
                  </a:schemeClr>
                </a:solidFill>
              </a:rPr>
              <a:t> that an attacker </a:t>
            </a:r>
            <a:r>
              <a:rPr lang="en-US" b="1" dirty="0">
                <a:solidFill>
                  <a:schemeClr val="tx2">
                    <a:lumMod val="10000"/>
                  </a:schemeClr>
                </a:solidFill>
              </a:rPr>
              <a:t>not</a:t>
            </a:r>
            <a:r>
              <a:rPr lang="en-US" dirty="0">
                <a:solidFill>
                  <a:schemeClr val="tx2">
                    <a:lumMod val="10000"/>
                  </a:schemeClr>
                </a:solidFill>
              </a:rPr>
              <a:t> be </a:t>
            </a:r>
            <a:r>
              <a:rPr lang="en-US" b="1" dirty="0">
                <a:solidFill>
                  <a:schemeClr val="tx2">
                    <a:lumMod val="10000"/>
                  </a:schemeClr>
                </a:solidFill>
              </a:rPr>
              <a:t>able</a:t>
            </a:r>
            <a:r>
              <a:rPr lang="en-US" dirty="0">
                <a:solidFill>
                  <a:schemeClr val="tx2">
                    <a:lumMod val="10000"/>
                  </a:schemeClr>
                </a:solidFill>
              </a:rPr>
              <a:t> to </a:t>
            </a:r>
            <a:r>
              <a:rPr lang="en-US" b="1" dirty="0">
                <a:solidFill>
                  <a:schemeClr val="tx2">
                    <a:lumMod val="10000"/>
                  </a:schemeClr>
                </a:solidFill>
              </a:rPr>
              <a:t>observe</a:t>
            </a:r>
            <a:r>
              <a:rPr lang="en-US" dirty="0">
                <a:solidFill>
                  <a:schemeClr val="tx2">
                    <a:lumMod val="10000"/>
                  </a:schemeClr>
                </a:solidFill>
              </a:rPr>
              <a:t> the </a:t>
            </a:r>
            <a:r>
              <a:rPr lang="en-US" b="1" dirty="0">
                <a:solidFill>
                  <a:schemeClr val="tx2">
                    <a:lumMod val="10000"/>
                  </a:schemeClr>
                </a:solidFill>
              </a:rPr>
              <a:t>source</a:t>
            </a:r>
            <a:r>
              <a:rPr lang="en-US" dirty="0">
                <a:solidFill>
                  <a:schemeClr val="tx2">
                    <a:lumMod val="10000"/>
                  </a:schemeClr>
                </a:solidFill>
              </a:rPr>
              <a:t> and </a:t>
            </a:r>
            <a:r>
              <a:rPr lang="en-US" b="1" dirty="0">
                <a:solidFill>
                  <a:schemeClr val="tx2">
                    <a:lumMod val="10000"/>
                  </a:schemeClr>
                </a:solidFill>
              </a:rPr>
              <a:t>destination</a:t>
            </a:r>
            <a:r>
              <a:rPr lang="en-US" dirty="0">
                <a:solidFill>
                  <a:schemeClr val="tx2">
                    <a:lumMod val="10000"/>
                  </a:schemeClr>
                </a:solidFill>
              </a:rPr>
              <a:t>, </a:t>
            </a:r>
            <a:r>
              <a:rPr lang="en-US" b="1" dirty="0">
                <a:solidFill>
                  <a:schemeClr val="tx2">
                    <a:lumMod val="10000"/>
                  </a:schemeClr>
                </a:solidFill>
              </a:rPr>
              <a:t>frequency</a:t>
            </a:r>
            <a:r>
              <a:rPr lang="en-US" dirty="0">
                <a:solidFill>
                  <a:schemeClr val="tx2">
                    <a:lumMod val="10000"/>
                  </a:schemeClr>
                </a:solidFill>
              </a:rPr>
              <a:t>, </a:t>
            </a:r>
            <a:r>
              <a:rPr lang="en-US" b="1" dirty="0">
                <a:solidFill>
                  <a:schemeClr val="tx2">
                    <a:lumMod val="10000"/>
                  </a:schemeClr>
                </a:solidFill>
              </a:rPr>
              <a:t>length</a:t>
            </a:r>
            <a:r>
              <a:rPr lang="en-US" dirty="0">
                <a:solidFill>
                  <a:schemeClr val="tx2">
                    <a:lumMod val="10000"/>
                  </a:schemeClr>
                </a:solidFill>
              </a:rPr>
              <a:t>, or other characteristics of the traffic on a communications facility</a:t>
            </a:r>
          </a:p>
        </p:txBody>
      </p:sp>
      <p:pic>
        <p:nvPicPr>
          <p:cNvPr id="4" name="Picture 3"/>
          <p:cNvPicPr>
            <a:picLocks noChangeAspect="1"/>
          </p:cNvPicPr>
          <p:nvPr/>
        </p:nvPicPr>
        <p:blipFill>
          <a:blip r:embed="rId3"/>
          <a:stretch>
            <a:fillRect/>
          </a:stretch>
        </p:blipFill>
        <p:spPr>
          <a:xfrm rot="1787509">
            <a:off x="7180057" y="5570043"/>
            <a:ext cx="773644" cy="1084548"/>
          </a:xfrm>
          <a:prstGeom prst="rect">
            <a:avLst/>
          </a:prstGeom>
        </p:spPr>
      </p:pic>
      <p:sp>
        <p:nvSpPr>
          <p:cNvPr id="2" name="Slide Number Placeholder 1">
            <a:extLst>
              <a:ext uri="{FF2B5EF4-FFF2-40B4-BE49-F238E27FC236}">
                <a16:creationId xmlns:a16="http://schemas.microsoft.com/office/drawing/2014/main" id="{BAEE05BE-C696-4D71-B566-2DE4991DAB71}"/>
              </a:ext>
            </a:extLst>
          </p:cNvPr>
          <p:cNvSpPr>
            <a:spLocks noGrp="1"/>
          </p:cNvSpPr>
          <p:nvPr>
            <p:ph type="sldNum" sz="quarter" idx="12"/>
          </p:nvPr>
        </p:nvSpPr>
        <p:spPr/>
        <p:txBody>
          <a:bodyPr/>
          <a:lstStyle/>
          <a:p>
            <a:pPr>
              <a:defRPr/>
            </a:pPr>
            <a:fld id="{85D4D257-4F1A-5B4F-8BE3-C5A8F8A780E1}" type="slidenum">
              <a:rPr lang="en-US" smtClean="0"/>
              <a:pPr>
                <a:defRPr/>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Data Confidentiality</a:t>
            </a:r>
          </a:p>
        </p:txBody>
      </p:sp>
      <p:sp>
        <p:nvSpPr>
          <p:cNvPr id="52227" name="Content Placeholder 2"/>
          <p:cNvSpPr>
            <a:spLocks noGrp="1"/>
          </p:cNvSpPr>
          <p:nvPr>
            <p:ph idx="1"/>
          </p:nvPr>
        </p:nvSpPr>
        <p:spPr/>
        <p:txBody>
          <a:bodyPr>
            <a:normAutofit/>
          </a:bodyPr>
          <a:lstStyle/>
          <a:p>
            <a:r>
              <a:rPr lang="en-US" dirty="0">
                <a:solidFill>
                  <a:schemeClr val="bg2">
                    <a:lumMod val="50000"/>
                  </a:schemeClr>
                </a:solidFill>
              </a:rPr>
              <a:t>Data Confidentiality: The protection of data from unauthorized disclosure.</a:t>
            </a:r>
          </a:p>
          <a:p>
            <a:pPr lvl="1"/>
            <a:r>
              <a:rPr lang="en-US" b="1" dirty="0">
                <a:solidFill>
                  <a:schemeClr val="bg2">
                    <a:lumMod val="50000"/>
                  </a:schemeClr>
                </a:solidFill>
              </a:rPr>
              <a:t>Connection Confidentiality</a:t>
            </a:r>
            <a:r>
              <a:rPr lang="en-US" dirty="0">
                <a:solidFill>
                  <a:schemeClr val="bg2">
                    <a:lumMod val="50000"/>
                  </a:schemeClr>
                </a:solidFill>
              </a:rPr>
              <a:t>: The protection of all user data on a connection. </a:t>
            </a:r>
          </a:p>
          <a:p>
            <a:pPr lvl="1"/>
            <a:r>
              <a:rPr lang="en-US" b="1" dirty="0">
                <a:solidFill>
                  <a:schemeClr val="bg2">
                    <a:lumMod val="50000"/>
                  </a:schemeClr>
                </a:solidFill>
              </a:rPr>
              <a:t>Connectionless Confidentiality</a:t>
            </a:r>
            <a:r>
              <a:rPr lang="en-US" dirty="0">
                <a:solidFill>
                  <a:schemeClr val="bg2">
                    <a:lumMod val="50000"/>
                  </a:schemeClr>
                </a:solidFill>
              </a:rPr>
              <a:t>: The protection of all user data in a single data block. </a:t>
            </a:r>
          </a:p>
          <a:p>
            <a:pPr lvl="1"/>
            <a:r>
              <a:rPr lang="en-US" b="1" dirty="0">
                <a:solidFill>
                  <a:schemeClr val="bg2">
                    <a:lumMod val="50000"/>
                  </a:schemeClr>
                </a:solidFill>
              </a:rPr>
              <a:t>Selective-Field Confidentiality</a:t>
            </a:r>
            <a:r>
              <a:rPr lang="en-US" dirty="0">
                <a:solidFill>
                  <a:schemeClr val="bg2">
                    <a:lumMod val="50000"/>
                  </a:schemeClr>
                </a:solidFill>
              </a:rPr>
              <a:t>: The confidentiality of selected fields within the user data on a connection or in a single data block. </a:t>
            </a:r>
            <a:r>
              <a:rPr lang="en-US" b="1" dirty="0">
                <a:solidFill>
                  <a:schemeClr val="bg2">
                    <a:lumMod val="50000"/>
                  </a:schemeClr>
                </a:solidFill>
              </a:rPr>
              <a:t>only certain parts of the data are kept confidential</a:t>
            </a:r>
            <a:r>
              <a:rPr lang="en-US" dirty="0">
                <a:solidFill>
                  <a:schemeClr val="bg2">
                    <a:lumMod val="50000"/>
                  </a:schemeClr>
                </a:solidFill>
              </a:rPr>
              <a:t>, while others may be visible</a:t>
            </a:r>
          </a:p>
          <a:p>
            <a:pPr lvl="1"/>
            <a:r>
              <a:rPr lang="en-US" b="1" dirty="0">
                <a:solidFill>
                  <a:schemeClr val="bg2">
                    <a:lumMod val="50000"/>
                  </a:schemeClr>
                </a:solidFill>
              </a:rPr>
              <a:t>Traffic-Flow Confidentiality</a:t>
            </a:r>
            <a:r>
              <a:rPr lang="en-US" dirty="0">
                <a:solidFill>
                  <a:schemeClr val="bg2">
                    <a:lumMod val="50000"/>
                  </a:schemeClr>
                </a:solidFill>
              </a:rPr>
              <a:t>: The protection of the information that might be derived from observation of traffic flows</a:t>
            </a:r>
          </a:p>
        </p:txBody>
      </p:sp>
      <p:sp>
        <p:nvSpPr>
          <p:cNvPr id="2" name="Slide Number Placeholder 1">
            <a:extLst>
              <a:ext uri="{FF2B5EF4-FFF2-40B4-BE49-F238E27FC236}">
                <a16:creationId xmlns:a16="http://schemas.microsoft.com/office/drawing/2014/main" id="{E25B0C38-A200-46BC-96EE-1DAC6BB08418}"/>
              </a:ext>
            </a:extLst>
          </p:cNvPr>
          <p:cNvSpPr>
            <a:spLocks noGrp="1"/>
          </p:cNvSpPr>
          <p:nvPr>
            <p:ph type="sldNum" sz="quarter" idx="12"/>
          </p:nvPr>
        </p:nvSpPr>
        <p:spPr/>
        <p:txBody>
          <a:bodyPr/>
          <a:lstStyle/>
          <a:p>
            <a:pPr>
              <a:defRPr/>
            </a:pPr>
            <a:fld id="{85D4D257-4F1A-5B4F-8BE3-C5A8F8A780E1}" type="slidenum">
              <a:rPr lang="en-US" smtClean="0"/>
              <a:pPr>
                <a:defRPr/>
              </a:pPr>
              <a:t>31</a:t>
            </a:fld>
            <a:endParaRPr lang="en-US" dirty="0"/>
          </a:p>
        </p:txBody>
      </p:sp>
    </p:spTree>
    <p:extLst>
      <p:ext uri="{BB962C8B-B14F-4D97-AF65-F5344CB8AC3E}">
        <p14:creationId xmlns:p14="http://schemas.microsoft.com/office/powerpoint/2010/main" val="3604777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dirty="0"/>
              <a:t>Data Integrity</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75999688"/>
              </p:ext>
            </p:extLst>
          </p:nvPr>
        </p:nvGraphicFramePr>
        <p:xfrm>
          <a:off x="533400" y="1762125"/>
          <a:ext cx="8153400" cy="4791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F4FB7705-CD9A-468C-ACE6-FFAC4C9A07EB}"/>
              </a:ext>
            </a:extLst>
          </p:cNvPr>
          <p:cNvSpPr>
            <a:spLocks noGrp="1"/>
          </p:cNvSpPr>
          <p:nvPr>
            <p:ph type="sldNum" sz="quarter" idx="12"/>
          </p:nvPr>
        </p:nvSpPr>
        <p:spPr/>
        <p:txBody>
          <a:bodyPr/>
          <a:lstStyle/>
          <a:p>
            <a:pPr>
              <a:defRPr/>
            </a:pPr>
            <a:fld id="{85D4D257-4F1A-5B4F-8BE3-C5A8F8A780E1}" type="slidenum">
              <a:rPr lang="en-US" smtClean="0"/>
              <a:pPr>
                <a:defRPr/>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Data Integrity</a:t>
            </a:r>
          </a:p>
        </p:txBody>
      </p:sp>
      <p:sp>
        <p:nvSpPr>
          <p:cNvPr id="52227" name="Content Placeholder 2"/>
          <p:cNvSpPr>
            <a:spLocks noGrp="1"/>
          </p:cNvSpPr>
          <p:nvPr>
            <p:ph idx="1"/>
          </p:nvPr>
        </p:nvSpPr>
        <p:spPr/>
        <p:txBody>
          <a:bodyPr>
            <a:normAutofit fontScale="85000" lnSpcReduction="20000"/>
          </a:bodyPr>
          <a:lstStyle/>
          <a:p>
            <a:pPr marL="0" indent="0">
              <a:buNone/>
            </a:pPr>
            <a:r>
              <a:rPr lang="en-US" dirty="0"/>
              <a:t>Data Integrity: The assurance that data received are exactly as sent by an authorized entity (i.e., contain no modification, insertion, deletion, or replay). </a:t>
            </a:r>
          </a:p>
          <a:p>
            <a:pPr marL="739775" lvl="1" indent="-457200">
              <a:buFont typeface="+mj-lt"/>
              <a:buAutoNum type="arabicPeriod"/>
            </a:pPr>
            <a:r>
              <a:rPr lang="en-US" b="1" dirty="0"/>
              <a:t>Connection Integrity with Recovery: </a:t>
            </a:r>
            <a:r>
              <a:rPr lang="en-US" dirty="0"/>
              <a:t>Provides for the integrity of </a:t>
            </a:r>
            <a:r>
              <a:rPr lang="en-US" b="1" dirty="0"/>
              <a:t>all</a:t>
            </a:r>
            <a:r>
              <a:rPr lang="en-US" dirty="0"/>
              <a:t> </a:t>
            </a:r>
            <a:r>
              <a:rPr lang="en-US" b="1" dirty="0"/>
              <a:t>user</a:t>
            </a:r>
            <a:r>
              <a:rPr lang="en-US" dirty="0"/>
              <a:t> </a:t>
            </a:r>
            <a:r>
              <a:rPr lang="en-US" b="1" dirty="0"/>
              <a:t>data</a:t>
            </a:r>
            <a:r>
              <a:rPr lang="en-US" dirty="0"/>
              <a:t> on a connection and </a:t>
            </a:r>
            <a:r>
              <a:rPr lang="en-US" b="1" dirty="0"/>
              <a:t>detects</a:t>
            </a:r>
            <a:r>
              <a:rPr lang="en-US" dirty="0"/>
              <a:t> any </a:t>
            </a:r>
            <a:r>
              <a:rPr lang="en-US" b="1" dirty="0"/>
              <a:t>modification</a:t>
            </a:r>
            <a:r>
              <a:rPr lang="en-US" dirty="0"/>
              <a:t>, </a:t>
            </a:r>
            <a:r>
              <a:rPr lang="en-US" b="1" dirty="0"/>
              <a:t>insertion</a:t>
            </a:r>
            <a:r>
              <a:rPr lang="en-US" dirty="0"/>
              <a:t>, deletion, or </a:t>
            </a:r>
            <a:r>
              <a:rPr lang="en-US" b="1" dirty="0"/>
              <a:t>replay</a:t>
            </a:r>
            <a:r>
              <a:rPr lang="en-US" dirty="0"/>
              <a:t> of any data </a:t>
            </a:r>
            <a:r>
              <a:rPr lang="en-US" b="1" dirty="0"/>
              <a:t>within</a:t>
            </a:r>
            <a:r>
              <a:rPr lang="en-US" dirty="0"/>
              <a:t> an </a:t>
            </a:r>
            <a:r>
              <a:rPr lang="en-US" b="1" dirty="0"/>
              <a:t>entire</a:t>
            </a:r>
            <a:r>
              <a:rPr lang="en-US" dirty="0"/>
              <a:t> </a:t>
            </a:r>
            <a:r>
              <a:rPr lang="en-US" b="1" dirty="0"/>
              <a:t>data</a:t>
            </a:r>
            <a:r>
              <a:rPr lang="en-US" dirty="0"/>
              <a:t> </a:t>
            </a:r>
            <a:r>
              <a:rPr lang="en-US" b="1" dirty="0"/>
              <a:t>sequence</a:t>
            </a:r>
            <a:r>
              <a:rPr lang="en-US" dirty="0"/>
              <a:t>, with </a:t>
            </a:r>
            <a:r>
              <a:rPr lang="en-US" b="1" dirty="0"/>
              <a:t>recovery</a:t>
            </a:r>
            <a:r>
              <a:rPr lang="en-US" dirty="0"/>
              <a:t> attempted.</a:t>
            </a:r>
          </a:p>
          <a:p>
            <a:pPr marL="739775" lvl="1" indent="-457200">
              <a:buFont typeface="+mj-lt"/>
              <a:buAutoNum type="arabicPeriod"/>
            </a:pPr>
            <a:r>
              <a:rPr lang="en-US" b="1" dirty="0"/>
              <a:t>Connection Integrity without Recovery</a:t>
            </a:r>
            <a:r>
              <a:rPr lang="en-US" dirty="0"/>
              <a:t>: As above, but provides </a:t>
            </a:r>
            <a:r>
              <a:rPr lang="en-US" b="1" dirty="0"/>
              <a:t>only</a:t>
            </a:r>
            <a:r>
              <a:rPr lang="en-US" dirty="0"/>
              <a:t> </a:t>
            </a:r>
            <a:r>
              <a:rPr lang="en-US" b="1" dirty="0"/>
              <a:t>detection</a:t>
            </a:r>
            <a:r>
              <a:rPr lang="en-US" dirty="0"/>
              <a:t> without recovery. </a:t>
            </a:r>
          </a:p>
          <a:p>
            <a:pPr marL="739775" lvl="1" indent="-457200">
              <a:buFont typeface="+mj-lt"/>
              <a:buAutoNum type="arabicPeriod"/>
            </a:pPr>
            <a:r>
              <a:rPr lang="en-US" b="1" dirty="0"/>
              <a:t>Selective-Field Connection Integrity</a:t>
            </a:r>
            <a:r>
              <a:rPr lang="en-US" dirty="0"/>
              <a:t>: Provides for the </a:t>
            </a:r>
            <a:r>
              <a:rPr lang="en-US" b="1" dirty="0"/>
              <a:t>integrity</a:t>
            </a:r>
            <a:r>
              <a:rPr lang="en-US" dirty="0"/>
              <a:t> of </a:t>
            </a:r>
            <a:r>
              <a:rPr lang="en-US" b="1" dirty="0"/>
              <a:t>selected</a:t>
            </a:r>
            <a:r>
              <a:rPr lang="en-US" dirty="0"/>
              <a:t> fields within the user data of a data block transferred over a connection and takes the form of determination of whether the selected fields have been modified, inserted, deleted, or replayed. </a:t>
            </a:r>
          </a:p>
          <a:p>
            <a:pPr marL="739775" lvl="1" indent="-457200">
              <a:buFont typeface="+mj-lt"/>
              <a:buAutoNum type="arabicPeriod"/>
            </a:pPr>
            <a:r>
              <a:rPr lang="en-US" b="1" dirty="0"/>
              <a:t>Connectionless Integrity: </a:t>
            </a:r>
            <a:r>
              <a:rPr lang="en-US" dirty="0"/>
              <a:t>Provides for the integrity of a single connectionless data block and may take the</a:t>
            </a:r>
            <a:r>
              <a:rPr lang="en-US" b="1" dirty="0"/>
              <a:t> form of detection of data modification</a:t>
            </a:r>
            <a:r>
              <a:rPr lang="en-US" dirty="0"/>
              <a:t>. Additionally, a limited form of </a:t>
            </a:r>
            <a:r>
              <a:rPr lang="en-US" b="1" dirty="0"/>
              <a:t>replay detection may be provided</a:t>
            </a:r>
            <a:r>
              <a:rPr lang="en-US" dirty="0"/>
              <a:t>. </a:t>
            </a:r>
          </a:p>
          <a:p>
            <a:pPr marL="739775" lvl="1" indent="-457200">
              <a:buFont typeface="+mj-lt"/>
              <a:buAutoNum type="arabicPeriod"/>
            </a:pPr>
            <a:r>
              <a:rPr lang="en-US" b="1" dirty="0"/>
              <a:t>Selective-Field Connectionless</a:t>
            </a:r>
            <a:r>
              <a:rPr lang="en-US" dirty="0"/>
              <a:t>: Integrity Provides for the integrity of selected fields within a single connectionless data block; </a:t>
            </a:r>
            <a:r>
              <a:rPr lang="en-US" b="1" dirty="0"/>
              <a:t>takes the form of determination of whether the selected fields have been modified</a:t>
            </a:r>
            <a:r>
              <a:rPr lang="en-US" dirty="0"/>
              <a:t>.</a:t>
            </a:r>
            <a:endParaRPr lang="en-US" dirty="0">
              <a:solidFill>
                <a:schemeClr val="bg1">
                  <a:lumMod val="50000"/>
                </a:schemeClr>
              </a:solidFill>
            </a:endParaRPr>
          </a:p>
        </p:txBody>
      </p:sp>
      <p:sp>
        <p:nvSpPr>
          <p:cNvPr id="2" name="Slide Number Placeholder 1">
            <a:extLst>
              <a:ext uri="{FF2B5EF4-FFF2-40B4-BE49-F238E27FC236}">
                <a16:creationId xmlns:a16="http://schemas.microsoft.com/office/drawing/2014/main" id="{E25B0C38-A200-46BC-96EE-1DAC6BB08418}"/>
              </a:ext>
            </a:extLst>
          </p:cNvPr>
          <p:cNvSpPr>
            <a:spLocks noGrp="1"/>
          </p:cNvSpPr>
          <p:nvPr>
            <p:ph type="sldNum" sz="quarter" idx="12"/>
          </p:nvPr>
        </p:nvSpPr>
        <p:spPr/>
        <p:txBody>
          <a:bodyPr/>
          <a:lstStyle/>
          <a:p>
            <a:pPr>
              <a:defRPr/>
            </a:pPr>
            <a:fld id="{85D4D257-4F1A-5B4F-8BE3-C5A8F8A780E1}" type="slidenum">
              <a:rPr lang="en-US" smtClean="0"/>
              <a:pPr>
                <a:defRPr/>
              </a:pPr>
              <a:t>33</a:t>
            </a:fld>
            <a:endParaRPr lang="en-US" dirty="0"/>
          </a:p>
        </p:txBody>
      </p:sp>
    </p:spTree>
    <p:extLst>
      <p:ext uri="{BB962C8B-B14F-4D97-AF65-F5344CB8AC3E}">
        <p14:creationId xmlns:p14="http://schemas.microsoft.com/office/powerpoint/2010/main" val="72277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dirty="0"/>
              <a:t>Nonrepudiation </a:t>
            </a:r>
          </a:p>
        </p:txBody>
      </p:sp>
      <p:sp>
        <p:nvSpPr>
          <p:cNvPr id="62467" name="Content Placeholder 2"/>
          <p:cNvSpPr>
            <a:spLocks noGrp="1"/>
          </p:cNvSpPr>
          <p:nvPr>
            <p:ph idx="1"/>
          </p:nvPr>
        </p:nvSpPr>
        <p:spPr/>
        <p:txBody>
          <a:bodyPr/>
          <a:lstStyle/>
          <a:p>
            <a:pPr eaLnBrk="1" hangingPunct="1"/>
            <a:r>
              <a:rPr lang="en-US" dirty="0">
                <a:solidFill>
                  <a:schemeClr val="tx2">
                    <a:lumMod val="10000"/>
                  </a:schemeClr>
                </a:solidFill>
              </a:rPr>
              <a:t>Prevents either sender or receiver from denying a transmitted message</a:t>
            </a:r>
          </a:p>
          <a:p>
            <a:pPr eaLnBrk="1" hangingPunct="1"/>
            <a:r>
              <a:rPr lang="en-US" b="0" i="0" dirty="0">
                <a:solidFill>
                  <a:srgbClr val="111111"/>
                </a:solidFill>
                <a:effectLst/>
                <a:latin typeface="-apple-system"/>
              </a:rPr>
              <a:t>Digital signatures can be used to validate the authenticity of a message while tying it to a specific user or organization. </a:t>
            </a:r>
            <a:r>
              <a:rPr lang="en-US" dirty="0">
                <a:effectLst/>
                <a:latin typeface="-apple-system"/>
              </a:rPr>
              <a:t>They can also provide timestamps to authenticate the message further.</a:t>
            </a:r>
          </a:p>
          <a:p>
            <a:pPr eaLnBrk="1" hangingPunct="1"/>
            <a:r>
              <a:rPr lang="en-US" dirty="0" err="1">
                <a:solidFill>
                  <a:schemeClr val="tx2">
                    <a:lumMod val="10000"/>
                  </a:schemeClr>
                </a:solidFill>
                <a:effectLst/>
                <a:latin typeface="-apple-system"/>
              </a:rPr>
              <a:t>e.x</a:t>
            </a:r>
            <a:r>
              <a:rPr lang="en-US" dirty="0">
                <a:solidFill>
                  <a:schemeClr val="tx2">
                    <a:lumMod val="10000"/>
                  </a:schemeClr>
                </a:solidFill>
                <a:effectLst/>
                <a:latin typeface="-apple-system"/>
              </a:rPr>
              <a:t>.,</a:t>
            </a:r>
            <a:r>
              <a:rPr lang="en-US" b="0" i="0" dirty="0">
                <a:solidFill>
                  <a:srgbClr val="111111"/>
                </a:solidFill>
                <a:effectLst/>
                <a:latin typeface="-apple-system"/>
              </a:rPr>
              <a:t> when you send an email using PGP (Pretty Good Privacy), you can digitally sign your email message using your private key. The recipient can then verify your digital signature using your public key.</a:t>
            </a:r>
            <a:endParaRPr lang="en-US" dirty="0">
              <a:solidFill>
                <a:schemeClr val="tx2">
                  <a:lumMod val="10000"/>
                </a:schemeClr>
              </a:solidFill>
            </a:endParaRPr>
          </a:p>
        </p:txBody>
      </p:sp>
      <p:pic>
        <p:nvPicPr>
          <p:cNvPr id="4" name="Picture 3"/>
          <p:cNvPicPr>
            <a:picLocks noChangeAspect="1"/>
          </p:cNvPicPr>
          <p:nvPr/>
        </p:nvPicPr>
        <p:blipFill>
          <a:blip r:embed="rId3">
            <a:duotone>
              <a:prstClr val="black"/>
              <a:schemeClr val="accent3">
                <a:tint val="45000"/>
                <a:satMod val="400000"/>
              </a:schemeClr>
            </a:duotone>
            <a:lum/>
            <a:alphaModFix/>
          </a:blip>
          <a:stretch>
            <a:fillRect/>
          </a:stretch>
        </p:blipFill>
        <p:spPr>
          <a:xfrm>
            <a:off x="3733800" y="4953000"/>
            <a:ext cx="1676400" cy="1676400"/>
          </a:xfrm>
          <a:prstGeom prst="rect">
            <a:avLst/>
          </a:prstGeom>
          <a:solidFill>
            <a:schemeClr val="tx2"/>
          </a:solidFill>
        </p:spPr>
      </p:pic>
      <p:sp>
        <p:nvSpPr>
          <p:cNvPr id="2" name="Slide Number Placeholder 1">
            <a:extLst>
              <a:ext uri="{FF2B5EF4-FFF2-40B4-BE49-F238E27FC236}">
                <a16:creationId xmlns:a16="http://schemas.microsoft.com/office/drawing/2014/main" id="{0C584DBB-AA96-4D19-9AE5-517E00E89B6D}"/>
              </a:ext>
            </a:extLst>
          </p:cNvPr>
          <p:cNvSpPr>
            <a:spLocks noGrp="1"/>
          </p:cNvSpPr>
          <p:nvPr>
            <p:ph type="sldNum" sz="quarter" idx="12"/>
          </p:nvPr>
        </p:nvSpPr>
        <p:spPr/>
        <p:txBody>
          <a:bodyPr/>
          <a:lstStyle/>
          <a:p>
            <a:pPr>
              <a:defRPr/>
            </a:pPr>
            <a:fld id="{85D4D257-4F1A-5B4F-8BE3-C5A8F8A780E1}" type="slidenum">
              <a:rPr lang="en-US" smtClean="0"/>
              <a:pPr>
                <a:defRPr/>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a:t>Nonrepudiation</a:t>
            </a:r>
          </a:p>
        </p:txBody>
      </p:sp>
      <p:sp>
        <p:nvSpPr>
          <p:cNvPr id="52227" name="Content Placeholder 2"/>
          <p:cNvSpPr>
            <a:spLocks noGrp="1"/>
          </p:cNvSpPr>
          <p:nvPr>
            <p:ph idx="1"/>
          </p:nvPr>
        </p:nvSpPr>
        <p:spPr/>
        <p:txBody>
          <a:bodyPr>
            <a:normAutofit/>
          </a:bodyPr>
          <a:lstStyle/>
          <a:p>
            <a:r>
              <a:rPr lang="en-US" dirty="0"/>
              <a:t>Nonrepudiation: Provides protection against denial by one of the entities involved in a communication of having participated in all or part of the communication. </a:t>
            </a:r>
          </a:p>
          <a:p>
            <a:pPr lvl="1"/>
            <a:r>
              <a:rPr lang="en-US" b="1" dirty="0"/>
              <a:t>Nonrepudiation, Origin</a:t>
            </a:r>
            <a:r>
              <a:rPr lang="en-US" dirty="0"/>
              <a:t>: Proof that the message was sent by the specified party. </a:t>
            </a:r>
          </a:p>
          <a:p>
            <a:pPr lvl="1"/>
            <a:r>
              <a:rPr lang="en-US" b="1" dirty="0"/>
              <a:t>Nonrepudiation, Destination: </a:t>
            </a:r>
            <a:r>
              <a:rPr lang="en-US" dirty="0"/>
              <a:t>Proof that the message was received by the specified party</a:t>
            </a:r>
            <a:endParaRPr lang="en-US" dirty="0">
              <a:solidFill>
                <a:schemeClr val="bg1">
                  <a:lumMod val="50000"/>
                </a:schemeClr>
              </a:solidFill>
            </a:endParaRPr>
          </a:p>
        </p:txBody>
      </p:sp>
      <p:sp>
        <p:nvSpPr>
          <p:cNvPr id="2" name="Slide Number Placeholder 1">
            <a:extLst>
              <a:ext uri="{FF2B5EF4-FFF2-40B4-BE49-F238E27FC236}">
                <a16:creationId xmlns:a16="http://schemas.microsoft.com/office/drawing/2014/main" id="{E25B0C38-A200-46BC-96EE-1DAC6BB08418}"/>
              </a:ext>
            </a:extLst>
          </p:cNvPr>
          <p:cNvSpPr>
            <a:spLocks noGrp="1"/>
          </p:cNvSpPr>
          <p:nvPr>
            <p:ph type="sldNum" sz="quarter" idx="12"/>
          </p:nvPr>
        </p:nvSpPr>
        <p:spPr/>
        <p:txBody>
          <a:bodyPr/>
          <a:lstStyle/>
          <a:p>
            <a:pPr>
              <a:defRPr/>
            </a:pPr>
            <a:fld id="{85D4D257-4F1A-5B4F-8BE3-C5A8F8A780E1}" type="slidenum">
              <a:rPr lang="en-US" smtClean="0"/>
              <a:pPr>
                <a:defRPr/>
              </a:pPr>
              <a:t>35</a:t>
            </a:fld>
            <a:endParaRPr lang="en-US" dirty="0"/>
          </a:p>
        </p:txBody>
      </p:sp>
    </p:spTree>
    <p:extLst>
      <p:ext uri="{BB962C8B-B14F-4D97-AF65-F5344CB8AC3E}">
        <p14:creationId xmlns:p14="http://schemas.microsoft.com/office/powerpoint/2010/main" val="3534981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service</a:t>
            </a:r>
          </a:p>
        </p:txBody>
      </p:sp>
      <p:sp>
        <p:nvSpPr>
          <p:cNvPr id="3" name="Content Placeholder 2"/>
          <p:cNvSpPr>
            <a:spLocks noGrp="1"/>
          </p:cNvSpPr>
          <p:nvPr>
            <p:ph idx="1"/>
          </p:nvPr>
        </p:nvSpPr>
        <p:spPr/>
        <p:txBody>
          <a:bodyPr>
            <a:normAutofit/>
          </a:bodyPr>
          <a:lstStyle/>
          <a:p>
            <a:r>
              <a:rPr lang="en-US" b="1" dirty="0">
                <a:solidFill>
                  <a:schemeClr val="tx2">
                    <a:lumMod val="10000"/>
                  </a:schemeClr>
                </a:solidFill>
              </a:rPr>
              <a:t>Availability</a:t>
            </a:r>
            <a:r>
              <a:rPr lang="en-US" dirty="0">
                <a:solidFill>
                  <a:schemeClr val="tx2">
                    <a:lumMod val="10000"/>
                  </a:schemeClr>
                </a:solidFill>
              </a:rPr>
              <a:t> </a:t>
            </a:r>
          </a:p>
          <a:p>
            <a:pPr lvl="1">
              <a:buClr>
                <a:schemeClr val="bg1"/>
              </a:buClr>
            </a:pPr>
            <a:r>
              <a:rPr lang="en-US" dirty="0">
                <a:solidFill>
                  <a:schemeClr val="tx2">
                    <a:lumMod val="10000"/>
                  </a:schemeClr>
                </a:solidFill>
              </a:rPr>
              <a:t>The property of a system or a system resource being accessible and usable upon demand by an authorized system entity, according to performance specifications for the system</a:t>
            </a:r>
          </a:p>
          <a:p>
            <a:r>
              <a:rPr lang="en-US" sz="2400" b="1" dirty="0">
                <a:solidFill>
                  <a:schemeClr val="tx2">
                    <a:lumMod val="10000"/>
                  </a:schemeClr>
                </a:solidFill>
              </a:rPr>
              <a:t>Availability</a:t>
            </a:r>
            <a:r>
              <a:rPr lang="en-US" sz="2400" dirty="0">
                <a:solidFill>
                  <a:schemeClr val="tx2">
                    <a:lumMod val="10000"/>
                  </a:schemeClr>
                </a:solidFill>
              </a:rPr>
              <a:t> </a:t>
            </a:r>
            <a:r>
              <a:rPr lang="en-US" sz="2400" b="1" dirty="0">
                <a:solidFill>
                  <a:schemeClr val="tx2">
                    <a:lumMod val="10000"/>
                  </a:schemeClr>
                </a:solidFill>
              </a:rPr>
              <a:t>service</a:t>
            </a:r>
          </a:p>
          <a:p>
            <a:pPr lvl="1">
              <a:buClr>
                <a:schemeClr val="bg1"/>
              </a:buClr>
            </a:pPr>
            <a:r>
              <a:rPr lang="en-US" dirty="0">
                <a:solidFill>
                  <a:schemeClr val="tx2">
                    <a:lumMod val="10000"/>
                  </a:schemeClr>
                </a:solidFill>
              </a:rPr>
              <a:t>One that protects a system to ensure its availability</a:t>
            </a:r>
          </a:p>
          <a:p>
            <a:pPr lvl="1">
              <a:buClr>
                <a:schemeClr val="bg1"/>
              </a:buClr>
            </a:pPr>
            <a:r>
              <a:rPr lang="en-US" dirty="0">
                <a:solidFill>
                  <a:schemeClr val="tx2">
                    <a:lumMod val="10000"/>
                  </a:schemeClr>
                </a:solidFill>
              </a:rPr>
              <a:t>Addresses the security concerns raised by denial-of-service attacks</a:t>
            </a:r>
          </a:p>
          <a:p>
            <a:pPr lvl="1">
              <a:buClr>
                <a:schemeClr val="bg1"/>
              </a:buClr>
            </a:pPr>
            <a:r>
              <a:rPr lang="en-US" dirty="0">
                <a:solidFill>
                  <a:schemeClr val="tx2">
                    <a:lumMod val="10000"/>
                  </a:schemeClr>
                </a:solidFill>
              </a:rPr>
              <a:t>Depends on proper management and control of system resources</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8610" name="Picture 4"/>
          <p:cNvPicPr>
            <a:picLocks noChangeAspect="1"/>
          </p:cNvPicPr>
          <p:nvPr/>
        </p:nvPicPr>
        <p:blipFill>
          <a:blip r:embed="rId3">
            <a:biLevel thresh="75000"/>
          </a:blip>
          <a:srcRect t="-1222" b="1222"/>
          <a:stretch>
            <a:fillRect/>
          </a:stretch>
        </p:blipFill>
        <p:spPr bwMode="auto">
          <a:xfrm>
            <a:off x="0" y="-133350"/>
            <a:ext cx="5686425" cy="6991350"/>
          </a:xfrm>
          <a:prstGeom prst="rect">
            <a:avLst/>
          </a:prstGeom>
          <a:noFill/>
          <a:ln w="9525">
            <a:noFill/>
            <a:miter lim="800000"/>
            <a:headEnd/>
            <a:tailEnd/>
          </a:ln>
        </p:spPr>
      </p:pic>
      <p:sp>
        <p:nvSpPr>
          <p:cNvPr id="7" name="Rectangle 6"/>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1.3</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Mechanisms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15 in the textbook)</a:t>
            </a:r>
          </a:p>
        </p:txBody>
      </p:sp>
      <p:sp>
        <p:nvSpPr>
          <p:cNvPr id="2" name="Slide Number Placeholder 1">
            <a:extLst>
              <a:ext uri="{FF2B5EF4-FFF2-40B4-BE49-F238E27FC236}">
                <a16:creationId xmlns:a16="http://schemas.microsoft.com/office/drawing/2014/main" id="{E9C6C966-A789-42FD-8F23-DB48CE7AB32C}"/>
              </a:ext>
            </a:extLst>
          </p:cNvPr>
          <p:cNvSpPr>
            <a:spLocks noGrp="1"/>
          </p:cNvSpPr>
          <p:nvPr>
            <p:ph type="sldNum" sz="quarter" idx="12"/>
          </p:nvPr>
        </p:nvSpPr>
        <p:spPr/>
        <p:txBody>
          <a:bodyPr/>
          <a:lstStyle/>
          <a:p>
            <a:pPr>
              <a:defRPr/>
            </a:pPr>
            <a:fld id="{920AF2D8-10AB-A049-8099-BCC130F93D8A}" type="slidenum">
              <a:rPr lang="en-US" smtClean="0"/>
              <a:pPr>
                <a:defRPr/>
              </a:pPr>
              <a:t>37</a:t>
            </a:fld>
            <a:endParaRPr lang="en-US" dirty="0"/>
          </a:p>
        </p:txBody>
      </p:sp>
    </p:spTree>
  </p:cSld>
  <p:clrMapOvr>
    <a:masterClrMapping/>
  </p:clrMapOvr>
  <p:transition spd="med">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313048" cy="1283167"/>
          </a:xfrm>
        </p:spPr>
        <p:txBody>
          <a:bodyPr/>
          <a:lstStyle/>
          <a:p>
            <a:r>
              <a:rPr lang="en-US" sz="4000" b="1" dirty="0"/>
              <a:t>Specific Security Mechanisms</a:t>
            </a:r>
            <a:endParaRPr lang="en-US" sz="4000" dirty="0"/>
          </a:p>
        </p:txBody>
      </p:sp>
      <p:sp>
        <p:nvSpPr>
          <p:cNvPr id="3" name="Content Placeholder 2"/>
          <p:cNvSpPr>
            <a:spLocks noGrp="1"/>
          </p:cNvSpPr>
          <p:nvPr>
            <p:ph idx="1"/>
          </p:nvPr>
        </p:nvSpPr>
        <p:spPr>
          <a:xfrm>
            <a:off x="-180528" y="1484784"/>
            <a:ext cx="9313048" cy="5373216"/>
          </a:xfrm>
        </p:spPr>
        <p:txBody>
          <a:bodyPr>
            <a:normAutofit/>
          </a:bodyPr>
          <a:lstStyle/>
          <a:p>
            <a:r>
              <a:rPr lang="en-US" b="1" dirty="0"/>
              <a:t> </a:t>
            </a:r>
            <a:r>
              <a:rPr lang="en-US" dirty="0"/>
              <a:t>: May be incorporated into the appropriate protocol layer in order to provide some of the OSI security services. </a:t>
            </a:r>
          </a:p>
          <a:p>
            <a:pPr lvl="1"/>
            <a:r>
              <a:rPr lang="en-US" sz="2000" b="1" dirty="0"/>
              <a:t>Encipherment </a:t>
            </a:r>
            <a:r>
              <a:rPr lang="fa-IR" sz="2000" b="1" dirty="0"/>
              <a:t>رمزنگاری</a:t>
            </a:r>
            <a:r>
              <a:rPr lang="en-US" sz="2000" dirty="0"/>
              <a:t>: The use of mathematical algorithms to transform data into a form that is not readily intelligible. The transformation and subsequent recovery of the data depend on an algorithm and zero or more encryption keys.</a:t>
            </a:r>
          </a:p>
          <a:p>
            <a:pPr lvl="1"/>
            <a:r>
              <a:rPr lang="en-US" sz="2000" b="1" dirty="0"/>
              <a:t>Digital Signature</a:t>
            </a:r>
            <a:r>
              <a:rPr lang="fa-IR" sz="2000" b="1" dirty="0"/>
              <a:t> امضا دیجیتال </a:t>
            </a:r>
            <a:r>
              <a:rPr lang="en-US" sz="2000" b="1" dirty="0"/>
              <a:t> </a:t>
            </a:r>
            <a:r>
              <a:rPr lang="en-US" sz="2000" dirty="0"/>
              <a:t>Data appended to, or a cryptographic transformation of, a data unit that allows a recipient of the data unit to prove the source and integrity of the data unit and protect against forgery (e.g., by the recipient). Creates a virtual fingerprint that is unique to the person or entity.</a:t>
            </a:r>
          </a:p>
          <a:p>
            <a:pPr lvl="2"/>
            <a:r>
              <a:rPr lang="en-US" sz="1800" dirty="0"/>
              <a:t>Apply a hash function to a msg using user private key with fix length- hash cannot be reversed.</a:t>
            </a:r>
          </a:p>
          <a:p>
            <a:pPr lvl="1"/>
            <a:r>
              <a:rPr lang="en-US" sz="2000" b="1" dirty="0"/>
              <a:t>Access Control:</a:t>
            </a:r>
            <a:r>
              <a:rPr lang="fa-IR" sz="2000" b="1" dirty="0"/>
              <a:t> کنترل دستیابی</a:t>
            </a:r>
            <a:r>
              <a:rPr lang="en-US" sz="2000" b="1" dirty="0"/>
              <a:t> </a:t>
            </a:r>
            <a:r>
              <a:rPr lang="en-US" sz="2000" dirty="0"/>
              <a:t>A variety of mechanisms that enforce access rights to resources. </a:t>
            </a:r>
          </a:p>
          <a:p>
            <a:pPr lvl="1"/>
            <a:r>
              <a:rPr lang="en-US" sz="2000" b="1" dirty="0"/>
              <a:t>Data Integrity:</a:t>
            </a:r>
            <a:r>
              <a:rPr lang="fa-IR" sz="2000" b="1" dirty="0"/>
              <a:t> صحت داده</a:t>
            </a:r>
            <a:r>
              <a:rPr lang="en-US" sz="2000" dirty="0"/>
              <a:t> A variety of mechanisms used to assure the integrity of a data unit or stream of data units. </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a:xfrm>
            <a:off x="8522920" y="6539850"/>
            <a:ext cx="609600" cy="365125"/>
          </a:xfrm>
        </p:spPr>
        <p:txBody>
          <a:bodyPr/>
          <a:lstStyle/>
          <a:p>
            <a:pPr>
              <a:defRPr/>
            </a:pPr>
            <a:fld id="{85D4D257-4F1A-5B4F-8BE3-C5A8F8A780E1}" type="slidenum">
              <a:rPr lang="en-US" smtClean="0"/>
              <a:pPr>
                <a:defRPr/>
              </a:pPr>
              <a:t>38</a:t>
            </a:fld>
            <a:endParaRPr lang="en-US" dirty="0"/>
          </a:p>
        </p:txBody>
      </p:sp>
    </p:spTree>
    <p:extLst>
      <p:ext uri="{BB962C8B-B14F-4D97-AF65-F5344CB8AC3E}">
        <p14:creationId xmlns:p14="http://schemas.microsoft.com/office/powerpoint/2010/main" val="46377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Specific Security Mechanisms</a:t>
            </a:r>
            <a:endParaRPr lang="en-US" dirty="0"/>
          </a:p>
        </p:txBody>
      </p:sp>
      <p:sp>
        <p:nvSpPr>
          <p:cNvPr id="3" name="Content Placeholder 2"/>
          <p:cNvSpPr>
            <a:spLocks noGrp="1"/>
          </p:cNvSpPr>
          <p:nvPr>
            <p:ph idx="1"/>
          </p:nvPr>
        </p:nvSpPr>
        <p:spPr>
          <a:xfrm>
            <a:off x="-180528" y="1484784"/>
            <a:ext cx="9313048" cy="5373216"/>
          </a:xfrm>
        </p:spPr>
        <p:txBody>
          <a:bodyPr>
            <a:normAutofit/>
          </a:bodyPr>
          <a:lstStyle/>
          <a:p>
            <a:r>
              <a:rPr lang="en-US" sz="2800" b="1" dirty="0"/>
              <a:t>Specific Security Mechanisms (Continue)</a:t>
            </a:r>
            <a:r>
              <a:rPr lang="en-US" sz="2800" dirty="0"/>
              <a:t>:</a:t>
            </a:r>
          </a:p>
          <a:p>
            <a:pPr lvl="1"/>
            <a:r>
              <a:rPr lang="en-US" sz="2400" b="1" dirty="0"/>
              <a:t>Authentication Exchange</a:t>
            </a:r>
            <a:r>
              <a:rPr lang="fa-IR" sz="2400" b="1" dirty="0"/>
              <a:t> مبادله اعتبارسنجی </a:t>
            </a:r>
            <a:r>
              <a:rPr lang="en-US" sz="2400" b="1" dirty="0"/>
              <a:t>: </a:t>
            </a:r>
            <a:r>
              <a:rPr lang="en-US" sz="2400" dirty="0"/>
              <a:t>A mechanism intended to ensure the identity of an entity by means of information exchange. . This is achieved at the TCP/IP layer where two-way handshaking mechanism is used to ensure data is sent or not</a:t>
            </a:r>
          </a:p>
          <a:p>
            <a:pPr lvl="1"/>
            <a:r>
              <a:rPr lang="en-US" sz="2400" b="1" dirty="0"/>
              <a:t>Traffic Padding</a:t>
            </a:r>
            <a:r>
              <a:rPr lang="fa-IR" sz="2400" b="1" dirty="0"/>
              <a:t> لابلا کردن ترافیک </a:t>
            </a:r>
            <a:r>
              <a:rPr lang="en-US" sz="2400" b="1" dirty="0"/>
              <a:t>: </a:t>
            </a:r>
            <a:r>
              <a:rPr lang="en-US" sz="2400" dirty="0"/>
              <a:t>The insertion of bits into gaps in a data stream to frustrate traffic analysis attempts. </a:t>
            </a:r>
          </a:p>
          <a:p>
            <a:pPr lvl="1"/>
            <a:r>
              <a:rPr lang="en-US" sz="2400" b="1" dirty="0"/>
              <a:t>Routing Control </a:t>
            </a:r>
            <a:r>
              <a:rPr lang="fa-IR" sz="2400" b="1" dirty="0"/>
              <a:t> کنترل مسیریابی</a:t>
            </a:r>
            <a:r>
              <a:rPr lang="en-US" sz="2400" dirty="0"/>
              <a:t>Enables selection of particular physically secure routes for certain data and allows routing changes, especially when a breach of security is suspected. </a:t>
            </a:r>
          </a:p>
          <a:p>
            <a:pPr lvl="1"/>
            <a:r>
              <a:rPr lang="en-US" sz="2400" b="1" dirty="0"/>
              <a:t>Notarization </a:t>
            </a:r>
            <a:r>
              <a:rPr lang="fa-IR" sz="2400" b="1" dirty="0"/>
              <a:t>ثبت سند </a:t>
            </a:r>
            <a:r>
              <a:rPr lang="en-US" sz="2400" dirty="0"/>
              <a:t>The use of a trusted third party to assure certain properties of a data exchange.</a:t>
            </a:r>
            <a:endParaRPr lang="en-US" sz="2400"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a:xfrm>
            <a:off x="8522920" y="6539850"/>
            <a:ext cx="609600" cy="365125"/>
          </a:xfrm>
        </p:spPr>
        <p:txBody>
          <a:bodyPr/>
          <a:lstStyle/>
          <a:p>
            <a:pPr>
              <a:defRPr/>
            </a:pPr>
            <a:fld id="{85D4D257-4F1A-5B4F-8BE3-C5A8F8A780E1}" type="slidenum">
              <a:rPr lang="en-US" smtClean="0"/>
              <a:pPr>
                <a:defRPr/>
              </a:pPr>
              <a:t>39</a:t>
            </a:fld>
            <a:endParaRPr lang="en-US" dirty="0"/>
          </a:p>
        </p:txBody>
      </p:sp>
    </p:spTree>
    <p:extLst>
      <p:ext uri="{BB962C8B-B14F-4D97-AF65-F5344CB8AC3E}">
        <p14:creationId xmlns:p14="http://schemas.microsoft.com/office/powerpoint/2010/main" val="21503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323528" y="980728"/>
            <a:ext cx="8383484" cy="1097400"/>
          </a:xfrm>
          <a:prstGeom prst="rect">
            <a:avLst/>
          </a:prstGeom>
        </p:spPr>
        <p:txBody>
          <a:bodyPr spcFirstLastPara="1" vert="horz" wrap="square" lIns="91425" tIns="91425" rIns="91425" bIns="91425" rtlCol="0" anchor="t" anchorCtr="0">
            <a:noAutofit/>
          </a:bodyPr>
          <a:lstStyle/>
          <a:p>
            <a:r>
              <a:rPr lang="en-US" dirty="0"/>
              <a:t>project assignments that covers a broad range of topics from the text</a:t>
            </a:r>
            <a:endParaRPr dirty="0"/>
          </a:p>
        </p:txBody>
      </p:sp>
      <p:sp>
        <p:nvSpPr>
          <p:cNvPr id="23" name="TextBox 22">
            <a:extLst>
              <a:ext uri="{FF2B5EF4-FFF2-40B4-BE49-F238E27FC236}">
                <a16:creationId xmlns:a16="http://schemas.microsoft.com/office/drawing/2014/main" id="{3B48CEBB-AA95-4B17-800F-B68306FAF07C}"/>
              </a:ext>
            </a:extLst>
          </p:cNvPr>
          <p:cNvSpPr txBox="1"/>
          <p:nvPr/>
        </p:nvSpPr>
        <p:spPr>
          <a:xfrm>
            <a:off x="323528" y="2327969"/>
            <a:ext cx="8280920" cy="4093428"/>
          </a:xfrm>
          <a:prstGeom prst="rect">
            <a:avLst/>
          </a:prstGeom>
          <a:noFill/>
        </p:spPr>
        <p:txBody>
          <a:bodyPr wrap="square">
            <a:spAutoFit/>
          </a:bodyPr>
          <a:lstStyle/>
          <a:p>
            <a:r>
              <a:rPr lang="en-US" sz="2000" dirty="0">
                <a:solidFill>
                  <a:schemeClr val="bg2"/>
                </a:solidFill>
              </a:rPr>
              <a:t>■■ </a:t>
            </a:r>
            <a:r>
              <a:rPr lang="en-US" sz="2000" b="1" dirty="0">
                <a:solidFill>
                  <a:schemeClr val="bg2"/>
                </a:solidFill>
              </a:rPr>
              <a:t>Hacking</a:t>
            </a:r>
            <a:r>
              <a:rPr lang="en-US" sz="2000" dirty="0">
                <a:solidFill>
                  <a:schemeClr val="bg2"/>
                </a:solidFill>
              </a:rPr>
              <a:t> project: This exercise is designed to illuminate the key issues in intrusion detection and prevention. </a:t>
            </a:r>
          </a:p>
          <a:p>
            <a:r>
              <a:rPr lang="en-US" sz="2000" dirty="0">
                <a:solidFill>
                  <a:schemeClr val="bg2"/>
                </a:solidFill>
              </a:rPr>
              <a:t>■■ </a:t>
            </a:r>
            <a:r>
              <a:rPr lang="en-US" sz="2000" b="1" dirty="0">
                <a:solidFill>
                  <a:schemeClr val="bg2"/>
                </a:solidFill>
              </a:rPr>
              <a:t>Research</a:t>
            </a:r>
            <a:r>
              <a:rPr lang="en-US" sz="2000" dirty="0">
                <a:solidFill>
                  <a:schemeClr val="bg2"/>
                </a:solidFill>
              </a:rPr>
              <a:t> projects: A series of research assignments that instruct the student to research a particular topic on the Internet and write a report. </a:t>
            </a:r>
          </a:p>
          <a:p>
            <a:r>
              <a:rPr lang="en-US" sz="2000" dirty="0">
                <a:solidFill>
                  <a:schemeClr val="bg2"/>
                </a:solidFill>
              </a:rPr>
              <a:t>■■ </a:t>
            </a:r>
            <a:r>
              <a:rPr lang="en-US" sz="2000" b="1" dirty="0">
                <a:solidFill>
                  <a:schemeClr val="bg2"/>
                </a:solidFill>
              </a:rPr>
              <a:t>Programming</a:t>
            </a:r>
            <a:r>
              <a:rPr lang="en-US" sz="2000" dirty="0">
                <a:solidFill>
                  <a:schemeClr val="bg2"/>
                </a:solidFill>
              </a:rPr>
              <a:t> projects: A series of programming projects that cover a broad range of topics and that can be implemented in any suitable language on any platform. </a:t>
            </a:r>
          </a:p>
          <a:p>
            <a:r>
              <a:rPr lang="en-US" sz="2000" dirty="0">
                <a:solidFill>
                  <a:schemeClr val="bg2"/>
                </a:solidFill>
              </a:rPr>
              <a:t>■■ </a:t>
            </a:r>
            <a:r>
              <a:rPr lang="en-US" sz="2000" b="1" dirty="0">
                <a:solidFill>
                  <a:schemeClr val="bg2"/>
                </a:solidFill>
              </a:rPr>
              <a:t>Practical</a:t>
            </a:r>
            <a:r>
              <a:rPr lang="en-US" sz="2000" dirty="0">
                <a:solidFill>
                  <a:schemeClr val="bg2"/>
                </a:solidFill>
              </a:rPr>
              <a:t> </a:t>
            </a:r>
            <a:r>
              <a:rPr lang="en-US" sz="2000" b="1" dirty="0">
                <a:solidFill>
                  <a:schemeClr val="bg2"/>
                </a:solidFill>
              </a:rPr>
              <a:t>security</a:t>
            </a:r>
            <a:r>
              <a:rPr lang="en-US" sz="2000" dirty="0">
                <a:solidFill>
                  <a:schemeClr val="bg2"/>
                </a:solidFill>
              </a:rPr>
              <a:t> assessments: A set of exercises to examine current infrastructure and practices of an existing organization. </a:t>
            </a:r>
          </a:p>
          <a:p>
            <a:r>
              <a:rPr lang="en-US" sz="2000" dirty="0">
                <a:solidFill>
                  <a:schemeClr val="bg2"/>
                </a:solidFill>
              </a:rPr>
              <a:t>■■ </a:t>
            </a:r>
            <a:r>
              <a:rPr lang="en-US" sz="2000" b="1" dirty="0">
                <a:solidFill>
                  <a:schemeClr val="bg2"/>
                </a:solidFill>
              </a:rPr>
              <a:t>Firewall</a:t>
            </a:r>
            <a:r>
              <a:rPr lang="en-US" sz="2000" dirty="0">
                <a:solidFill>
                  <a:schemeClr val="bg2"/>
                </a:solidFill>
              </a:rPr>
              <a:t> </a:t>
            </a:r>
            <a:r>
              <a:rPr lang="en-US" sz="2000" b="1" dirty="0">
                <a:solidFill>
                  <a:schemeClr val="bg2"/>
                </a:solidFill>
              </a:rPr>
              <a:t>projects</a:t>
            </a:r>
            <a:r>
              <a:rPr lang="en-US" sz="2000" dirty="0">
                <a:solidFill>
                  <a:schemeClr val="bg2"/>
                </a:solidFill>
              </a:rPr>
              <a:t>: A portable network firewall visualization simulator is provided, together with exercises for teaching the fundamentals of firewalls. </a:t>
            </a:r>
          </a:p>
        </p:txBody>
      </p:sp>
    </p:spTree>
    <p:extLst>
      <p:ext uri="{BB962C8B-B14F-4D97-AF65-F5344CB8AC3E}">
        <p14:creationId xmlns:p14="http://schemas.microsoft.com/office/powerpoint/2010/main" val="4045573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2753"/>
            <a:ext cx="8352928" cy="1283167"/>
          </a:xfrm>
        </p:spPr>
        <p:txBody>
          <a:bodyPr/>
          <a:lstStyle/>
          <a:p>
            <a:r>
              <a:rPr lang="fa-IR" sz="3200" dirty="0"/>
              <a:t>مکانیزم‌های امنیتی فراگیر</a:t>
            </a:r>
            <a:r>
              <a:rPr lang="en-US" sz="3200" dirty="0"/>
              <a:t> </a:t>
            </a:r>
            <a:br>
              <a:rPr lang="en-US" sz="3200" dirty="0"/>
            </a:br>
            <a:r>
              <a:rPr lang="en-US" sz="3200" b="1" dirty="0"/>
              <a:t>Pervasive Security Mechanisms</a:t>
            </a:r>
            <a:r>
              <a:rPr lang="fa-IR" sz="3200" b="1" dirty="0"/>
              <a:t> </a:t>
            </a:r>
            <a:endParaRPr lang="en-US" sz="3200" dirty="0"/>
          </a:p>
        </p:txBody>
      </p:sp>
      <p:sp>
        <p:nvSpPr>
          <p:cNvPr id="3" name="Content Placeholder 2"/>
          <p:cNvSpPr>
            <a:spLocks noGrp="1"/>
          </p:cNvSpPr>
          <p:nvPr>
            <p:ph idx="1"/>
          </p:nvPr>
        </p:nvSpPr>
        <p:spPr/>
        <p:txBody>
          <a:bodyPr>
            <a:normAutofit fontScale="92500" lnSpcReduction="20000"/>
          </a:bodyPr>
          <a:lstStyle/>
          <a:p>
            <a:r>
              <a:rPr lang="en-US" b="1" dirty="0"/>
              <a:t>Pervasive Security Mechanisms</a:t>
            </a:r>
            <a:r>
              <a:rPr lang="fa-IR" b="1" dirty="0"/>
              <a:t> </a:t>
            </a:r>
            <a:r>
              <a:rPr lang="en-US" b="1" dirty="0"/>
              <a:t>: </a:t>
            </a:r>
            <a:r>
              <a:rPr lang="en-US" dirty="0"/>
              <a:t>Mechanisms that are not specific to any particular OSI security service or protocol layer. </a:t>
            </a:r>
          </a:p>
          <a:p>
            <a:pPr lvl="1"/>
            <a:r>
              <a:rPr lang="en-US" b="1" dirty="0"/>
              <a:t>Trusted Functionality </a:t>
            </a:r>
            <a:r>
              <a:rPr lang="en-US" dirty="0"/>
              <a:t>That which is perceived to be correct with respect to some criteria. i.e., </a:t>
            </a:r>
            <a:r>
              <a:rPr lang="en-US" b="1" dirty="0"/>
              <a:t>data follows security rules </a:t>
            </a:r>
            <a:r>
              <a:rPr lang="en-US" dirty="0"/>
              <a:t>(e.g., as established by a security policy). </a:t>
            </a:r>
          </a:p>
          <a:p>
            <a:pPr lvl="2"/>
            <a:r>
              <a:rPr lang="en-US" b="0" i="0" dirty="0">
                <a:solidFill>
                  <a:srgbClr val="111111"/>
                </a:solidFill>
                <a:effectLst/>
                <a:latin typeface="-apple-system"/>
              </a:rPr>
              <a:t>Trusted functionality is a security mechanism that ensures that the processes or devices that provide or access security services are reliable and trustworthy. It means that they follow some criteria, such as a security policy, and that they are not compromised or corrupted by malicious actors. Trusted functionality can be used to either extend the scope or to establish the effectiveness of other security mechanisms, such as encryption, authentication, access control, etc.</a:t>
            </a:r>
          </a:p>
          <a:p>
            <a:pPr lvl="2"/>
            <a:r>
              <a:rPr lang="en-US" b="1" i="0" dirty="0">
                <a:solidFill>
                  <a:srgbClr val="111111"/>
                </a:solidFill>
                <a:effectLst/>
                <a:latin typeface="-apple-system"/>
              </a:rPr>
              <a:t>For example, a trusted functionality can verify the integrity of a cryptographic key </a:t>
            </a:r>
            <a:r>
              <a:rPr lang="en-US" b="0" i="0" dirty="0">
                <a:solidFill>
                  <a:srgbClr val="111111"/>
                </a:solidFill>
                <a:effectLst/>
                <a:latin typeface="-apple-system"/>
              </a:rPr>
              <a:t>before using it for encryption or decryption.</a:t>
            </a:r>
            <a:endParaRPr lang="en-US" dirty="0"/>
          </a:p>
          <a:p>
            <a:pPr lvl="1"/>
            <a:r>
              <a:rPr lang="en-US" b="1" dirty="0"/>
              <a:t>Security Label </a:t>
            </a:r>
            <a:r>
              <a:rPr lang="en-US" dirty="0"/>
              <a:t>The marking bound to a resource (which may be a data unit) that names or designates the security attributes of that resource. </a:t>
            </a:r>
          </a:p>
          <a:p>
            <a:pPr lvl="1"/>
            <a:r>
              <a:rPr lang="en-US" b="1" dirty="0"/>
              <a:t>Event Detection </a:t>
            </a:r>
            <a:r>
              <a:rPr lang="en-US" dirty="0" err="1"/>
              <a:t>Detection</a:t>
            </a:r>
            <a:r>
              <a:rPr lang="en-US" dirty="0"/>
              <a:t> of security-relevant events. </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40</a:t>
            </a:fld>
            <a:endParaRPr lang="en-US" dirty="0"/>
          </a:p>
        </p:txBody>
      </p:sp>
    </p:spTree>
    <p:extLst>
      <p:ext uri="{BB962C8B-B14F-4D97-AF65-F5344CB8AC3E}">
        <p14:creationId xmlns:p14="http://schemas.microsoft.com/office/powerpoint/2010/main" val="1224987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2753"/>
            <a:ext cx="8352928" cy="1283167"/>
          </a:xfrm>
        </p:spPr>
        <p:txBody>
          <a:bodyPr/>
          <a:lstStyle/>
          <a:p>
            <a:r>
              <a:rPr lang="fa-IR" sz="3200" dirty="0"/>
              <a:t>مکانیزم‌های امنیتی فراگیر</a:t>
            </a:r>
            <a:r>
              <a:rPr lang="en-US" sz="3200" dirty="0"/>
              <a:t> </a:t>
            </a:r>
            <a:br>
              <a:rPr lang="en-US" sz="3200" dirty="0"/>
            </a:br>
            <a:r>
              <a:rPr lang="en-US" sz="3200" b="1" dirty="0"/>
              <a:t>Pervasive Security Mechanisms</a:t>
            </a:r>
            <a:r>
              <a:rPr lang="fa-IR" sz="3200" b="1" dirty="0"/>
              <a:t> </a:t>
            </a:r>
            <a:endParaRPr lang="en-US" sz="3200" dirty="0"/>
          </a:p>
        </p:txBody>
      </p:sp>
      <p:sp>
        <p:nvSpPr>
          <p:cNvPr id="3" name="Content Placeholder 2"/>
          <p:cNvSpPr>
            <a:spLocks noGrp="1"/>
          </p:cNvSpPr>
          <p:nvPr>
            <p:ph idx="1"/>
          </p:nvPr>
        </p:nvSpPr>
        <p:spPr>
          <a:xfrm>
            <a:off x="0" y="1484784"/>
            <a:ext cx="9036496" cy="5400600"/>
          </a:xfrm>
        </p:spPr>
        <p:txBody>
          <a:bodyPr>
            <a:normAutofit lnSpcReduction="10000"/>
          </a:bodyPr>
          <a:lstStyle/>
          <a:p>
            <a:r>
              <a:rPr lang="en-US" b="1" dirty="0"/>
              <a:t>Pervasive Security Mechanisms</a:t>
            </a:r>
            <a:r>
              <a:rPr lang="fa-IR" b="1" dirty="0"/>
              <a:t> </a:t>
            </a:r>
            <a:r>
              <a:rPr lang="en-US" b="1" dirty="0"/>
              <a:t>Security Audit </a:t>
            </a:r>
            <a:r>
              <a:rPr lang="en-US" dirty="0"/>
              <a:t>Trail Data collected and potentially used to facilitate a security audit, which is an independent review and examination of system records and activities.</a:t>
            </a:r>
          </a:p>
          <a:p>
            <a:pPr lvl="2">
              <a:buFont typeface="Arial" panose="020B0604020202020204" pitchFamily="34" charset="0"/>
              <a:buChar char="•"/>
            </a:pPr>
            <a:r>
              <a:rPr lang="en-US" b="1" i="0" dirty="0">
                <a:solidFill>
                  <a:srgbClr val="111111"/>
                </a:solidFill>
                <a:effectLst/>
                <a:latin typeface="-apple-system"/>
              </a:rPr>
              <a:t>Internal security audit</a:t>
            </a:r>
            <a:r>
              <a:rPr lang="en-US" b="0" i="0" dirty="0">
                <a:solidFill>
                  <a:srgbClr val="111111"/>
                </a:solidFill>
                <a:effectLst/>
                <a:latin typeface="-apple-system"/>
              </a:rPr>
              <a:t>: This is a security audit that is performed by the organization’s own staff or a third-party contractor hired by the organization. The main goal of an internal security audit is to </a:t>
            </a:r>
            <a:r>
              <a:rPr lang="en-US" b="1" i="0" dirty="0">
                <a:solidFill>
                  <a:srgbClr val="111111"/>
                </a:solidFill>
                <a:effectLst/>
                <a:latin typeface="-apple-system"/>
              </a:rPr>
              <a:t>verify</a:t>
            </a:r>
            <a:r>
              <a:rPr lang="en-US" b="0" i="0" dirty="0">
                <a:solidFill>
                  <a:srgbClr val="111111"/>
                </a:solidFill>
                <a:effectLst/>
                <a:latin typeface="-apple-system"/>
              </a:rPr>
              <a:t> that the organization’s </a:t>
            </a:r>
            <a:r>
              <a:rPr lang="en-US" b="1" i="0" dirty="0">
                <a:solidFill>
                  <a:srgbClr val="111111"/>
                </a:solidFill>
                <a:effectLst/>
                <a:latin typeface="-apple-system"/>
              </a:rPr>
              <a:t>security policies, procedures, and controls are effective and aligned with the organization’s objectives and </a:t>
            </a:r>
            <a:r>
              <a:rPr lang="en-US" b="0" i="0" dirty="0">
                <a:solidFill>
                  <a:srgbClr val="111111"/>
                </a:solidFill>
                <a:effectLst/>
                <a:latin typeface="-apple-system"/>
              </a:rPr>
              <a:t>standards.</a:t>
            </a:r>
          </a:p>
          <a:p>
            <a:pPr lvl="2">
              <a:buFont typeface="Arial" panose="020B0604020202020204" pitchFamily="34" charset="0"/>
              <a:buChar char="•"/>
            </a:pPr>
            <a:r>
              <a:rPr lang="en-US" b="1" i="0" dirty="0">
                <a:solidFill>
                  <a:srgbClr val="111111"/>
                </a:solidFill>
                <a:effectLst/>
                <a:latin typeface="-apple-system"/>
              </a:rPr>
              <a:t>External security audit</a:t>
            </a:r>
            <a:r>
              <a:rPr lang="en-US" b="0" i="0" dirty="0">
                <a:solidFill>
                  <a:srgbClr val="111111"/>
                </a:solidFill>
                <a:effectLst/>
                <a:latin typeface="-apple-system"/>
              </a:rPr>
              <a:t>: This is a security audit that is </a:t>
            </a:r>
            <a:r>
              <a:rPr lang="en-US" b="1" i="0" dirty="0">
                <a:solidFill>
                  <a:srgbClr val="111111"/>
                </a:solidFill>
                <a:effectLst/>
                <a:latin typeface="-apple-system"/>
              </a:rPr>
              <a:t>performed by an independent auditor or a regulatory agency. The main goal of an external security audit is to validate that the organization’s security practices comply with the relevant laws, regulations</a:t>
            </a:r>
            <a:r>
              <a:rPr lang="en-US" b="0" i="0" dirty="0">
                <a:solidFill>
                  <a:srgbClr val="111111"/>
                </a:solidFill>
                <a:effectLst/>
                <a:latin typeface="-apple-system"/>
              </a:rPr>
              <a:t>, or industry standards. For example, an external security audit may be required for organizations that handle sensitive data, such as health care or financial information.</a:t>
            </a:r>
          </a:p>
          <a:p>
            <a:pPr lvl="2">
              <a:buFont typeface="Arial" panose="020B0604020202020204" pitchFamily="34" charset="0"/>
              <a:buChar char="•"/>
            </a:pPr>
            <a:r>
              <a:rPr lang="en-US" b="1" i="0" dirty="0">
                <a:solidFill>
                  <a:srgbClr val="111111"/>
                </a:solidFill>
                <a:effectLst/>
                <a:latin typeface="-apple-system"/>
              </a:rPr>
              <a:t>Penetration test</a:t>
            </a:r>
            <a:r>
              <a:rPr lang="en-US" b="0" i="0" dirty="0">
                <a:solidFill>
                  <a:srgbClr val="111111"/>
                </a:solidFill>
                <a:effectLst/>
                <a:latin typeface="-apple-system"/>
              </a:rPr>
              <a:t>: This is a type of security audit that simulates a real-world attack on the organization’s systems or networks. </a:t>
            </a:r>
            <a:endParaRPr lang="en-US" dirty="0"/>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41</a:t>
            </a:fld>
            <a:endParaRPr lang="en-US" dirty="0"/>
          </a:p>
        </p:txBody>
      </p:sp>
    </p:spTree>
    <p:extLst>
      <p:ext uri="{BB962C8B-B14F-4D97-AF65-F5344CB8AC3E}">
        <p14:creationId xmlns:p14="http://schemas.microsoft.com/office/powerpoint/2010/main" val="1457258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62753"/>
            <a:ext cx="8352928" cy="1283167"/>
          </a:xfrm>
        </p:spPr>
        <p:txBody>
          <a:bodyPr/>
          <a:lstStyle/>
          <a:p>
            <a:r>
              <a:rPr lang="fa-IR" sz="3200" dirty="0"/>
              <a:t>مکانیزم‌های امنیتی فراگیر</a:t>
            </a:r>
            <a:r>
              <a:rPr lang="en-US" sz="3200" dirty="0"/>
              <a:t> </a:t>
            </a:r>
            <a:br>
              <a:rPr lang="en-US" sz="3200" dirty="0"/>
            </a:br>
            <a:r>
              <a:rPr lang="en-US" sz="3200" b="1" dirty="0"/>
              <a:t>Pervasive Security Mechanisms</a:t>
            </a:r>
            <a:r>
              <a:rPr lang="fa-IR" sz="3200" b="1" dirty="0"/>
              <a:t> </a:t>
            </a:r>
            <a:endParaRPr lang="en-US" sz="3200" dirty="0"/>
          </a:p>
        </p:txBody>
      </p:sp>
      <p:sp>
        <p:nvSpPr>
          <p:cNvPr id="3" name="Content Placeholder 2"/>
          <p:cNvSpPr>
            <a:spLocks noGrp="1"/>
          </p:cNvSpPr>
          <p:nvPr>
            <p:ph idx="1"/>
          </p:nvPr>
        </p:nvSpPr>
        <p:spPr>
          <a:xfrm>
            <a:off x="0" y="1484784"/>
            <a:ext cx="9036496" cy="5400600"/>
          </a:xfrm>
        </p:spPr>
        <p:txBody>
          <a:bodyPr>
            <a:normAutofit/>
          </a:bodyPr>
          <a:lstStyle/>
          <a:p>
            <a:pPr lvl="1"/>
            <a:r>
              <a:rPr lang="en-US" sz="2400" b="1" dirty="0"/>
              <a:t>Security Recovery </a:t>
            </a:r>
            <a:r>
              <a:rPr lang="en-US" sz="2400" dirty="0"/>
              <a:t>Deals with requests from mechanisms, such as event handling and management functions, and takes recovery actions.</a:t>
            </a:r>
          </a:p>
          <a:p>
            <a:pPr lvl="2"/>
            <a:r>
              <a:rPr lang="en-US" sz="2400" b="0" i="0" dirty="0">
                <a:solidFill>
                  <a:srgbClr val="111111"/>
                </a:solidFill>
                <a:effectLst/>
                <a:latin typeface="-apple-system"/>
              </a:rPr>
              <a:t>Security recovery is a process of restoring the security of an organization’s information systems and data after a cyberattack or a data breach.</a:t>
            </a:r>
          </a:p>
          <a:p>
            <a:pPr lvl="2"/>
            <a:r>
              <a:rPr lang="en-US" sz="2400" b="0" i="0" dirty="0">
                <a:solidFill>
                  <a:srgbClr val="111111"/>
                </a:solidFill>
                <a:effectLst/>
                <a:latin typeface="-apple-system"/>
              </a:rPr>
              <a:t>Security recovery aims to protect the data assets from further damage, loss, or exposure, and to resume normal business operations as soon as possible. Security recovery can involve various </a:t>
            </a:r>
            <a:r>
              <a:rPr lang="en-US" sz="2400" b="0" i="0" dirty="0" err="1">
                <a:solidFill>
                  <a:srgbClr val="111111"/>
                </a:solidFill>
                <a:effectLst/>
                <a:latin typeface="-apple-system"/>
              </a:rPr>
              <a:t>activitie</a:t>
            </a:r>
            <a:endParaRPr lang="en-US" sz="2400"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42</a:t>
            </a:fld>
            <a:endParaRPr lang="en-US" dirty="0"/>
          </a:p>
        </p:txBody>
      </p:sp>
    </p:spTree>
    <p:extLst>
      <p:ext uri="{BB962C8B-B14F-4D97-AF65-F5344CB8AC3E}">
        <p14:creationId xmlns:p14="http://schemas.microsoft.com/office/powerpoint/2010/main" val="3933213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mechanisms</a:t>
            </a:r>
          </a:p>
        </p:txBody>
      </p:sp>
      <p:pic>
        <p:nvPicPr>
          <p:cNvPr id="6" name="Content Placeholder 5">
            <a:extLst>
              <a:ext uri="{FF2B5EF4-FFF2-40B4-BE49-F238E27FC236}">
                <a16:creationId xmlns:a16="http://schemas.microsoft.com/office/drawing/2014/main" id="{A91AA288-9069-4683-82FD-ADAF3BC3348F}"/>
              </a:ext>
            </a:extLst>
          </p:cNvPr>
          <p:cNvPicPr>
            <a:picLocks noGrp="1" noChangeAspect="1"/>
          </p:cNvPicPr>
          <p:nvPr>
            <p:ph idx="1"/>
          </p:nvPr>
        </p:nvPicPr>
        <p:blipFill>
          <a:blip r:embed="rId3"/>
          <a:stretch>
            <a:fillRect/>
          </a:stretch>
        </p:blipFill>
        <p:spPr>
          <a:xfrm>
            <a:off x="3302105" y="2729370"/>
            <a:ext cx="5809057" cy="4065877"/>
          </a:xfrm>
        </p:spPr>
      </p:pic>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43</a:t>
            </a:fld>
            <a:endParaRPr lang="en-US" dirty="0"/>
          </a:p>
        </p:txBody>
      </p:sp>
      <p:pic>
        <p:nvPicPr>
          <p:cNvPr id="7" name="Picture 6">
            <a:extLst>
              <a:ext uri="{FF2B5EF4-FFF2-40B4-BE49-F238E27FC236}">
                <a16:creationId xmlns:a16="http://schemas.microsoft.com/office/drawing/2014/main" id="{5C17B4B0-AB2E-4094-91C3-E8F548D9035A}"/>
              </a:ext>
            </a:extLst>
          </p:cNvPr>
          <p:cNvPicPr>
            <a:picLocks noChangeAspect="1"/>
          </p:cNvPicPr>
          <p:nvPr/>
        </p:nvPicPr>
        <p:blipFill rotWithShape="1">
          <a:blip r:embed="rId4"/>
          <a:srcRect t="4220" r="8590"/>
          <a:stretch/>
        </p:blipFill>
        <p:spPr>
          <a:xfrm rot="5400000">
            <a:off x="1746445" y="-1597869"/>
            <a:ext cx="3284985" cy="6768752"/>
          </a:xfrm>
          <a:prstGeom prst="rect">
            <a:avLst/>
          </a:prstGeom>
        </p:spPr>
      </p:pic>
    </p:spTree>
    <p:extLst>
      <p:ext uri="{BB962C8B-B14F-4D97-AF65-F5344CB8AC3E}">
        <p14:creationId xmlns:p14="http://schemas.microsoft.com/office/powerpoint/2010/main" val="1604663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p:txBody>
          <a:bodyPr>
            <a:normAutofit fontScale="92500" lnSpcReduction="10000"/>
          </a:bodyPr>
          <a:lstStyle/>
          <a:p>
            <a:pPr marL="0" indent="-144000">
              <a:lnSpc>
                <a:spcPct val="110000"/>
              </a:lnSpc>
              <a:spcBef>
                <a:spcPts val="0"/>
              </a:spcBef>
            </a:pPr>
            <a:r>
              <a:rPr lang="en-US" sz="2000" dirty="0"/>
              <a:t>The National Centers of Academic Excellence in Information Assurance/Cyber Defense, which is jointly sponsored by the U.S. National Security Agency and the U.S. Department of Homeland Security, list the following as fundamental security design principles [NCAE13]: </a:t>
            </a:r>
          </a:p>
          <a:p>
            <a:pPr marL="0" indent="-144000">
              <a:lnSpc>
                <a:spcPct val="110000"/>
              </a:lnSpc>
              <a:spcBef>
                <a:spcPts val="0"/>
              </a:spcBef>
            </a:pPr>
            <a:r>
              <a:rPr lang="en-US" sz="2000" dirty="0"/>
              <a:t>■ Economy of mechanism</a:t>
            </a:r>
          </a:p>
          <a:p>
            <a:pPr marL="0" indent="-144000">
              <a:lnSpc>
                <a:spcPct val="110000"/>
              </a:lnSpc>
              <a:spcBef>
                <a:spcPts val="0"/>
              </a:spcBef>
            </a:pPr>
            <a:r>
              <a:rPr lang="en-US" sz="2000" dirty="0"/>
              <a:t>■ Fail-safe defaults</a:t>
            </a:r>
          </a:p>
          <a:p>
            <a:pPr marL="0" indent="-144000">
              <a:lnSpc>
                <a:spcPct val="110000"/>
              </a:lnSpc>
              <a:spcBef>
                <a:spcPts val="0"/>
              </a:spcBef>
            </a:pPr>
            <a:r>
              <a:rPr lang="en-US" sz="2000" dirty="0"/>
              <a:t>■ Complete mediation Open design </a:t>
            </a:r>
          </a:p>
          <a:p>
            <a:pPr marL="0" indent="-144000">
              <a:lnSpc>
                <a:spcPct val="110000"/>
              </a:lnSpc>
              <a:spcBef>
                <a:spcPts val="0"/>
              </a:spcBef>
            </a:pPr>
            <a:r>
              <a:rPr lang="en-US" sz="2000" dirty="0"/>
              <a:t>■ Separation of privilege </a:t>
            </a:r>
          </a:p>
          <a:p>
            <a:pPr marL="0" indent="-144000">
              <a:lnSpc>
                <a:spcPct val="110000"/>
              </a:lnSpc>
              <a:spcBef>
                <a:spcPts val="0"/>
              </a:spcBef>
            </a:pPr>
            <a:r>
              <a:rPr lang="en-US" sz="2000" dirty="0"/>
              <a:t>■ Least privilege </a:t>
            </a:r>
          </a:p>
          <a:p>
            <a:pPr marL="0" indent="-144000">
              <a:lnSpc>
                <a:spcPct val="110000"/>
              </a:lnSpc>
              <a:spcBef>
                <a:spcPts val="0"/>
              </a:spcBef>
            </a:pPr>
            <a:r>
              <a:rPr lang="en-US" sz="2000" dirty="0"/>
              <a:t>■ Least common mechanism </a:t>
            </a:r>
          </a:p>
          <a:p>
            <a:pPr marL="0" indent="-144000">
              <a:lnSpc>
                <a:spcPct val="110000"/>
              </a:lnSpc>
              <a:spcBef>
                <a:spcPts val="0"/>
              </a:spcBef>
            </a:pPr>
            <a:r>
              <a:rPr lang="en-US" sz="2000" dirty="0"/>
              <a:t>■ Psychological acceptability </a:t>
            </a:r>
          </a:p>
          <a:p>
            <a:pPr marL="0" indent="-144000">
              <a:lnSpc>
                <a:spcPct val="110000"/>
              </a:lnSpc>
              <a:spcBef>
                <a:spcPts val="0"/>
              </a:spcBef>
            </a:pPr>
            <a:r>
              <a:rPr lang="en-US" sz="2000" dirty="0"/>
              <a:t>■ Isolation </a:t>
            </a:r>
          </a:p>
          <a:p>
            <a:pPr marL="0" indent="-144000">
              <a:lnSpc>
                <a:spcPct val="110000"/>
              </a:lnSpc>
              <a:spcBef>
                <a:spcPts val="0"/>
              </a:spcBef>
            </a:pPr>
            <a:r>
              <a:rPr lang="en-US" sz="2000" dirty="0"/>
              <a:t>■ Encapsulation </a:t>
            </a:r>
          </a:p>
          <a:p>
            <a:pPr marL="0" indent="-144000">
              <a:lnSpc>
                <a:spcPct val="110000"/>
              </a:lnSpc>
              <a:spcBef>
                <a:spcPts val="0"/>
              </a:spcBef>
            </a:pPr>
            <a:r>
              <a:rPr lang="en-US" sz="2000" dirty="0"/>
              <a:t>■ Modularity </a:t>
            </a:r>
          </a:p>
          <a:p>
            <a:pPr marL="0" indent="-144000">
              <a:lnSpc>
                <a:spcPct val="110000"/>
              </a:lnSpc>
              <a:spcBef>
                <a:spcPts val="0"/>
              </a:spcBef>
            </a:pPr>
            <a:r>
              <a:rPr lang="en-US" sz="2000" dirty="0"/>
              <a:t>■ Layering </a:t>
            </a:r>
          </a:p>
          <a:p>
            <a:pPr marL="0" indent="-144000">
              <a:lnSpc>
                <a:spcPct val="110000"/>
              </a:lnSpc>
              <a:spcBef>
                <a:spcPts val="0"/>
              </a:spcBef>
            </a:pPr>
            <a:r>
              <a:rPr lang="en-US" sz="2000" dirty="0"/>
              <a:t>■ Least astonishment</a:t>
            </a:r>
            <a:endParaRPr lang="en-US" sz="2000"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44</a:t>
            </a:fld>
            <a:endParaRPr lang="en-US" dirty="0"/>
          </a:p>
        </p:txBody>
      </p:sp>
      <p:sp>
        <p:nvSpPr>
          <p:cNvPr id="6" name="TextBox 5">
            <a:extLst>
              <a:ext uri="{FF2B5EF4-FFF2-40B4-BE49-F238E27FC236}">
                <a16:creationId xmlns:a16="http://schemas.microsoft.com/office/drawing/2014/main" id="{6182456A-DBEB-40D8-B273-637DEFD0BB0A}"/>
              </a:ext>
            </a:extLst>
          </p:cNvPr>
          <p:cNvSpPr txBox="1"/>
          <p:nvPr/>
        </p:nvSpPr>
        <p:spPr>
          <a:xfrm>
            <a:off x="1907704" y="2708920"/>
            <a:ext cx="4613148" cy="3416320"/>
          </a:xfrm>
          <a:prstGeom prst="rect">
            <a:avLst/>
          </a:prstGeom>
          <a:noFill/>
        </p:spPr>
        <p:txBody>
          <a:bodyPr wrap="square">
            <a:spAutoFit/>
          </a:bodyPr>
          <a:lstStyle/>
          <a:p>
            <a:pPr algn="r" rtl="1"/>
            <a:r>
              <a:rPr lang="en-US" dirty="0">
                <a:solidFill>
                  <a:schemeClr val="bg1">
                    <a:lumMod val="50000"/>
                  </a:schemeClr>
                </a:solidFill>
                <a:cs typeface="B Nazanin" panose="00000400000000000000" pitchFamily="2" charset="-78"/>
              </a:rPr>
              <a:t>■ </a:t>
            </a:r>
            <a:r>
              <a:rPr lang="fa-IR" dirty="0">
                <a:solidFill>
                  <a:schemeClr val="bg1">
                    <a:lumMod val="50000"/>
                  </a:schemeClr>
                </a:solidFill>
                <a:cs typeface="B Nazanin" panose="00000400000000000000" pitchFamily="2" charset="-78"/>
              </a:rPr>
              <a:t>سازکار اقتصادی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پیش‌فرض‌های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بی‌خطر</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میانجی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کامل</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طراحی</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تفکیک</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امتیاز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امتیاز</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مکانیسم</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رایج</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مقبولیت</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روانی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انزوا</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fa-IR" dirty="0">
                <a:solidFill>
                  <a:schemeClr val="bg1">
                    <a:lumMod val="50000"/>
                  </a:schemeClr>
                </a:solidFill>
                <a:cs typeface="B Nazanin" panose="00000400000000000000" pitchFamily="2" charset="-78"/>
              </a:rPr>
              <a:t>کپسوله‌سازی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مدولار</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بودن</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لایه</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بندی</a:t>
            </a:r>
            <a:endParaRPr lang="en-US" dirty="0">
              <a:solidFill>
                <a:schemeClr val="bg1">
                  <a:lumMod val="50000"/>
                </a:schemeClr>
              </a:solidFill>
              <a:cs typeface="B Nazanin" panose="00000400000000000000" pitchFamily="2" charset="-78"/>
            </a:endParaRPr>
          </a:p>
          <a:p>
            <a:pPr algn="r" rtl="1"/>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کمترین</a:t>
            </a:r>
            <a:r>
              <a:rPr lang="en-US" dirty="0">
                <a:solidFill>
                  <a:schemeClr val="bg1">
                    <a:lumMod val="50000"/>
                  </a:schemeClr>
                </a:solidFill>
                <a:cs typeface="B Nazanin" panose="00000400000000000000" pitchFamily="2" charset="-78"/>
              </a:rPr>
              <a:t> </a:t>
            </a:r>
            <a:r>
              <a:rPr lang="en-US" dirty="0" err="1">
                <a:solidFill>
                  <a:schemeClr val="bg1">
                    <a:lumMod val="50000"/>
                  </a:schemeClr>
                </a:solidFill>
                <a:cs typeface="B Nazanin" panose="00000400000000000000" pitchFamily="2" charset="-78"/>
              </a:rPr>
              <a:t>حیرت</a:t>
            </a:r>
            <a:endParaRPr lang="en-US" dirty="0">
              <a:solidFill>
                <a:schemeClr val="bg1">
                  <a:lumMod val="50000"/>
                </a:schemeClr>
              </a:solidFill>
              <a:cs typeface="B Nazanin" panose="00000400000000000000" pitchFamily="2" charset="-78"/>
            </a:endParaRPr>
          </a:p>
        </p:txBody>
      </p:sp>
    </p:spTree>
    <p:extLst>
      <p:ext uri="{BB962C8B-B14F-4D97-AF65-F5344CB8AC3E}">
        <p14:creationId xmlns:p14="http://schemas.microsoft.com/office/powerpoint/2010/main" val="362412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0" y="1484784"/>
            <a:ext cx="9036496" cy="5373216"/>
          </a:xfrm>
        </p:spPr>
        <p:txBody>
          <a:bodyPr>
            <a:normAutofit fontScale="92500" lnSpcReduction="20000"/>
          </a:bodyPr>
          <a:lstStyle/>
          <a:p>
            <a:pPr marL="0" indent="-144000">
              <a:lnSpc>
                <a:spcPct val="110000"/>
              </a:lnSpc>
              <a:spcBef>
                <a:spcPts val="0"/>
              </a:spcBef>
            </a:pPr>
            <a:r>
              <a:rPr lang="en-US" sz="1800" b="1" u="sng" dirty="0"/>
              <a:t>Economy of mechanism</a:t>
            </a:r>
            <a:r>
              <a:rPr lang="en-US" sz="1800" b="1" dirty="0"/>
              <a:t> </a:t>
            </a:r>
            <a:r>
              <a:rPr lang="en-US" sz="1800" dirty="0"/>
              <a:t>means that the </a:t>
            </a:r>
            <a:r>
              <a:rPr lang="en-US" sz="1800" b="1" dirty="0"/>
              <a:t>design</a:t>
            </a:r>
            <a:r>
              <a:rPr lang="en-US" sz="1800" dirty="0"/>
              <a:t> of security measures embodied in both hardware and software </a:t>
            </a:r>
            <a:r>
              <a:rPr lang="en-US" sz="1800" b="1" dirty="0"/>
              <a:t>should be as simple and small as possible</a:t>
            </a:r>
            <a:r>
              <a:rPr lang="en-US" sz="1800" dirty="0"/>
              <a:t>. The more complex the mechanism, the more likely it is to possess exploitable flaws. </a:t>
            </a:r>
            <a:r>
              <a:rPr lang="en-US" sz="1800" b="1" dirty="0"/>
              <a:t>Simple mechanisms tend to have fewer exploitable flaws and require less maintenance</a:t>
            </a:r>
          </a:p>
          <a:p>
            <a:pPr marL="0" indent="-144000">
              <a:lnSpc>
                <a:spcPct val="110000"/>
              </a:lnSpc>
              <a:spcBef>
                <a:spcPts val="0"/>
              </a:spcBef>
            </a:pPr>
            <a:endParaRPr lang="fa-IR" sz="1800" b="1" dirty="0"/>
          </a:p>
          <a:p>
            <a:pPr marL="0" indent="-144000">
              <a:lnSpc>
                <a:spcPct val="110000"/>
              </a:lnSpc>
              <a:spcBef>
                <a:spcPts val="0"/>
              </a:spcBef>
            </a:pPr>
            <a:r>
              <a:rPr lang="en-US" sz="1800" b="1" dirty="0"/>
              <a:t>Fail-safe default </a:t>
            </a:r>
            <a:r>
              <a:rPr lang="en-US" sz="1800" dirty="0"/>
              <a:t>means that </a:t>
            </a:r>
            <a:r>
              <a:rPr lang="en-US" sz="1800" b="1" dirty="0"/>
              <a:t>access decisions should be based on permission rather than exclusion</a:t>
            </a:r>
            <a:r>
              <a:rPr lang="en-US" sz="1800" dirty="0"/>
              <a:t>. That is, the default situation is lack of access, and the protection scheme identifies conditions under which access is permitted. This approach exhibits a better failure mode than the alternative approach, where the default is to permit access</a:t>
            </a:r>
            <a:endParaRPr lang="fa-IR" sz="1800" dirty="0"/>
          </a:p>
          <a:p>
            <a:pPr marL="0" indent="-144000">
              <a:lnSpc>
                <a:spcPct val="110000"/>
              </a:lnSpc>
              <a:spcBef>
                <a:spcPts val="0"/>
              </a:spcBef>
            </a:pPr>
            <a:endParaRPr lang="en-US" sz="1800" b="1" dirty="0"/>
          </a:p>
          <a:p>
            <a:pPr marL="0" indent="-144000">
              <a:lnSpc>
                <a:spcPct val="110000"/>
              </a:lnSpc>
              <a:spcBef>
                <a:spcPts val="0"/>
              </a:spcBef>
            </a:pPr>
            <a:r>
              <a:rPr lang="en-US" sz="1800" b="1" u="sng" dirty="0"/>
              <a:t>Complete mediation </a:t>
            </a:r>
            <a:r>
              <a:rPr lang="en-US" sz="1800" b="1" dirty="0"/>
              <a:t>means that every access must be checked against the access control mechanism</a:t>
            </a:r>
            <a:r>
              <a:rPr lang="en-US" sz="1800" dirty="0"/>
              <a:t>. Systems </a:t>
            </a:r>
            <a:r>
              <a:rPr lang="en-US" sz="1800" b="1" u="sng" dirty="0"/>
              <a:t>should not rely</a:t>
            </a:r>
            <a:r>
              <a:rPr lang="en-US" sz="1800" dirty="0"/>
              <a:t> on access decisions retrieved from a </a:t>
            </a:r>
            <a:r>
              <a:rPr lang="en-US" sz="1800" b="1" dirty="0"/>
              <a:t>cache</a:t>
            </a:r>
            <a:r>
              <a:rPr lang="en-US" sz="1800" dirty="0"/>
              <a:t>.</a:t>
            </a:r>
            <a:endParaRPr lang="fa-IR" sz="1800" dirty="0"/>
          </a:p>
          <a:p>
            <a:pPr marL="0" indent="-144000">
              <a:lnSpc>
                <a:spcPct val="110000"/>
              </a:lnSpc>
              <a:spcBef>
                <a:spcPts val="0"/>
              </a:spcBef>
            </a:pPr>
            <a:endParaRPr lang="en-US" sz="1800" b="1" dirty="0"/>
          </a:p>
          <a:p>
            <a:pPr marL="0" indent="-144000">
              <a:lnSpc>
                <a:spcPct val="110000"/>
              </a:lnSpc>
              <a:spcBef>
                <a:spcPts val="0"/>
              </a:spcBef>
            </a:pPr>
            <a:r>
              <a:rPr lang="en-US" sz="1800" b="1" u="sng" dirty="0"/>
              <a:t>Open design</a:t>
            </a:r>
            <a:r>
              <a:rPr lang="en-US" sz="1800" u="sng" dirty="0"/>
              <a:t> </a:t>
            </a:r>
            <a:r>
              <a:rPr lang="en-US" sz="1800" dirty="0"/>
              <a:t>means that the </a:t>
            </a:r>
            <a:r>
              <a:rPr lang="en-US" sz="1800" b="1" dirty="0"/>
              <a:t>design of a security mechanism should be open rather than secret</a:t>
            </a:r>
            <a:r>
              <a:rPr lang="en-US" sz="1800" dirty="0"/>
              <a:t>. For example, </a:t>
            </a:r>
            <a:r>
              <a:rPr lang="en-US" sz="1800" b="1" dirty="0"/>
              <a:t>although encryption keys must be secret</a:t>
            </a:r>
            <a:r>
              <a:rPr lang="en-US" sz="1800" dirty="0"/>
              <a:t>, encryption algorithms should be open to public scrutiny. </a:t>
            </a:r>
            <a:r>
              <a:rPr lang="en-US" sz="1800" b="1" dirty="0"/>
              <a:t>The algorithms can then be reviewed by many experts</a:t>
            </a:r>
            <a:endParaRPr lang="fa-IR" sz="1800" b="1" dirty="0"/>
          </a:p>
          <a:p>
            <a:pPr marL="0" indent="-144000">
              <a:lnSpc>
                <a:spcPct val="110000"/>
              </a:lnSpc>
              <a:spcBef>
                <a:spcPts val="0"/>
              </a:spcBef>
            </a:pPr>
            <a:endParaRPr lang="en-US" sz="1800" b="1" u="sng" dirty="0"/>
          </a:p>
          <a:p>
            <a:pPr marL="0" indent="-144000">
              <a:lnSpc>
                <a:spcPct val="110000"/>
              </a:lnSpc>
              <a:spcBef>
                <a:spcPts val="0"/>
              </a:spcBef>
            </a:pPr>
            <a:r>
              <a:rPr lang="en-US" sz="1800" b="1" u="sng" dirty="0"/>
              <a:t>Separation of privilege </a:t>
            </a:r>
            <a:r>
              <a:rPr lang="en-US" sz="1800" dirty="0"/>
              <a:t>is defined  as a practice in </a:t>
            </a:r>
            <a:r>
              <a:rPr lang="en-US" sz="1800" b="1" dirty="0"/>
              <a:t>which multiple privilege attributes </a:t>
            </a:r>
            <a:r>
              <a:rPr lang="en-US" sz="1800" dirty="0"/>
              <a:t>are required to achieve access to a restricted resource. A good example of this is multifactor user authentication, which </a:t>
            </a:r>
            <a:r>
              <a:rPr lang="en-US" sz="1800" b="1" dirty="0"/>
              <a:t>requires the use of multiple techniques, such as a password and a smart card, to authorize a user.</a:t>
            </a:r>
            <a:endParaRPr lang="en-US" b="1"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45</a:t>
            </a:fld>
            <a:endParaRPr lang="en-US" dirty="0"/>
          </a:p>
        </p:txBody>
      </p:sp>
    </p:spTree>
    <p:extLst>
      <p:ext uri="{BB962C8B-B14F-4D97-AF65-F5344CB8AC3E}">
        <p14:creationId xmlns:p14="http://schemas.microsoft.com/office/powerpoint/2010/main" val="2633748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357" y="-11782"/>
            <a:ext cx="9841209" cy="1283167"/>
          </a:xfrm>
        </p:spPr>
        <p:txBody>
          <a:bodyPr/>
          <a:lstStyle/>
          <a:p>
            <a:r>
              <a:rPr lang="en-US" dirty="0"/>
              <a:t>Security design principles</a:t>
            </a:r>
          </a:p>
        </p:txBody>
      </p:sp>
      <p:sp>
        <p:nvSpPr>
          <p:cNvPr id="3" name="Content Placeholder 2"/>
          <p:cNvSpPr>
            <a:spLocks noGrp="1"/>
          </p:cNvSpPr>
          <p:nvPr>
            <p:ph idx="1"/>
          </p:nvPr>
        </p:nvSpPr>
        <p:spPr>
          <a:xfrm>
            <a:off x="0" y="1484784"/>
            <a:ext cx="9036496" cy="5373216"/>
          </a:xfrm>
        </p:spPr>
        <p:txBody>
          <a:bodyPr>
            <a:normAutofit/>
          </a:bodyPr>
          <a:lstStyle/>
          <a:p>
            <a:pPr marL="0" indent="-144000">
              <a:lnSpc>
                <a:spcPct val="110000"/>
              </a:lnSpc>
              <a:spcBef>
                <a:spcPts val="0"/>
              </a:spcBef>
            </a:pPr>
            <a:r>
              <a:rPr lang="en-US" sz="2000" b="1" u="sng" dirty="0"/>
              <a:t>Least privilege </a:t>
            </a:r>
            <a:r>
              <a:rPr lang="en-US" sz="2000" dirty="0"/>
              <a:t>means that </a:t>
            </a:r>
            <a:r>
              <a:rPr lang="en-US" sz="2000" b="1" dirty="0"/>
              <a:t>every process and every user of the system should operate using the least set of privileges necessary to perform the task</a:t>
            </a:r>
            <a:r>
              <a:rPr lang="en-US" sz="2000" dirty="0"/>
              <a:t>.</a:t>
            </a:r>
            <a:r>
              <a:rPr lang="fa-IR" sz="2000" dirty="0"/>
              <a:t> </a:t>
            </a:r>
            <a:r>
              <a:rPr lang="en-US" sz="2000" dirty="0"/>
              <a:t>Each role is assigned only those permissions needed to perform its functions.</a:t>
            </a:r>
          </a:p>
          <a:p>
            <a:pPr marL="0" indent="-144000">
              <a:lnSpc>
                <a:spcPct val="110000"/>
              </a:lnSpc>
              <a:spcBef>
                <a:spcPts val="0"/>
              </a:spcBef>
            </a:pPr>
            <a:endParaRPr lang="fa-IR" sz="2000" dirty="0"/>
          </a:p>
          <a:p>
            <a:pPr marL="0" indent="-144000">
              <a:lnSpc>
                <a:spcPct val="110000"/>
              </a:lnSpc>
              <a:spcBef>
                <a:spcPts val="0"/>
              </a:spcBef>
            </a:pPr>
            <a:r>
              <a:rPr lang="en-US" sz="2000" b="1" u="sng" dirty="0"/>
              <a:t>Least common mechanism</a:t>
            </a:r>
            <a:r>
              <a:rPr lang="en-US" sz="2000" b="1" dirty="0"/>
              <a:t> </a:t>
            </a:r>
            <a:r>
              <a:rPr lang="en-US" sz="2000" dirty="0"/>
              <a:t>means that the </a:t>
            </a:r>
            <a:r>
              <a:rPr lang="en-US" sz="2000" b="1" dirty="0"/>
              <a:t>design should minimize the functions shared by different users, providing mutual securit</a:t>
            </a:r>
            <a:r>
              <a:rPr lang="en-US" sz="2000" dirty="0"/>
              <a:t>y. </a:t>
            </a:r>
            <a:endParaRPr lang="fa-IR" sz="2000" dirty="0"/>
          </a:p>
          <a:p>
            <a:pPr marL="295275" lvl="1" indent="-144000">
              <a:lnSpc>
                <a:spcPct val="110000"/>
              </a:lnSpc>
              <a:spcBef>
                <a:spcPts val="0"/>
              </a:spcBef>
            </a:pPr>
            <a:r>
              <a:rPr lang="en-US" sz="1800" dirty="0"/>
              <a:t>This principle helps </a:t>
            </a:r>
            <a:r>
              <a:rPr lang="en-US" sz="1800" b="1" dirty="0"/>
              <a:t>reduce the number of unintended communication paths and reduces the amount of hardware and software on which all users depend</a:t>
            </a:r>
            <a:r>
              <a:rPr lang="fa-IR" sz="1800" dirty="0"/>
              <a:t>.</a:t>
            </a:r>
            <a:endParaRPr lang="en-US" sz="1800" dirty="0"/>
          </a:p>
          <a:p>
            <a:pPr marL="0" indent="-144000">
              <a:lnSpc>
                <a:spcPct val="110000"/>
              </a:lnSpc>
              <a:spcBef>
                <a:spcPts val="0"/>
              </a:spcBef>
            </a:pPr>
            <a:endParaRPr lang="en-US" sz="2000" dirty="0"/>
          </a:p>
          <a:p>
            <a:pPr marL="0" indent="-144000">
              <a:lnSpc>
                <a:spcPct val="110000"/>
              </a:lnSpc>
              <a:spcBef>
                <a:spcPts val="0"/>
              </a:spcBef>
            </a:pPr>
            <a:r>
              <a:rPr lang="en-US" sz="2000" b="1" u="sng" dirty="0"/>
              <a:t>Layering</a:t>
            </a:r>
            <a:r>
              <a:rPr lang="en-US" sz="2000" dirty="0"/>
              <a:t> refers to the use of multiple, </a:t>
            </a:r>
            <a:r>
              <a:rPr lang="en-US" sz="2000" b="1" dirty="0"/>
              <a:t>overlapping protection approaches addressing the people, technology, and operational aspects of information systems</a:t>
            </a:r>
            <a:r>
              <a:rPr lang="en-US" sz="2000" dirty="0"/>
              <a:t>. By using multiple, overlapping protection approaches, the failure or circumvention of any individual protection approach will not leave the system unprotect</a:t>
            </a:r>
            <a:endParaRPr lang="fa-IR" sz="2000" dirty="0"/>
          </a:p>
          <a:p>
            <a:pPr marL="0" indent="-144000">
              <a:lnSpc>
                <a:spcPct val="110000"/>
              </a:lnSpc>
              <a:spcBef>
                <a:spcPts val="0"/>
              </a:spcBef>
            </a:pPr>
            <a:endParaRPr lang="en-US" sz="2000" dirty="0"/>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46</a:t>
            </a:fld>
            <a:endParaRPr lang="en-US" dirty="0"/>
          </a:p>
        </p:txBody>
      </p:sp>
    </p:spTree>
    <p:extLst>
      <p:ext uri="{BB962C8B-B14F-4D97-AF65-F5344CB8AC3E}">
        <p14:creationId xmlns:p14="http://schemas.microsoft.com/office/powerpoint/2010/main" val="335205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0" y="1484784"/>
            <a:ext cx="9036496" cy="5373216"/>
          </a:xfrm>
        </p:spPr>
        <p:txBody>
          <a:bodyPr>
            <a:normAutofit/>
          </a:bodyPr>
          <a:lstStyle/>
          <a:p>
            <a:pPr marL="0" indent="-144000">
              <a:lnSpc>
                <a:spcPct val="110000"/>
              </a:lnSpc>
              <a:spcBef>
                <a:spcPts val="0"/>
              </a:spcBef>
            </a:pPr>
            <a:endParaRPr lang="fa-IR" sz="2000" dirty="0"/>
          </a:p>
          <a:p>
            <a:pPr marL="0" indent="-144000">
              <a:lnSpc>
                <a:spcPct val="110000"/>
              </a:lnSpc>
              <a:spcBef>
                <a:spcPts val="0"/>
              </a:spcBef>
            </a:pPr>
            <a:r>
              <a:rPr lang="en-US" sz="2000" b="1" u="sng" dirty="0"/>
              <a:t>Isolation</a:t>
            </a:r>
            <a:r>
              <a:rPr lang="en-US" sz="2000" b="1" dirty="0"/>
              <a:t> </a:t>
            </a:r>
            <a:r>
              <a:rPr lang="en-US" sz="2000" dirty="0"/>
              <a:t>is a principle that applies in three contexts. </a:t>
            </a:r>
            <a:endParaRPr lang="fa-IR" sz="2000" dirty="0"/>
          </a:p>
          <a:p>
            <a:pPr marL="295275" lvl="1" indent="-144000">
              <a:lnSpc>
                <a:spcPct val="110000"/>
              </a:lnSpc>
              <a:spcBef>
                <a:spcPts val="0"/>
              </a:spcBef>
            </a:pPr>
            <a:r>
              <a:rPr lang="en-US" sz="1800" b="1" dirty="0"/>
              <a:t>1.Public access systems should be isolated from critical resources</a:t>
            </a:r>
            <a:r>
              <a:rPr lang="en-US" sz="1800" dirty="0"/>
              <a:t> (data, processes, etc.)</a:t>
            </a:r>
            <a:endParaRPr lang="fa-IR" sz="1800" dirty="0"/>
          </a:p>
          <a:p>
            <a:pPr marL="577850" lvl="2" indent="-144000">
              <a:lnSpc>
                <a:spcPct val="110000"/>
              </a:lnSpc>
              <a:spcBef>
                <a:spcPts val="0"/>
              </a:spcBef>
            </a:pPr>
            <a:r>
              <a:rPr lang="fa-IR" sz="1600" dirty="0"/>
              <a:t> </a:t>
            </a:r>
            <a:r>
              <a:rPr lang="en-US" sz="1600" b="1" dirty="0"/>
              <a:t>Physical isolation </a:t>
            </a:r>
            <a:r>
              <a:rPr lang="en-US" sz="1600" dirty="0"/>
              <a:t>may include ensuring that </a:t>
            </a:r>
            <a:r>
              <a:rPr lang="en-US" sz="1600" b="1" dirty="0"/>
              <a:t>no physical connection exists between an organization’s public access information resources and an organization’s critical information. </a:t>
            </a:r>
            <a:endParaRPr lang="fa-IR" sz="1600" b="1" dirty="0"/>
          </a:p>
          <a:p>
            <a:pPr marL="577850" lvl="2" indent="-144000">
              <a:lnSpc>
                <a:spcPct val="110000"/>
              </a:lnSpc>
              <a:spcBef>
                <a:spcPts val="0"/>
              </a:spcBef>
            </a:pPr>
            <a:r>
              <a:rPr lang="en-US" sz="1600" b="1" dirty="0"/>
              <a:t>logical isolation 1)layers of security services and mechanisms should be established between public systems and secure systems responsible </a:t>
            </a:r>
            <a:r>
              <a:rPr lang="en-US" sz="1600" dirty="0"/>
              <a:t>for protecting critical resources</a:t>
            </a:r>
          </a:p>
          <a:p>
            <a:pPr marL="295275" lvl="1" indent="-144000">
              <a:lnSpc>
                <a:spcPct val="110000"/>
              </a:lnSpc>
              <a:spcBef>
                <a:spcPts val="0"/>
              </a:spcBef>
            </a:pPr>
            <a:r>
              <a:rPr lang="en-US" sz="1800" b="1" dirty="0"/>
              <a:t>2.Processes and files of individual users should be isolated from one another</a:t>
            </a:r>
            <a:r>
              <a:rPr lang="en-US" sz="1800" dirty="0"/>
              <a:t> except </a:t>
            </a:r>
            <a:r>
              <a:rPr lang="en-US" sz="1800" b="1" dirty="0"/>
              <a:t>where it is explicitly desired. </a:t>
            </a:r>
          </a:p>
          <a:p>
            <a:pPr marL="577850" lvl="2" indent="-144000">
              <a:lnSpc>
                <a:spcPct val="110000"/>
              </a:lnSpc>
              <a:spcBef>
                <a:spcPts val="0"/>
              </a:spcBef>
            </a:pPr>
            <a:r>
              <a:rPr lang="en-US" sz="1600" dirty="0"/>
              <a:t>Like all modern operating systems provide facilities for such isolation, </a:t>
            </a:r>
            <a:endParaRPr lang="en-US" sz="1600" b="1" dirty="0"/>
          </a:p>
          <a:p>
            <a:pPr marL="0" indent="-144000">
              <a:lnSpc>
                <a:spcPct val="110000"/>
              </a:lnSpc>
              <a:spcBef>
                <a:spcPts val="0"/>
              </a:spcBef>
            </a:pPr>
            <a:r>
              <a:rPr lang="en-US" sz="1600" b="1" dirty="0"/>
              <a:t>3.Security mechanisms should be isolated in the sense of preventing access to those mechanisms.</a:t>
            </a:r>
          </a:p>
          <a:p>
            <a:pPr marL="295275" lvl="1" indent="-144000">
              <a:lnSpc>
                <a:spcPct val="110000"/>
              </a:lnSpc>
              <a:spcBef>
                <a:spcPts val="0"/>
              </a:spcBef>
            </a:pPr>
            <a:r>
              <a:rPr lang="en-US" sz="1400" dirty="0"/>
              <a:t>For example, logical access control may provide a means of isolating cryptographic software from other parts of the host system, and for protecting cryptographic software from tampering and the keys from replacement or disclosure</a:t>
            </a:r>
            <a:endParaRPr lang="en-US" sz="1800" dirty="0"/>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47</a:t>
            </a:fld>
            <a:endParaRPr lang="en-US" dirty="0"/>
          </a:p>
        </p:txBody>
      </p:sp>
    </p:spTree>
    <p:extLst>
      <p:ext uri="{BB962C8B-B14F-4D97-AF65-F5344CB8AC3E}">
        <p14:creationId xmlns:p14="http://schemas.microsoft.com/office/powerpoint/2010/main" val="2437910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0" y="1484784"/>
            <a:ext cx="9036496" cy="5373216"/>
          </a:xfrm>
        </p:spPr>
        <p:txBody>
          <a:bodyPr>
            <a:normAutofit/>
          </a:bodyPr>
          <a:lstStyle/>
          <a:p>
            <a:pPr marL="0" indent="-144000">
              <a:lnSpc>
                <a:spcPct val="110000"/>
              </a:lnSpc>
              <a:spcBef>
                <a:spcPts val="0"/>
              </a:spcBef>
            </a:pPr>
            <a:endParaRPr lang="fa-IR" sz="2000" dirty="0"/>
          </a:p>
          <a:p>
            <a:pPr marL="0" indent="-144000">
              <a:lnSpc>
                <a:spcPct val="110000"/>
              </a:lnSpc>
              <a:spcBef>
                <a:spcPts val="0"/>
              </a:spcBef>
            </a:pPr>
            <a:r>
              <a:rPr lang="en-US" sz="2000" b="1" u="sng" dirty="0"/>
              <a:t>Psychological acceptability </a:t>
            </a:r>
            <a:r>
              <a:rPr lang="en-US" sz="2000" dirty="0"/>
              <a:t>implies that the </a:t>
            </a:r>
            <a:r>
              <a:rPr lang="en-US" sz="2000" b="1" dirty="0"/>
              <a:t>security mechanisms should not interfere unduly with the work of users</a:t>
            </a:r>
            <a:r>
              <a:rPr lang="en-US" sz="2000" dirty="0"/>
              <a:t>, while at the same time meeting the needs of those who authorize access.</a:t>
            </a:r>
            <a:endParaRPr lang="fa-IR" sz="2000" dirty="0"/>
          </a:p>
          <a:p>
            <a:pPr marL="0" indent="-144000">
              <a:lnSpc>
                <a:spcPct val="110000"/>
              </a:lnSpc>
              <a:spcBef>
                <a:spcPts val="0"/>
              </a:spcBef>
            </a:pPr>
            <a:r>
              <a:rPr lang="en-US" sz="2000" b="1" u="sng" dirty="0"/>
              <a:t>Encapsulation</a:t>
            </a:r>
            <a:r>
              <a:rPr lang="en-US" sz="2000" dirty="0"/>
              <a:t> can be viewed as a specific form of isolation based </a:t>
            </a:r>
            <a:r>
              <a:rPr lang="en-US" sz="2000" b="1" dirty="0"/>
              <a:t>on object oriented functionality. Protection</a:t>
            </a:r>
            <a:r>
              <a:rPr lang="en-US" sz="2000" dirty="0"/>
              <a:t> is provided by </a:t>
            </a:r>
            <a:r>
              <a:rPr lang="en-US" sz="2000" b="1" dirty="0"/>
              <a:t>encapsulating</a:t>
            </a:r>
            <a:r>
              <a:rPr lang="en-US" sz="2000" dirty="0"/>
              <a:t> a </a:t>
            </a:r>
            <a:r>
              <a:rPr lang="en-US" sz="2000" b="1" dirty="0"/>
              <a:t>collection of procedures and data objects in a domain of its own so that the internal structure of a data object is accessible only to the procedures of the protected subsystem</a:t>
            </a:r>
            <a:r>
              <a:rPr lang="en-US" sz="2000" dirty="0"/>
              <a:t>, and the procedures may be called only at designated domain entry points.</a:t>
            </a:r>
          </a:p>
          <a:p>
            <a:pPr marL="0" indent="-144000">
              <a:lnSpc>
                <a:spcPct val="110000"/>
              </a:lnSpc>
              <a:spcBef>
                <a:spcPts val="0"/>
              </a:spcBef>
            </a:pPr>
            <a:endParaRPr lang="fa-IR" sz="2000" dirty="0"/>
          </a:p>
          <a:p>
            <a:pPr marL="0" indent="-144000">
              <a:lnSpc>
                <a:spcPct val="110000"/>
              </a:lnSpc>
              <a:spcBef>
                <a:spcPts val="0"/>
              </a:spcBef>
            </a:pPr>
            <a:endParaRPr lang="en-US" sz="2000" b="1" dirty="0"/>
          </a:p>
          <a:p>
            <a:pPr marL="0" indent="-144000">
              <a:lnSpc>
                <a:spcPct val="110000"/>
              </a:lnSpc>
              <a:spcBef>
                <a:spcPts val="0"/>
              </a:spcBef>
            </a:pPr>
            <a:endParaRPr lang="en-US" sz="2000" dirty="0"/>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48</a:t>
            </a:fld>
            <a:endParaRPr lang="en-US" dirty="0"/>
          </a:p>
        </p:txBody>
      </p:sp>
    </p:spTree>
    <p:extLst>
      <p:ext uri="{BB962C8B-B14F-4D97-AF65-F5344CB8AC3E}">
        <p14:creationId xmlns:p14="http://schemas.microsoft.com/office/powerpoint/2010/main" val="15853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design principles</a:t>
            </a:r>
          </a:p>
        </p:txBody>
      </p:sp>
      <p:sp>
        <p:nvSpPr>
          <p:cNvPr id="3" name="Content Placeholder 2"/>
          <p:cNvSpPr>
            <a:spLocks noGrp="1"/>
          </p:cNvSpPr>
          <p:nvPr>
            <p:ph idx="1"/>
          </p:nvPr>
        </p:nvSpPr>
        <p:spPr>
          <a:xfrm>
            <a:off x="0" y="1484783"/>
            <a:ext cx="9036496" cy="5310463"/>
          </a:xfrm>
        </p:spPr>
        <p:txBody>
          <a:bodyPr>
            <a:normAutofit/>
          </a:bodyPr>
          <a:lstStyle/>
          <a:p>
            <a:pPr marL="0" indent="-144000" algn="just">
              <a:lnSpc>
                <a:spcPct val="110000"/>
              </a:lnSpc>
              <a:spcBef>
                <a:spcPts val="0"/>
              </a:spcBef>
            </a:pPr>
            <a:r>
              <a:rPr lang="en-US" sz="1800" b="1" u="sng" dirty="0"/>
              <a:t>Modularity</a:t>
            </a:r>
            <a:r>
              <a:rPr lang="en-US" sz="1800" b="1" dirty="0"/>
              <a:t> in the context of security refers both to the development of security functions as separate</a:t>
            </a:r>
            <a:r>
              <a:rPr lang="en-US" sz="1800" dirty="0"/>
              <a:t>, protected modules and to the use of a modular architecture for mechanism design and implementation. </a:t>
            </a:r>
          </a:p>
          <a:p>
            <a:pPr marL="295275" lvl="1" indent="-144000" algn="just">
              <a:lnSpc>
                <a:spcPct val="110000"/>
              </a:lnSpc>
              <a:spcBef>
                <a:spcPts val="0"/>
              </a:spcBef>
            </a:pPr>
            <a:r>
              <a:rPr lang="en-US" sz="1600" dirty="0"/>
              <a:t>For example, numerous protocols and applications make use of cryptographic functions. Rather than implementing such functions in each protocol or application</a:t>
            </a:r>
            <a:endParaRPr lang="fa-IR" sz="1800" dirty="0"/>
          </a:p>
          <a:p>
            <a:pPr marL="0" indent="-144000">
              <a:lnSpc>
                <a:spcPct val="110000"/>
              </a:lnSpc>
              <a:spcBef>
                <a:spcPts val="0"/>
              </a:spcBef>
            </a:pPr>
            <a:r>
              <a:rPr lang="en-US" sz="1800" b="1" u="sng" dirty="0"/>
              <a:t>Least astonishment </a:t>
            </a:r>
            <a:r>
              <a:rPr lang="en-US" sz="1800" dirty="0"/>
              <a:t>means that a program or user interface should always respond in the way that is </a:t>
            </a:r>
            <a:r>
              <a:rPr lang="en-US" sz="1800" b="1" dirty="0"/>
              <a:t>least likely to astonish the user</a:t>
            </a:r>
            <a:r>
              <a:rPr lang="en-US" sz="1800" dirty="0"/>
              <a:t>. i.e., a </a:t>
            </a:r>
            <a:r>
              <a:rPr lang="en-US" sz="1800" b="1" dirty="0"/>
              <a:t>user interface should behave in a way that is consistent and predictable</a:t>
            </a:r>
          </a:p>
          <a:p>
            <a:pPr marL="0" indent="-144000">
              <a:lnSpc>
                <a:spcPct val="110000"/>
              </a:lnSpc>
              <a:spcBef>
                <a:spcPts val="0"/>
              </a:spcBef>
            </a:pPr>
            <a:r>
              <a:rPr lang="en-US" sz="1800" dirty="0"/>
              <a:t>For example, the mechanism for authorization should be transparent enough to a user that the user has a good intuitive understanding of how the security goals map to the provided security mechanism</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49</a:t>
            </a:fld>
            <a:endParaRPr lang="en-US" dirty="0"/>
          </a:p>
        </p:txBody>
      </p:sp>
    </p:spTree>
    <p:extLst>
      <p:ext uri="{BB962C8B-B14F-4D97-AF65-F5344CB8AC3E}">
        <p14:creationId xmlns:p14="http://schemas.microsoft.com/office/powerpoint/2010/main" val="1031048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1</a:t>
            </a:r>
          </a:p>
        </p:txBody>
      </p:sp>
      <p:sp>
        <p:nvSpPr>
          <p:cNvPr id="19459" name="Subtitle 13"/>
          <p:cNvSpPr>
            <a:spLocks noGrp="1"/>
          </p:cNvSpPr>
          <p:nvPr>
            <p:ph type="subTitle" idx="1"/>
          </p:nvPr>
        </p:nvSpPr>
        <p:spPr/>
        <p:txBody>
          <a:bodyPr>
            <a:normAutofit/>
          </a:bodyPr>
          <a:lstStyle/>
          <a:p>
            <a:pPr eaLnBrk="1" hangingPunct="1"/>
            <a:r>
              <a:rPr lang="en-US" sz="3600" dirty="0">
                <a:solidFill>
                  <a:schemeClr val="tx2">
                    <a:lumMod val="10000"/>
                  </a:schemeClr>
                </a:solidFill>
              </a:rPr>
              <a:t>Introduction</a:t>
            </a:r>
          </a:p>
        </p:txBody>
      </p:sp>
      <p:sp>
        <p:nvSpPr>
          <p:cNvPr id="2" name="Slide Number Placeholder 1">
            <a:extLst>
              <a:ext uri="{FF2B5EF4-FFF2-40B4-BE49-F238E27FC236}">
                <a16:creationId xmlns:a16="http://schemas.microsoft.com/office/drawing/2014/main" id="{FB1AD2F5-8B25-4BAC-B726-6EADB00CD655}"/>
              </a:ext>
            </a:extLst>
          </p:cNvPr>
          <p:cNvSpPr>
            <a:spLocks noGrp="1"/>
          </p:cNvSpPr>
          <p:nvPr>
            <p:ph type="sldNum" sz="quarter" idx="12"/>
          </p:nvPr>
        </p:nvSpPr>
        <p:spPr/>
        <p:txBody>
          <a:bodyPr/>
          <a:lstStyle/>
          <a:p>
            <a:fld id="{DB0E4600-0381-4CF3-88F2-7ED7D2E3F9C8}" type="slidenum">
              <a:rPr lang="en-US" smtClean="0"/>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4664B-6B87-40D6-B1D0-4F47C971B68A}"/>
              </a:ext>
            </a:extLst>
          </p:cNvPr>
          <p:cNvSpPr>
            <a:spLocks noGrp="1"/>
          </p:cNvSpPr>
          <p:nvPr>
            <p:ph type="title"/>
          </p:nvPr>
        </p:nvSpPr>
        <p:spPr/>
        <p:txBody>
          <a:bodyPr/>
          <a:lstStyle/>
          <a:p>
            <a:r>
              <a:rPr lang="en-US" dirty="0"/>
              <a:t>Attack surfaces</a:t>
            </a:r>
          </a:p>
        </p:txBody>
      </p:sp>
      <p:sp>
        <p:nvSpPr>
          <p:cNvPr id="6" name="Text Placeholder 5">
            <a:extLst>
              <a:ext uri="{FF2B5EF4-FFF2-40B4-BE49-F238E27FC236}">
                <a16:creationId xmlns:a16="http://schemas.microsoft.com/office/drawing/2014/main" id="{A757A78D-6352-457B-8D68-D36D7A9D74A8}"/>
              </a:ext>
            </a:extLst>
          </p:cNvPr>
          <p:cNvSpPr>
            <a:spLocks noGrp="1"/>
          </p:cNvSpPr>
          <p:nvPr>
            <p:ph type="body" idx="1"/>
          </p:nvPr>
        </p:nvSpPr>
        <p:spPr/>
        <p:txBody>
          <a:bodyPr/>
          <a:lstStyle/>
          <a:p>
            <a:r>
              <a:rPr lang="en-US" dirty="0"/>
              <a:t>Nature of attacks and the types of adversaries that present security threats</a:t>
            </a:r>
          </a:p>
        </p:txBody>
      </p:sp>
      <p:sp>
        <p:nvSpPr>
          <p:cNvPr id="4" name="Slide Number Placeholder 3">
            <a:extLst>
              <a:ext uri="{FF2B5EF4-FFF2-40B4-BE49-F238E27FC236}">
                <a16:creationId xmlns:a16="http://schemas.microsoft.com/office/drawing/2014/main" id="{1BE084FE-A8E6-4D77-A2FD-3C92F0E05789}"/>
              </a:ext>
            </a:extLst>
          </p:cNvPr>
          <p:cNvSpPr>
            <a:spLocks noGrp="1"/>
          </p:cNvSpPr>
          <p:nvPr>
            <p:ph type="sldNum" sz="quarter" idx="12"/>
          </p:nvPr>
        </p:nvSpPr>
        <p:spPr/>
        <p:txBody>
          <a:bodyPr/>
          <a:lstStyle/>
          <a:p>
            <a:pPr>
              <a:defRPr/>
            </a:pPr>
            <a:fld id="{85D4D257-4F1A-5B4F-8BE3-C5A8F8A780E1}" type="slidenum">
              <a:rPr lang="en-US" smtClean="0"/>
              <a:pPr>
                <a:defRPr/>
              </a:pPr>
              <a:t>50</a:t>
            </a:fld>
            <a:endParaRPr lang="en-US" dirty="0"/>
          </a:p>
        </p:txBody>
      </p:sp>
    </p:spTree>
    <p:extLst>
      <p:ext uri="{BB962C8B-B14F-4D97-AF65-F5344CB8AC3E}">
        <p14:creationId xmlns:p14="http://schemas.microsoft.com/office/powerpoint/2010/main" val="1066593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surfaces</a:t>
            </a:r>
            <a:br>
              <a:rPr lang="fa-IR" dirty="0"/>
            </a:br>
            <a:r>
              <a:rPr lang="fa-IR" dirty="0"/>
              <a:t>سطوح حمله</a:t>
            </a:r>
            <a:endParaRPr lang="en-US" dirty="0"/>
          </a:p>
        </p:txBody>
      </p:sp>
      <p:sp>
        <p:nvSpPr>
          <p:cNvPr id="3" name="Content Placeholder 2"/>
          <p:cNvSpPr>
            <a:spLocks noGrp="1"/>
          </p:cNvSpPr>
          <p:nvPr>
            <p:ph idx="1"/>
          </p:nvPr>
        </p:nvSpPr>
        <p:spPr>
          <a:xfrm>
            <a:off x="0" y="1484784"/>
            <a:ext cx="9036496" cy="5310463"/>
          </a:xfrm>
        </p:spPr>
        <p:txBody>
          <a:bodyPr>
            <a:normAutofit/>
          </a:bodyPr>
          <a:lstStyle/>
          <a:p>
            <a:pPr>
              <a:spcBef>
                <a:spcPts val="0"/>
              </a:spcBef>
            </a:pPr>
            <a:r>
              <a:rPr lang="en-US" sz="2000" b="1" dirty="0"/>
              <a:t>An attack surface consists of the reachable and exploitable vulnerabilities in a sy</a:t>
            </a:r>
            <a:r>
              <a:rPr lang="en-US" sz="2000" dirty="0"/>
              <a:t>stem [MANA11, HOWA03]. </a:t>
            </a:r>
          </a:p>
          <a:p>
            <a:pPr marL="0" indent="0">
              <a:spcBef>
                <a:spcPts val="0"/>
              </a:spcBef>
              <a:buNone/>
            </a:pPr>
            <a:r>
              <a:rPr lang="en-US" sz="2000" b="1" dirty="0"/>
              <a:t>Examples</a:t>
            </a:r>
            <a:r>
              <a:rPr lang="en-US" sz="2000" dirty="0"/>
              <a:t> of attack surfaces are the following: </a:t>
            </a:r>
          </a:p>
          <a:p>
            <a:pPr marL="295275" lvl="1" indent="0">
              <a:spcBef>
                <a:spcPts val="0"/>
              </a:spcBef>
              <a:buNone/>
            </a:pPr>
            <a:r>
              <a:rPr lang="en-US" sz="1800" dirty="0"/>
              <a:t>■ </a:t>
            </a:r>
            <a:r>
              <a:rPr lang="en-US" sz="1800" b="1" dirty="0"/>
              <a:t>Open ports </a:t>
            </a:r>
            <a:r>
              <a:rPr lang="en-US" sz="1800" dirty="0"/>
              <a:t>on outward facing Web and other servers, and code listening on those ports </a:t>
            </a:r>
          </a:p>
          <a:p>
            <a:pPr marL="295275" lvl="1" indent="0">
              <a:spcBef>
                <a:spcPts val="0"/>
              </a:spcBef>
              <a:buNone/>
            </a:pPr>
            <a:r>
              <a:rPr lang="en-US" sz="1800" dirty="0"/>
              <a:t>■ </a:t>
            </a:r>
            <a:r>
              <a:rPr lang="en-US" sz="1800" b="1" dirty="0"/>
              <a:t>Services available </a:t>
            </a:r>
            <a:r>
              <a:rPr lang="en-US" sz="1800" dirty="0"/>
              <a:t>on the inside of a firewall </a:t>
            </a:r>
          </a:p>
          <a:p>
            <a:pPr marL="295275" lvl="1" indent="0">
              <a:spcBef>
                <a:spcPts val="0"/>
              </a:spcBef>
              <a:buNone/>
            </a:pPr>
            <a:r>
              <a:rPr lang="en-US" sz="1800" dirty="0"/>
              <a:t>■ </a:t>
            </a:r>
            <a:r>
              <a:rPr lang="en-US" sz="1800" b="1" dirty="0"/>
              <a:t>Code that processes incoming data</a:t>
            </a:r>
            <a:r>
              <a:rPr lang="en-US" sz="1800" dirty="0"/>
              <a:t>, e-mail, XML, office documents, and industry-specific custom data exchange formats </a:t>
            </a:r>
          </a:p>
          <a:p>
            <a:pPr marL="295275" lvl="1" indent="0">
              <a:spcBef>
                <a:spcPts val="0"/>
              </a:spcBef>
              <a:buNone/>
            </a:pPr>
            <a:r>
              <a:rPr lang="en-US" sz="1800" dirty="0"/>
              <a:t>■ </a:t>
            </a:r>
            <a:r>
              <a:rPr lang="en-US" sz="1800" b="1" dirty="0"/>
              <a:t>Interfaces: SQL</a:t>
            </a:r>
            <a:r>
              <a:rPr lang="en-US" sz="1800" dirty="0"/>
              <a:t>, and </a:t>
            </a:r>
            <a:r>
              <a:rPr lang="en-US" sz="1800" b="1" dirty="0"/>
              <a:t>Web forms: injection attacks, cross-site scripting, local file inclusion</a:t>
            </a:r>
          </a:p>
          <a:p>
            <a:pPr marL="295275" lvl="1" indent="0">
              <a:spcBef>
                <a:spcPts val="0"/>
              </a:spcBef>
              <a:buNone/>
            </a:pPr>
            <a:r>
              <a:rPr lang="en-US" sz="1800" dirty="0"/>
              <a:t>■ </a:t>
            </a:r>
            <a:r>
              <a:rPr lang="en-US" sz="1800" b="1" dirty="0"/>
              <a:t>An employee with access to sensitive information</a:t>
            </a:r>
            <a:r>
              <a:rPr lang="en-US" sz="1800" dirty="0"/>
              <a:t> vulnerable to a social engineering attack</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51</a:t>
            </a:fld>
            <a:endParaRPr lang="en-US" dirty="0"/>
          </a:p>
        </p:txBody>
      </p:sp>
    </p:spTree>
    <p:extLst>
      <p:ext uri="{BB962C8B-B14F-4D97-AF65-F5344CB8AC3E}">
        <p14:creationId xmlns:p14="http://schemas.microsoft.com/office/powerpoint/2010/main" val="195865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surfaces</a:t>
            </a:r>
            <a:br>
              <a:rPr lang="fa-IR" dirty="0"/>
            </a:br>
            <a:r>
              <a:rPr lang="fa-IR" dirty="0"/>
              <a:t>سطوح حمله</a:t>
            </a:r>
            <a:endParaRPr lang="en-US" dirty="0"/>
          </a:p>
        </p:txBody>
      </p:sp>
      <p:sp>
        <p:nvSpPr>
          <p:cNvPr id="3" name="Content Placeholder 2"/>
          <p:cNvSpPr>
            <a:spLocks noGrp="1"/>
          </p:cNvSpPr>
          <p:nvPr>
            <p:ph idx="1"/>
          </p:nvPr>
        </p:nvSpPr>
        <p:spPr>
          <a:xfrm>
            <a:off x="0" y="1484784"/>
            <a:ext cx="9036496" cy="5310463"/>
          </a:xfrm>
        </p:spPr>
        <p:txBody>
          <a:bodyPr>
            <a:normAutofit/>
          </a:bodyPr>
          <a:lstStyle/>
          <a:p>
            <a:pPr marL="295275" lvl="1" indent="0">
              <a:spcBef>
                <a:spcPts val="0"/>
              </a:spcBef>
              <a:buNone/>
            </a:pPr>
            <a:r>
              <a:rPr lang="en-US" sz="2000" dirty="0"/>
              <a:t>Attack surfaces can be categorized in the following way: </a:t>
            </a:r>
          </a:p>
          <a:p>
            <a:pPr marL="295275" lvl="1" indent="0">
              <a:spcBef>
                <a:spcPts val="0"/>
              </a:spcBef>
              <a:buNone/>
            </a:pPr>
            <a:r>
              <a:rPr lang="en-US" sz="2000" dirty="0"/>
              <a:t>■ </a:t>
            </a:r>
            <a:r>
              <a:rPr lang="en-US" sz="2000" b="1" dirty="0"/>
              <a:t>Network attack surface</a:t>
            </a:r>
            <a:r>
              <a:rPr lang="en-US" sz="2000" dirty="0"/>
              <a:t>: This category refers to vulnerabilities over an enterprise network, wide-area network, or the Internet. </a:t>
            </a:r>
          </a:p>
          <a:p>
            <a:pPr marL="295275" lvl="1" indent="0">
              <a:spcBef>
                <a:spcPts val="0"/>
              </a:spcBef>
              <a:buNone/>
            </a:pPr>
            <a:r>
              <a:rPr lang="en-US" sz="2000" dirty="0"/>
              <a:t>Included in this category are network protocol vulnerabilities, such as those used for a </a:t>
            </a:r>
            <a:r>
              <a:rPr lang="en-US" sz="2000" b="1" dirty="0"/>
              <a:t>denial-of-service attack, disruption of communications links, and various forms of intruder attacks</a:t>
            </a:r>
            <a:r>
              <a:rPr lang="en-US" sz="2000" dirty="0"/>
              <a:t>. </a:t>
            </a:r>
          </a:p>
          <a:p>
            <a:pPr marL="295275" lvl="1" indent="0">
              <a:spcBef>
                <a:spcPts val="0"/>
              </a:spcBef>
              <a:buNone/>
            </a:pPr>
            <a:r>
              <a:rPr lang="en-US" sz="2000" dirty="0"/>
              <a:t>■ </a:t>
            </a:r>
            <a:r>
              <a:rPr lang="en-US" sz="2000" b="1" dirty="0"/>
              <a:t>Software attack surface</a:t>
            </a:r>
            <a:r>
              <a:rPr lang="en-US" sz="2000" dirty="0"/>
              <a:t>: This refers to vulnerabilities in application, utility, or operating system code. A particular focus in this category is </a:t>
            </a:r>
            <a:r>
              <a:rPr lang="en-US" sz="2000" b="1" dirty="0"/>
              <a:t>Web server software. </a:t>
            </a:r>
          </a:p>
          <a:p>
            <a:pPr marL="295275" lvl="1" indent="0">
              <a:spcBef>
                <a:spcPts val="0"/>
              </a:spcBef>
              <a:buNone/>
            </a:pPr>
            <a:r>
              <a:rPr lang="en-US" sz="2000" dirty="0"/>
              <a:t>■ </a:t>
            </a:r>
            <a:r>
              <a:rPr lang="en-US" sz="2000" b="1" dirty="0"/>
              <a:t>Human attack surface</a:t>
            </a:r>
            <a:r>
              <a:rPr lang="en-US" sz="2000" dirty="0"/>
              <a:t>: This category refers to vulnerabilities created by personnel or outsiders, such as </a:t>
            </a:r>
            <a:r>
              <a:rPr lang="en-US" sz="2000" b="1" dirty="0"/>
              <a:t>social engineering, human error, and trusted insiders</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52</a:t>
            </a:fld>
            <a:endParaRPr lang="en-US" dirty="0"/>
          </a:p>
        </p:txBody>
      </p:sp>
    </p:spTree>
    <p:extLst>
      <p:ext uri="{BB962C8B-B14F-4D97-AF65-F5344CB8AC3E}">
        <p14:creationId xmlns:p14="http://schemas.microsoft.com/office/powerpoint/2010/main" val="139898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surfaces and attack trees</a:t>
            </a:r>
          </a:p>
        </p:txBody>
      </p:sp>
      <p:sp>
        <p:nvSpPr>
          <p:cNvPr id="3" name="Content Placeholder 2"/>
          <p:cNvSpPr>
            <a:spLocks noGrp="1"/>
          </p:cNvSpPr>
          <p:nvPr>
            <p:ph idx="1"/>
          </p:nvPr>
        </p:nvSpPr>
        <p:spPr/>
        <p:txBody>
          <a:bodyPr>
            <a:normAutofit lnSpcReduction="10000"/>
          </a:bodyPr>
          <a:lstStyle/>
          <a:p>
            <a:r>
              <a:rPr lang="en-US" b="1" dirty="0"/>
              <a:t>Attack Trees</a:t>
            </a:r>
            <a:r>
              <a:rPr lang="fa-IR" dirty="0"/>
              <a:t> :</a:t>
            </a:r>
            <a:r>
              <a:rPr lang="en-US" dirty="0"/>
              <a:t>An attack tree is a </a:t>
            </a:r>
            <a:r>
              <a:rPr lang="en-US" b="1" dirty="0"/>
              <a:t>branching, hierarchical data structure </a:t>
            </a:r>
            <a:r>
              <a:rPr lang="en-US" dirty="0"/>
              <a:t>that represents </a:t>
            </a:r>
            <a:r>
              <a:rPr lang="en-US" b="1" dirty="0"/>
              <a:t>a set of potential techniques for exploiting security vulnerabilities.</a:t>
            </a:r>
          </a:p>
          <a:p>
            <a:pPr lvl="1"/>
            <a:r>
              <a:rPr lang="en-US" dirty="0"/>
              <a:t>The </a:t>
            </a:r>
            <a:r>
              <a:rPr lang="en-US" b="1" dirty="0"/>
              <a:t>security incident: </a:t>
            </a:r>
            <a:r>
              <a:rPr lang="en-US" dirty="0"/>
              <a:t>is the goal of the attack is represented as the </a:t>
            </a:r>
            <a:r>
              <a:rPr lang="en-US" b="1" dirty="0"/>
              <a:t>root node of the tree</a:t>
            </a:r>
            <a:r>
              <a:rPr lang="en-US" dirty="0"/>
              <a:t>, and the </a:t>
            </a:r>
            <a:r>
              <a:rPr lang="en-US" b="1" dirty="0"/>
              <a:t>ways that an attacker </a:t>
            </a:r>
            <a:r>
              <a:rPr lang="en-US" dirty="0"/>
              <a:t>could reach that goal are iteratively and incrementally </a:t>
            </a:r>
            <a:r>
              <a:rPr lang="en-US" b="1" dirty="0"/>
              <a:t>represented as branches </a:t>
            </a:r>
            <a:r>
              <a:rPr lang="en-US" dirty="0"/>
              <a:t>and sub nodes of the tree. </a:t>
            </a:r>
            <a:endParaRPr lang="fa-IR" dirty="0"/>
          </a:p>
          <a:p>
            <a:pPr lvl="1"/>
            <a:r>
              <a:rPr lang="en-US" dirty="0"/>
              <a:t>Each </a:t>
            </a:r>
            <a:r>
              <a:rPr lang="en-US" b="1" dirty="0" err="1"/>
              <a:t>subnode</a:t>
            </a:r>
            <a:r>
              <a:rPr lang="en-US" b="1" dirty="0"/>
              <a:t> defines a subgoal</a:t>
            </a:r>
            <a:r>
              <a:rPr lang="en-US" dirty="0"/>
              <a:t>, and each subgoal may have its own set of further subgoals, etc. </a:t>
            </a:r>
            <a:endParaRPr lang="fa-IR" dirty="0"/>
          </a:p>
          <a:p>
            <a:pPr lvl="1"/>
            <a:r>
              <a:rPr lang="en-US" b="1" dirty="0"/>
              <a:t>The final nodes</a:t>
            </a:r>
            <a:r>
              <a:rPr lang="en-US" dirty="0"/>
              <a:t> on the paths outward from the root, that is, the leaf nodes, </a:t>
            </a:r>
            <a:r>
              <a:rPr lang="en-US" b="1" dirty="0"/>
              <a:t>represent different ways to initiate an attack</a:t>
            </a:r>
            <a:r>
              <a:rPr lang="en-US" dirty="0"/>
              <a:t>. </a:t>
            </a:r>
          </a:p>
          <a:p>
            <a:pPr lvl="1"/>
            <a:r>
              <a:rPr lang="en-US" b="1" dirty="0"/>
              <a:t>Each node other than a leaf is either an AND-node or an OR-node</a:t>
            </a:r>
            <a:r>
              <a:rPr lang="en-US" dirty="0"/>
              <a:t>. To achieve the goal represented by an AND-node, the subgoals represented by all of that node’s </a:t>
            </a:r>
            <a:r>
              <a:rPr lang="en-US" dirty="0" err="1"/>
              <a:t>subnodes</a:t>
            </a:r>
            <a:r>
              <a:rPr lang="en-US" dirty="0"/>
              <a:t> must be achieved;</a:t>
            </a:r>
            <a:endParaRPr lang="en-US"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53</a:t>
            </a:fld>
            <a:endParaRPr lang="en-US" dirty="0"/>
          </a:p>
        </p:txBody>
      </p:sp>
    </p:spTree>
    <p:extLst>
      <p:ext uri="{BB962C8B-B14F-4D97-AF65-F5344CB8AC3E}">
        <p14:creationId xmlns:p14="http://schemas.microsoft.com/office/powerpoint/2010/main" val="3798238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surfaces and attack trees</a:t>
            </a:r>
          </a:p>
        </p:txBody>
      </p:sp>
      <p:pic>
        <p:nvPicPr>
          <p:cNvPr id="6" name="Content Placeholder 5">
            <a:extLst>
              <a:ext uri="{FF2B5EF4-FFF2-40B4-BE49-F238E27FC236}">
                <a16:creationId xmlns:a16="http://schemas.microsoft.com/office/drawing/2014/main" id="{C38CF1D0-587C-48AB-8269-A3EDBED890AF}"/>
              </a:ext>
            </a:extLst>
          </p:cNvPr>
          <p:cNvPicPr>
            <a:picLocks noGrp="1" noChangeAspect="1"/>
          </p:cNvPicPr>
          <p:nvPr>
            <p:ph idx="1"/>
          </p:nvPr>
        </p:nvPicPr>
        <p:blipFill>
          <a:blip r:embed="rId3"/>
          <a:stretch>
            <a:fillRect/>
          </a:stretch>
        </p:blipFill>
        <p:spPr>
          <a:xfrm>
            <a:off x="4067944" y="1475329"/>
            <a:ext cx="5332964" cy="4312745"/>
          </a:xfrm>
        </p:spPr>
      </p:pic>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54</a:t>
            </a:fld>
            <a:endParaRPr lang="en-US" dirty="0"/>
          </a:p>
        </p:txBody>
      </p:sp>
      <p:sp>
        <p:nvSpPr>
          <p:cNvPr id="8" name="TextBox 7">
            <a:extLst>
              <a:ext uri="{FF2B5EF4-FFF2-40B4-BE49-F238E27FC236}">
                <a16:creationId xmlns:a16="http://schemas.microsoft.com/office/drawing/2014/main" id="{12DD203F-B856-4BCC-AB68-EAC7AC965163}"/>
              </a:ext>
            </a:extLst>
          </p:cNvPr>
          <p:cNvSpPr txBox="1"/>
          <p:nvPr/>
        </p:nvSpPr>
        <p:spPr>
          <a:xfrm>
            <a:off x="251520" y="2033944"/>
            <a:ext cx="4536504" cy="3785652"/>
          </a:xfrm>
          <a:prstGeom prst="rect">
            <a:avLst/>
          </a:prstGeom>
          <a:noFill/>
        </p:spPr>
        <p:txBody>
          <a:bodyPr wrap="square">
            <a:spAutoFit/>
          </a:bodyPr>
          <a:lstStyle/>
          <a:p>
            <a:pPr algn="l"/>
            <a:r>
              <a:rPr lang="en-US" sz="2000" b="1" dirty="0">
                <a:solidFill>
                  <a:schemeClr val="bg2"/>
                </a:solidFill>
                <a:latin typeface="-apple-system"/>
              </a:rPr>
              <a:t>Layering</a:t>
            </a:r>
            <a:r>
              <a:rPr lang="en-US" sz="2000" dirty="0">
                <a:solidFill>
                  <a:schemeClr val="bg2"/>
                </a:solidFill>
                <a:latin typeface="-apple-system"/>
              </a:rPr>
              <a:t>: </a:t>
            </a:r>
            <a:r>
              <a:rPr lang="en-US" sz="2000" dirty="0">
                <a:solidFill>
                  <a:schemeClr val="bg2"/>
                </a:solidFill>
              </a:rPr>
              <a:t>This is a network security approach that uses multiple security controls to protect different entryways and aspects of the technology environment from cyberattacks.</a:t>
            </a:r>
          </a:p>
          <a:p>
            <a:pPr algn="l"/>
            <a:endParaRPr lang="en-US" sz="2000" dirty="0">
              <a:solidFill>
                <a:schemeClr val="bg2"/>
              </a:solidFill>
            </a:endParaRPr>
          </a:p>
          <a:p>
            <a:r>
              <a:rPr lang="en-US" sz="2000" dirty="0">
                <a:solidFill>
                  <a:schemeClr val="bg2"/>
                </a:solidFill>
              </a:rPr>
              <a:t>The use of layering, or </a:t>
            </a:r>
            <a:r>
              <a:rPr lang="en-US" sz="2000" b="1" dirty="0">
                <a:solidFill>
                  <a:schemeClr val="bg2"/>
                </a:solidFill>
              </a:rPr>
              <a:t>defense in depth</a:t>
            </a:r>
            <a:r>
              <a:rPr lang="en-US" sz="2000" dirty="0">
                <a:solidFill>
                  <a:schemeClr val="bg2"/>
                </a:solidFill>
              </a:rPr>
              <a:t>, and </a:t>
            </a:r>
            <a:r>
              <a:rPr lang="en-US" sz="2000" b="1" dirty="0">
                <a:solidFill>
                  <a:schemeClr val="bg2"/>
                </a:solidFill>
              </a:rPr>
              <a:t>attack surface reduction</a:t>
            </a:r>
            <a:r>
              <a:rPr lang="en-US" sz="2000" dirty="0">
                <a:solidFill>
                  <a:schemeClr val="bg2"/>
                </a:solidFill>
              </a:rPr>
              <a:t> complement each other in mitigating security risk in the figure.</a:t>
            </a:r>
          </a:p>
          <a:p>
            <a:pPr algn="l"/>
            <a:endParaRPr lang="en-US" sz="2000" i="0" dirty="0">
              <a:solidFill>
                <a:schemeClr val="bg2"/>
              </a:solidFill>
              <a:effectLst/>
              <a:latin typeface="-apple-system"/>
            </a:endParaRPr>
          </a:p>
          <a:p>
            <a:pPr algn="l"/>
            <a:endParaRPr lang="en-US" sz="2000" i="0" dirty="0">
              <a:solidFill>
                <a:schemeClr val="bg2"/>
              </a:solidFill>
              <a:effectLst/>
              <a:latin typeface="-apple-system"/>
            </a:endParaRPr>
          </a:p>
        </p:txBody>
      </p:sp>
    </p:spTree>
    <p:extLst>
      <p:ext uri="{BB962C8B-B14F-4D97-AF65-F5344CB8AC3E}">
        <p14:creationId xmlns:p14="http://schemas.microsoft.com/office/powerpoint/2010/main" val="94319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256" y="-315416"/>
            <a:ext cx="7583488" cy="1283167"/>
          </a:xfrm>
        </p:spPr>
        <p:txBody>
          <a:bodyPr/>
          <a:lstStyle/>
          <a:p>
            <a:r>
              <a:rPr lang="en-US" dirty="0"/>
              <a:t>attack trees</a:t>
            </a: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55</a:t>
            </a:fld>
            <a:endParaRPr lang="en-US" dirty="0"/>
          </a:p>
        </p:txBody>
      </p:sp>
      <p:sp>
        <p:nvSpPr>
          <p:cNvPr id="5" name="Content Placeholder 4">
            <a:extLst>
              <a:ext uri="{FF2B5EF4-FFF2-40B4-BE49-F238E27FC236}">
                <a16:creationId xmlns:a16="http://schemas.microsoft.com/office/drawing/2014/main" id="{3C571EFE-9359-4784-839C-98EDCECE2EEF}"/>
              </a:ext>
            </a:extLst>
          </p:cNvPr>
          <p:cNvSpPr>
            <a:spLocks noGrp="1"/>
          </p:cNvSpPr>
          <p:nvPr>
            <p:ph idx="1"/>
          </p:nvPr>
        </p:nvSpPr>
        <p:spPr>
          <a:xfrm>
            <a:off x="6660232" y="1987502"/>
            <a:ext cx="2376264" cy="4249809"/>
          </a:xfrm>
        </p:spPr>
        <p:txBody>
          <a:bodyPr/>
          <a:lstStyle/>
          <a:p>
            <a:r>
              <a:rPr lang="en-US" dirty="0"/>
              <a:t>Gray is leaf node, events that comprise the attacks</a:t>
            </a:r>
          </a:p>
          <a:p>
            <a:r>
              <a:rPr lang="en-US" dirty="0"/>
              <a:t>Leaf nodes are OR-nodes here.</a:t>
            </a:r>
          </a:p>
          <a:p>
            <a:endParaRPr lang="en-US" dirty="0"/>
          </a:p>
        </p:txBody>
      </p:sp>
      <p:pic>
        <p:nvPicPr>
          <p:cNvPr id="8" name="Picture 7">
            <a:extLst>
              <a:ext uri="{FF2B5EF4-FFF2-40B4-BE49-F238E27FC236}">
                <a16:creationId xmlns:a16="http://schemas.microsoft.com/office/drawing/2014/main" id="{E9FD147D-401D-49F5-8883-71C34C2FF808}"/>
              </a:ext>
            </a:extLst>
          </p:cNvPr>
          <p:cNvPicPr>
            <a:picLocks noChangeAspect="1"/>
          </p:cNvPicPr>
          <p:nvPr/>
        </p:nvPicPr>
        <p:blipFill>
          <a:blip r:embed="rId3"/>
          <a:stretch>
            <a:fillRect/>
          </a:stretch>
        </p:blipFill>
        <p:spPr>
          <a:xfrm>
            <a:off x="107504" y="704336"/>
            <a:ext cx="6677174" cy="5945906"/>
          </a:xfrm>
          <a:prstGeom prst="rect">
            <a:avLst/>
          </a:prstGeom>
        </p:spPr>
      </p:pic>
    </p:spTree>
    <p:extLst>
      <p:ext uri="{BB962C8B-B14F-4D97-AF65-F5344CB8AC3E}">
        <p14:creationId xmlns:p14="http://schemas.microsoft.com/office/powerpoint/2010/main" val="913960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The analysis to generate this tree considered the three components involved in authentication:</a:t>
            </a:r>
          </a:p>
        </p:txBody>
      </p:sp>
      <p:sp>
        <p:nvSpPr>
          <p:cNvPr id="3" name="Content Placeholder 2"/>
          <p:cNvSpPr>
            <a:spLocks noGrp="1"/>
          </p:cNvSpPr>
          <p:nvPr>
            <p:ph idx="1"/>
          </p:nvPr>
        </p:nvSpPr>
        <p:spPr/>
        <p:txBody>
          <a:bodyPr>
            <a:normAutofit/>
          </a:bodyPr>
          <a:lstStyle/>
          <a:p>
            <a:r>
              <a:rPr lang="en-US" b="1" dirty="0"/>
              <a:t>Five overall attack strategies can be identified</a:t>
            </a:r>
            <a:r>
              <a:rPr lang="en-US" dirty="0"/>
              <a:t>, each of which exploits one or more of the three components.</a:t>
            </a:r>
          </a:p>
          <a:p>
            <a:r>
              <a:rPr lang="en-US" b="1" dirty="0"/>
              <a:t>1-User credential compromise: </a:t>
            </a:r>
            <a:r>
              <a:rPr lang="en-US" dirty="0"/>
              <a:t>There are procedural attacks, such as </a:t>
            </a:r>
            <a:r>
              <a:rPr lang="en-US" u="sng" dirty="0"/>
              <a:t>monitoring a user’s action </a:t>
            </a:r>
            <a:r>
              <a:rPr lang="en-US" dirty="0"/>
              <a:t>to observe a PIN or other credential, or </a:t>
            </a:r>
            <a:r>
              <a:rPr lang="en-US" u="sng" dirty="0"/>
              <a:t>theft of the user’s token </a:t>
            </a:r>
            <a:r>
              <a:rPr lang="en-US" dirty="0"/>
              <a:t>or handwritten notes. An adversary may also compromise token information using a variety of token attack tools, such as hacking the smartcard or using a brute force approach to guess the PIN</a:t>
            </a:r>
          </a:p>
          <a:p>
            <a:r>
              <a:rPr lang="en-US" b="1" dirty="0"/>
              <a:t>2-Injection of commands:</a:t>
            </a:r>
            <a:r>
              <a:rPr lang="en-US" dirty="0"/>
              <a:t> In this type of attack, the attacker is able to intercept communication between the UT and the IBS.</a:t>
            </a:r>
            <a:endParaRPr lang="en-US"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56</a:t>
            </a:fld>
            <a:endParaRPr lang="en-US" dirty="0"/>
          </a:p>
        </p:txBody>
      </p:sp>
    </p:spTree>
    <p:extLst>
      <p:ext uri="{BB962C8B-B14F-4D97-AF65-F5344CB8AC3E}">
        <p14:creationId xmlns:p14="http://schemas.microsoft.com/office/powerpoint/2010/main" val="3652159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The analysis to generate this tree considered the three components involved in authentication:</a:t>
            </a:r>
          </a:p>
        </p:txBody>
      </p:sp>
      <p:sp>
        <p:nvSpPr>
          <p:cNvPr id="3" name="Content Placeholder 2"/>
          <p:cNvSpPr>
            <a:spLocks noGrp="1"/>
          </p:cNvSpPr>
          <p:nvPr>
            <p:ph idx="1"/>
          </p:nvPr>
        </p:nvSpPr>
        <p:spPr/>
        <p:txBody>
          <a:bodyPr>
            <a:normAutofit fontScale="92500" lnSpcReduction="10000"/>
          </a:bodyPr>
          <a:lstStyle/>
          <a:p>
            <a:r>
              <a:rPr lang="en-US" b="1" dirty="0"/>
              <a:t>3-User credential guessing: </a:t>
            </a:r>
            <a:r>
              <a:rPr lang="en-US" u="sng" dirty="0"/>
              <a:t>brute force attacks against some banking authentication schemes are feasible by sending random usernames and passwords. </a:t>
            </a:r>
            <a:r>
              <a:rPr lang="en-US" dirty="0"/>
              <a:t>The attack mechanism is based on distributed zombie personal computers, hosting automated programs for username- or password-based calculation.</a:t>
            </a:r>
          </a:p>
          <a:p>
            <a:r>
              <a:rPr lang="en-US" b="1" dirty="0"/>
              <a:t>4-Security policy violation</a:t>
            </a:r>
            <a:r>
              <a:rPr lang="en-US" dirty="0"/>
              <a:t>: For example, violating the bank’s security policy in combination with weak access control and logging mechanisms, an employee may cause an internal security incident and expose a customer’s account. </a:t>
            </a:r>
          </a:p>
          <a:p>
            <a:r>
              <a:rPr lang="en-US" b="1" dirty="0"/>
              <a:t>5- Use of known authenticated session </a:t>
            </a:r>
            <a:r>
              <a:rPr lang="en-US" dirty="0"/>
              <a:t>: This type of attack persuades or forces the user to connect to the IBS with a preset session ID. Once the user authenticates to the server, the attacker may utilize the known session ID to send packets to the IBS, spoofing the user’s identity.</a:t>
            </a:r>
            <a:endParaRPr lang="en-US"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57</a:t>
            </a:fld>
            <a:endParaRPr lang="en-US" dirty="0"/>
          </a:p>
        </p:txBody>
      </p:sp>
    </p:spTree>
    <p:extLst>
      <p:ext uri="{BB962C8B-B14F-4D97-AF65-F5344CB8AC3E}">
        <p14:creationId xmlns:p14="http://schemas.microsoft.com/office/powerpoint/2010/main" val="4264473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ea typeface="ＭＳ Ｐゴシック" pitchFamily="-107" charset="-128"/>
                <a:cs typeface="ＭＳ Ｐゴシック" pitchFamily="-107" charset="-128"/>
              </a:rPr>
              <a:t>Model for Network Security</a:t>
            </a:r>
            <a:endParaRPr lang="en-AU" dirty="0">
              <a:ea typeface="ＭＳ Ｐゴシック" pitchFamily="-107" charset="-128"/>
              <a:cs typeface="ＭＳ Ｐゴシック" pitchFamily="-107" charset="-128"/>
            </a:endParaRPr>
          </a:p>
        </p:txBody>
      </p:sp>
      <p:pic>
        <p:nvPicPr>
          <p:cNvPr id="70659" name="Picture 3" descr="f2.pdf"/>
          <p:cNvPicPr>
            <a:picLocks noChangeAspect="1"/>
          </p:cNvPicPr>
          <p:nvPr/>
        </p:nvPicPr>
        <p:blipFill>
          <a:blip r:embed="rId3"/>
          <a:srcRect t="12941" r="2727" b="11765"/>
          <a:stretch>
            <a:fillRect/>
          </a:stretch>
        </p:blipFill>
        <p:spPr bwMode="auto">
          <a:xfrm>
            <a:off x="-94804" y="1556792"/>
            <a:ext cx="9131300" cy="5462587"/>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F26B753D-55E3-41D1-A81D-74434ECDB575}"/>
              </a:ext>
            </a:extLst>
          </p:cNvPr>
          <p:cNvSpPr>
            <a:spLocks noGrp="1"/>
          </p:cNvSpPr>
          <p:nvPr>
            <p:ph type="sldNum" sz="quarter" idx="12"/>
          </p:nvPr>
        </p:nvSpPr>
        <p:spPr/>
        <p:txBody>
          <a:bodyPr/>
          <a:lstStyle/>
          <a:p>
            <a:pPr>
              <a:defRPr/>
            </a:pPr>
            <a:fld id="{85D4D257-4F1A-5B4F-8BE3-C5A8F8A780E1}" type="slidenum">
              <a:rPr lang="en-US" smtClean="0"/>
              <a:pPr>
                <a:defRPr/>
              </a:pPr>
              <a:t>58</a:t>
            </a:fld>
            <a:endParaRPr lang="en-US" dirty="0"/>
          </a:p>
        </p:txBody>
      </p:sp>
      <p:sp>
        <p:nvSpPr>
          <p:cNvPr id="6" name="TextBox 5">
            <a:extLst>
              <a:ext uri="{FF2B5EF4-FFF2-40B4-BE49-F238E27FC236}">
                <a16:creationId xmlns:a16="http://schemas.microsoft.com/office/drawing/2014/main" id="{21F0FE01-06F8-4BF6-B76B-0C54B84D8723}"/>
              </a:ext>
            </a:extLst>
          </p:cNvPr>
          <p:cNvSpPr txBox="1"/>
          <p:nvPr/>
        </p:nvSpPr>
        <p:spPr>
          <a:xfrm>
            <a:off x="107504" y="1484784"/>
            <a:ext cx="2664296" cy="1815882"/>
          </a:xfrm>
          <a:prstGeom prst="rect">
            <a:avLst/>
          </a:prstGeom>
          <a:noFill/>
        </p:spPr>
        <p:txBody>
          <a:bodyPr wrap="square">
            <a:spAutoFit/>
          </a:bodyPr>
          <a:lstStyle/>
          <a:p>
            <a:r>
              <a:rPr lang="en-US" sz="1400" dirty="0">
                <a:solidFill>
                  <a:schemeClr val="bg2"/>
                </a:solidFill>
              </a:rPr>
              <a:t>A trusted third party may be needed to achieve secure transmission. For example, a third party may be responsible for distributing the secret information to the two principals while keeping it from any opponent.</a:t>
            </a:r>
          </a:p>
        </p:txBody>
      </p:sp>
    </p:spTree>
  </p:cSld>
  <p:clrMapOvr>
    <a:masterClrMapping/>
  </p:clrMapOvr>
  <p:transition>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400" dirty="0"/>
              <a:t>four basic tasks in designing a particular security service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t>This general model shows that there are four basic tasks in designing a particular security service</a:t>
            </a:r>
            <a:endParaRPr lang="fa-IR" dirty="0"/>
          </a:p>
          <a:p>
            <a:pPr lvl="1"/>
            <a:r>
              <a:rPr lang="en-US" dirty="0"/>
              <a:t>1. Design an </a:t>
            </a:r>
            <a:r>
              <a:rPr lang="en-US" b="1" dirty="0"/>
              <a:t>algorithm</a:t>
            </a:r>
            <a:r>
              <a:rPr lang="en-US" dirty="0"/>
              <a:t> </a:t>
            </a:r>
            <a:r>
              <a:rPr lang="en-US" b="1" dirty="0"/>
              <a:t>for</a:t>
            </a:r>
            <a:r>
              <a:rPr lang="en-US" dirty="0"/>
              <a:t> performing the security-related </a:t>
            </a:r>
            <a:r>
              <a:rPr lang="en-US" b="1" dirty="0"/>
              <a:t>transformation</a:t>
            </a:r>
            <a:r>
              <a:rPr lang="en-US" dirty="0"/>
              <a:t>. The algorithm should be such that an opponent cannot defeat its purpose. </a:t>
            </a:r>
            <a:endParaRPr lang="fa-IR" dirty="0"/>
          </a:p>
          <a:p>
            <a:pPr lvl="1"/>
            <a:r>
              <a:rPr lang="en-US" dirty="0"/>
              <a:t>2. </a:t>
            </a:r>
            <a:r>
              <a:rPr lang="en-US" b="1" dirty="0"/>
              <a:t>Generate</a:t>
            </a:r>
            <a:r>
              <a:rPr lang="en-US" dirty="0"/>
              <a:t> the </a:t>
            </a:r>
            <a:r>
              <a:rPr lang="en-US" b="1" dirty="0"/>
              <a:t>secret</a:t>
            </a:r>
            <a:r>
              <a:rPr lang="en-US" dirty="0"/>
              <a:t> information to be used with the algorithm.</a:t>
            </a:r>
            <a:endParaRPr lang="fa-IR" dirty="0"/>
          </a:p>
          <a:p>
            <a:pPr lvl="1"/>
            <a:r>
              <a:rPr lang="en-US" dirty="0"/>
              <a:t>3. Develop </a:t>
            </a:r>
            <a:r>
              <a:rPr lang="en-US" b="1" dirty="0"/>
              <a:t>methods</a:t>
            </a:r>
            <a:r>
              <a:rPr lang="en-US" dirty="0"/>
              <a:t> for the </a:t>
            </a:r>
            <a:r>
              <a:rPr lang="en-US" b="1" dirty="0"/>
              <a:t>distribution</a:t>
            </a:r>
            <a:r>
              <a:rPr lang="en-US" dirty="0"/>
              <a:t> and </a:t>
            </a:r>
            <a:r>
              <a:rPr lang="en-US" b="1" dirty="0"/>
              <a:t>sharing</a:t>
            </a:r>
            <a:r>
              <a:rPr lang="en-US" dirty="0"/>
              <a:t> of the </a:t>
            </a:r>
            <a:r>
              <a:rPr lang="en-US" b="1" dirty="0"/>
              <a:t>secret</a:t>
            </a:r>
            <a:r>
              <a:rPr lang="en-US" dirty="0"/>
              <a:t> </a:t>
            </a:r>
            <a:r>
              <a:rPr lang="en-US" b="1" dirty="0"/>
              <a:t>information</a:t>
            </a:r>
            <a:r>
              <a:rPr lang="en-US" dirty="0"/>
              <a:t>. </a:t>
            </a:r>
            <a:endParaRPr lang="fa-IR" dirty="0"/>
          </a:p>
          <a:p>
            <a:pPr lvl="1"/>
            <a:r>
              <a:rPr lang="en-US" dirty="0"/>
              <a:t>4. Specify a </a:t>
            </a:r>
            <a:r>
              <a:rPr lang="en-US" b="1" dirty="0"/>
              <a:t>protocol</a:t>
            </a:r>
            <a:r>
              <a:rPr lang="en-US" dirty="0"/>
              <a:t> to be used by the </a:t>
            </a:r>
            <a:r>
              <a:rPr lang="en-US" b="1" dirty="0"/>
              <a:t>two</a:t>
            </a:r>
            <a:r>
              <a:rPr lang="en-US" dirty="0"/>
              <a:t> </a:t>
            </a:r>
            <a:r>
              <a:rPr lang="en-US" b="1" dirty="0"/>
              <a:t>principals</a:t>
            </a:r>
            <a:r>
              <a:rPr lang="en-US" dirty="0"/>
              <a:t> that make use of the security algorithm and the secret information to achieve a particular security service.</a:t>
            </a:r>
            <a:endParaRPr lang="en-US" dirty="0">
              <a:solidFill>
                <a:schemeClr val="tx2">
                  <a:lumMod val="10000"/>
                </a:schemeClr>
              </a:solidFill>
            </a:endParaRPr>
          </a:p>
        </p:txBody>
      </p:sp>
      <p:sp>
        <p:nvSpPr>
          <p:cNvPr id="4" name="Slide Number Placeholder 3">
            <a:extLst>
              <a:ext uri="{FF2B5EF4-FFF2-40B4-BE49-F238E27FC236}">
                <a16:creationId xmlns:a16="http://schemas.microsoft.com/office/drawing/2014/main" id="{2F361589-9903-46A8-9734-12A15707466A}"/>
              </a:ext>
            </a:extLst>
          </p:cNvPr>
          <p:cNvSpPr>
            <a:spLocks noGrp="1"/>
          </p:cNvSpPr>
          <p:nvPr>
            <p:ph type="sldNum" sz="quarter" idx="12"/>
          </p:nvPr>
        </p:nvSpPr>
        <p:spPr/>
        <p:txBody>
          <a:bodyPr/>
          <a:lstStyle/>
          <a:p>
            <a:pPr>
              <a:defRPr/>
            </a:pPr>
            <a:fld id="{85D4D257-4F1A-5B4F-8BE3-C5A8F8A780E1}" type="slidenum">
              <a:rPr lang="en-US" smtClean="0"/>
              <a:pPr>
                <a:defRPr/>
              </a:pPr>
              <a:t>59</a:t>
            </a:fld>
            <a:endParaRPr lang="en-US" dirty="0"/>
          </a:p>
        </p:txBody>
      </p:sp>
    </p:spTree>
    <p:extLst>
      <p:ext uri="{BB962C8B-B14F-4D97-AF65-F5344CB8AC3E}">
        <p14:creationId xmlns:p14="http://schemas.microsoft.com/office/powerpoint/2010/main" val="109410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Computer Security Concepts</a:t>
            </a:r>
          </a:p>
        </p:txBody>
      </p:sp>
      <p:sp>
        <p:nvSpPr>
          <p:cNvPr id="3" name="Content Placeholder 2"/>
          <p:cNvSpPr>
            <a:spLocks noGrp="1"/>
          </p:cNvSpPr>
          <p:nvPr>
            <p:ph idx="1"/>
          </p:nvPr>
        </p:nvSpPr>
        <p:spPr>
          <a:xfrm>
            <a:off x="107504" y="1556792"/>
            <a:ext cx="9036496" cy="5072608"/>
          </a:xfrm>
        </p:spPr>
        <p:txBody>
          <a:bodyPr>
            <a:normAutofit lnSpcReduction="10000"/>
          </a:bodyPr>
          <a:lstStyle/>
          <a:p>
            <a:r>
              <a:rPr lang="en-US" b="1" dirty="0">
                <a:solidFill>
                  <a:schemeClr val="tx2">
                    <a:lumMod val="10000"/>
                  </a:schemeClr>
                </a:solidFill>
              </a:rPr>
              <a:t>Before the widespread use of data processing equipment</a:t>
            </a:r>
            <a:r>
              <a:rPr lang="en-US" dirty="0">
                <a:solidFill>
                  <a:schemeClr val="tx2">
                    <a:lumMod val="10000"/>
                  </a:schemeClr>
                </a:solidFill>
              </a:rPr>
              <a:t>, the security of information valuable to an organization was provided primarily by </a:t>
            </a:r>
            <a:r>
              <a:rPr lang="en-US" dirty="0">
                <a:solidFill>
                  <a:srgbClr val="0070C0"/>
                </a:solidFill>
              </a:rPr>
              <a:t>physical and administrative means</a:t>
            </a:r>
          </a:p>
          <a:p>
            <a:pPr lvl="1"/>
            <a:r>
              <a:rPr lang="en-US" sz="2000" dirty="0"/>
              <a:t>1) rugged filing </a:t>
            </a:r>
            <a:r>
              <a:rPr lang="en-US" sz="2000" b="1" dirty="0"/>
              <a:t>cabinets</a:t>
            </a:r>
            <a:r>
              <a:rPr lang="en-US" sz="2000" dirty="0"/>
              <a:t> with a </a:t>
            </a:r>
            <a:r>
              <a:rPr lang="en-US" sz="2000" b="1" dirty="0"/>
              <a:t>combination</a:t>
            </a:r>
            <a:r>
              <a:rPr lang="en-US" sz="2000" dirty="0"/>
              <a:t> </a:t>
            </a:r>
            <a:r>
              <a:rPr lang="en-US" sz="2000" b="1" dirty="0"/>
              <a:t>lock</a:t>
            </a:r>
            <a:r>
              <a:rPr lang="en-US" sz="2000" dirty="0"/>
              <a:t> for storing sensitive documents.</a:t>
            </a:r>
          </a:p>
          <a:p>
            <a:pPr lvl="1"/>
            <a:r>
              <a:rPr lang="en-US" sz="2000" dirty="0"/>
              <a:t>2) personnel screening procedures used during the hiring process. (</a:t>
            </a:r>
            <a:r>
              <a:rPr lang="fa-IR" sz="2000" dirty="0"/>
              <a:t>گزینش</a:t>
            </a:r>
            <a:r>
              <a:rPr lang="en-US" sz="2000" dirty="0"/>
              <a:t>)</a:t>
            </a:r>
            <a:endParaRPr lang="en-US" sz="2400" dirty="0">
              <a:solidFill>
                <a:srgbClr val="0070C0"/>
              </a:solidFill>
            </a:endParaRPr>
          </a:p>
          <a:p>
            <a:r>
              <a:rPr lang="en-US" dirty="0">
                <a:solidFill>
                  <a:schemeClr val="tx2">
                    <a:lumMod val="10000"/>
                  </a:schemeClr>
                </a:solidFill>
              </a:rPr>
              <a:t>With the introduction of the computer, the </a:t>
            </a:r>
            <a:r>
              <a:rPr lang="en-US" dirty="0">
                <a:solidFill>
                  <a:srgbClr val="0070C0"/>
                </a:solidFill>
              </a:rPr>
              <a:t>need for automated too</a:t>
            </a:r>
            <a:r>
              <a:rPr lang="en-US" dirty="0">
                <a:solidFill>
                  <a:schemeClr val="tx2">
                    <a:lumMod val="10000"/>
                  </a:schemeClr>
                </a:solidFill>
              </a:rPr>
              <a:t>ls for protecting files and other information stored on the computer became evident</a:t>
            </a:r>
          </a:p>
          <a:p>
            <a:r>
              <a:rPr lang="en-US" dirty="0">
                <a:solidFill>
                  <a:schemeClr val="tx2">
                    <a:lumMod val="10000"/>
                  </a:schemeClr>
                </a:solidFill>
              </a:rPr>
              <a:t>Another major </a:t>
            </a:r>
            <a:r>
              <a:rPr lang="en-US" b="1" dirty="0">
                <a:solidFill>
                  <a:schemeClr val="tx2">
                    <a:lumMod val="10000"/>
                  </a:schemeClr>
                </a:solidFill>
              </a:rPr>
              <a:t>change</a:t>
            </a:r>
            <a:r>
              <a:rPr lang="en-US" dirty="0">
                <a:solidFill>
                  <a:schemeClr val="tx2">
                    <a:lumMod val="10000"/>
                  </a:schemeClr>
                </a:solidFill>
              </a:rPr>
              <a:t> that affected security is the introduction of </a:t>
            </a:r>
            <a:r>
              <a:rPr lang="en-US" dirty="0">
                <a:solidFill>
                  <a:srgbClr val="0070C0"/>
                </a:solidFill>
              </a:rPr>
              <a:t>distributed systems and the use of networks</a:t>
            </a:r>
            <a:r>
              <a:rPr lang="en-US" dirty="0">
                <a:solidFill>
                  <a:schemeClr val="tx2">
                    <a:lumMod val="10000"/>
                  </a:schemeClr>
                </a:solidFill>
              </a:rPr>
              <a:t> and communications facilities for carrying data between terminal user and computer and between computer and computer</a:t>
            </a:r>
          </a:p>
          <a:p>
            <a:pPr lvl="1"/>
            <a:endParaRPr lang="en-US" sz="2000" dirty="0"/>
          </a:p>
        </p:txBody>
      </p:sp>
      <p:sp>
        <p:nvSpPr>
          <p:cNvPr id="4" name="Slide Number Placeholder 3">
            <a:extLst>
              <a:ext uri="{FF2B5EF4-FFF2-40B4-BE49-F238E27FC236}">
                <a16:creationId xmlns:a16="http://schemas.microsoft.com/office/drawing/2014/main" id="{BD38040A-6EAA-4D67-B03B-5B430607F1E1}"/>
              </a:ext>
            </a:extLst>
          </p:cNvPr>
          <p:cNvSpPr>
            <a:spLocks noGrp="1"/>
          </p:cNvSpPr>
          <p:nvPr>
            <p:ph type="sldNum" sz="quarter" idx="12"/>
          </p:nvPr>
        </p:nvSpPr>
        <p:spPr/>
        <p:txBody>
          <a:bodyPr/>
          <a:lstStyle/>
          <a:p>
            <a:pPr>
              <a:defRPr/>
            </a:pPr>
            <a:fld id="{9C2FB95B-9CE7-A047-A167-44F68D48CF28}" type="slidenum">
              <a:rPr lang="en-US" smtClean="0"/>
              <a:pPr>
                <a:defRPr/>
              </a:pPr>
              <a:t>6</a:t>
            </a:fld>
            <a:endParaRPr lang="en-US" dirty="0"/>
          </a:p>
        </p:txBody>
      </p:sp>
    </p:spTree>
    <p:extLst>
      <p:ext uri="{BB962C8B-B14F-4D97-AF65-F5344CB8AC3E}">
        <p14:creationId xmlns:p14="http://schemas.microsoft.com/office/powerpoint/2010/main" val="2496917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292F-D538-4751-AE87-3A43FC958CDC}"/>
              </a:ext>
            </a:extLst>
          </p:cNvPr>
          <p:cNvSpPr>
            <a:spLocks noGrp="1"/>
          </p:cNvSpPr>
          <p:nvPr>
            <p:ph type="title"/>
          </p:nvPr>
        </p:nvSpPr>
        <p:spPr/>
        <p:txBody>
          <a:bodyPr/>
          <a:lstStyle/>
          <a:p>
            <a:r>
              <a:rPr lang="en-US" dirty="0"/>
              <a:t>Hacker vs intruder</a:t>
            </a:r>
          </a:p>
        </p:txBody>
      </p:sp>
      <p:sp>
        <p:nvSpPr>
          <p:cNvPr id="3" name="Content Placeholder 2">
            <a:extLst>
              <a:ext uri="{FF2B5EF4-FFF2-40B4-BE49-F238E27FC236}">
                <a16:creationId xmlns:a16="http://schemas.microsoft.com/office/drawing/2014/main" id="{599E9B22-B6C8-4F60-A011-B8DB7636D062}"/>
              </a:ext>
            </a:extLst>
          </p:cNvPr>
          <p:cNvSpPr>
            <a:spLocks noGrp="1"/>
          </p:cNvSpPr>
          <p:nvPr>
            <p:ph idx="1"/>
          </p:nvPr>
        </p:nvSpPr>
        <p:spPr/>
        <p:txBody>
          <a:bodyPr/>
          <a:lstStyle/>
          <a:p>
            <a:r>
              <a:rPr lang="en-US" dirty="0"/>
              <a:t>The </a:t>
            </a:r>
            <a:r>
              <a:rPr lang="en-US" b="1" dirty="0"/>
              <a:t>hacker</a:t>
            </a:r>
            <a:r>
              <a:rPr lang="en-US" dirty="0"/>
              <a:t> can be someone who, with no malign intent, simply gets satisfaction from breaking and entering a computer system.</a:t>
            </a:r>
          </a:p>
          <a:p>
            <a:r>
              <a:rPr lang="en-US" dirty="0"/>
              <a:t>The </a:t>
            </a:r>
            <a:r>
              <a:rPr lang="en-US" b="1" dirty="0"/>
              <a:t>intruder</a:t>
            </a:r>
            <a:r>
              <a:rPr lang="en-US" dirty="0"/>
              <a:t> can be a disgruntled employee who wishes to do damage or a criminal who seeks to exploit computer assets for financial gain</a:t>
            </a:r>
          </a:p>
          <a:p>
            <a:endParaRPr lang="en-US" dirty="0"/>
          </a:p>
        </p:txBody>
      </p:sp>
      <p:sp>
        <p:nvSpPr>
          <p:cNvPr id="4" name="Slide Number Placeholder 3">
            <a:extLst>
              <a:ext uri="{FF2B5EF4-FFF2-40B4-BE49-F238E27FC236}">
                <a16:creationId xmlns:a16="http://schemas.microsoft.com/office/drawing/2014/main" id="{48C70939-3EFA-484F-BB33-87E89A2EC05F}"/>
              </a:ext>
            </a:extLst>
          </p:cNvPr>
          <p:cNvSpPr>
            <a:spLocks noGrp="1"/>
          </p:cNvSpPr>
          <p:nvPr>
            <p:ph type="sldNum" sz="quarter" idx="12"/>
          </p:nvPr>
        </p:nvSpPr>
        <p:spPr/>
        <p:txBody>
          <a:bodyPr/>
          <a:lstStyle/>
          <a:p>
            <a:pPr>
              <a:defRPr/>
            </a:pPr>
            <a:fld id="{85D4D257-4F1A-5B4F-8BE3-C5A8F8A780E1}" type="slidenum">
              <a:rPr lang="en-US" smtClean="0"/>
              <a:pPr>
                <a:defRPr/>
              </a:pPr>
              <a:t>60</a:t>
            </a:fld>
            <a:endParaRPr lang="en-US" dirty="0"/>
          </a:p>
        </p:txBody>
      </p:sp>
    </p:spTree>
    <p:extLst>
      <p:ext uri="{BB962C8B-B14F-4D97-AF65-F5344CB8AC3E}">
        <p14:creationId xmlns:p14="http://schemas.microsoft.com/office/powerpoint/2010/main" val="368450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dirty="0"/>
              <a:t>Network Access Security Model</a:t>
            </a:r>
          </a:p>
        </p:txBody>
      </p:sp>
      <p:pic>
        <p:nvPicPr>
          <p:cNvPr id="72707" name="Picture 3" descr="f3.pdf"/>
          <p:cNvPicPr>
            <a:picLocks noChangeAspect="1"/>
          </p:cNvPicPr>
          <p:nvPr/>
        </p:nvPicPr>
        <p:blipFill>
          <a:blip r:embed="rId3"/>
          <a:srcRect l="2353" t="28181" r="3529" b="33636"/>
          <a:stretch>
            <a:fillRect/>
          </a:stretch>
        </p:blipFill>
        <p:spPr bwMode="auto">
          <a:xfrm>
            <a:off x="0" y="2057400"/>
            <a:ext cx="9144000" cy="4800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E0FF6C6A-7790-46D0-9BA3-00DEE264223A}"/>
              </a:ext>
            </a:extLst>
          </p:cNvPr>
          <p:cNvSpPr>
            <a:spLocks noGrp="1"/>
          </p:cNvSpPr>
          <p:nvPr>
            <p:ph type="sldNum" sz="quarter" idx="12"/>
          </p:nvPr>
        </p:nvSpPr>
        <p:spPr/>
        <p:txBody>
          <a:bodyPr/>
          <a:lstStyle/>
          <a:p>
            <a:pPr>
              <a:defRPr/>
            </a:pPr>
            <a:fld id="{85D4D257-4F1A-5B4F-8BE3-C5A8F8A780E1}" type="slidenum">
              <a:rPr lang="en-US" smtClean="0"/>
              <a:pPr>
                <a:defRPr/>
              </a:pPr>
              <a:t>61</a:t>
            </a:fld>
            <a:endParaRPr lang="en-US" dirty="0"/>
          </a:p>
        </p:txBody>
      </p:sp>
    </p:spTree>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dirty="0"/>
              <a:t>Unwanted Access</a:t>
            </a:r>
          </a:p>
        </p:txBody>
      </p:sp>
      <p:sp>
        <p:nvSpPr>
          <p:cNvPr id="3" name="Content Placeholder 2"/>
          <p:cNvSpPr>
            <a:spLocks noGrp="1"/>
          </p:cNvSpPr>
          <p:nvPr>
            <p:ph idx="1"/>
          </p:nvPr>
        </p:nvSpPr>
        <p:spPr>
          <a:xfrm>
            <a:off x="228600" y="1524000"/>
            <a:ext cx="4267200" cy="4867275"/>
          </a:xfrm>
        </p:spPr>
        <p:txBody>
          <a:bodyPr>
            <a:normAutofit/>
          </a:bodyPr>
          <a:lstStyle/>
          <a:p>
            <a:pPr>
              <a:defRPr/>
            </a:pPr>
            <a:r>
              <a:rPr lang="en-US" dirty="0">
                <a:solidFill>
                  <a:schemeClr val="tx2">
                    <a:lumMod val="10000"/>
                  </a:schemeClr>
                </a:solidFill>
              </a:rPr>
              <a:t>Placement of logic  in a computer system that exploits vulnerabilities in the system and that can affect application programs as well as utility programs</a:t>
            </a:r>
          </a:p>
        </p:txBody>
      </p:sp>
      <p:pic>
        <p:nvPicPr>
          <p:cNvPr id="4" name="Picture 3"/>
          <p:cNvPicPr>
            <a:picLocks noChangeAspect="1"/>
          </p:cNvPicPr>
          <p:nvPr/>
        </p:nvPicPr>
        <p:blipFill>
          <a:blip r:embed="rId3"/>
          <a:stretch>
            <a:fillRect/>
          </a:stretch>
        </p:blipFill>
        <p:spPr>
          <a:xfrm flipH="1">
            <a:off x="304800" y="4953000"/>
            <a:ext cx="1858052" cy="1905000"/>
          </a:xfrm>
          <a:prstGeom prst="rect">
            <a:avLst/>
          </a:prstGeom>
        </p:spPr>
      </p:pic>
      <p:graphicFrame>
        <p:nvGraphicFramePr>
          <p:cNvPr id="5" name="Diagram 4"/>
          <p:cNvGraphicFramePr/>
          <p:nvPr>
            <p:extLst>
              <p:ext uri="{D42A27DB-BD31-4B8C-83A1-F6EECF244321}">
                <p14:modId xmlns:p14="http://schemas.microsoft.com/office/powerpoint/2010/main" val="3491691181"/>
              </p:ext>
            </p:extLst>
          </p:nvPr>
        </p:nvGraphicFramePr>
        <p:xfrm>
          <a:off x="3810000" y="1600200"/>
          <a:ext cx="6096000" cy="487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CC7F5CAF-AD6C-45BE-AB4B-A0863CB61AFE}"/>
              </a:ext>
            </a:extLst>
          </p:cNvPr>
          <p:cNvSpPr>
            <a:spLocks noGrp="1"/>
          </p:cNvSpPr>
          <p:nvPr>
            <p:ph type="sldNum" sz="quarter" idx="12"/>
          </p:nvPr>
        </p:nvSpPr>
        <p:spPr/>
        <p:txBody>
          <a:bodyPr/>
          <a:lstStyle/>
          <a:p>
            <a:pPr>
              <a:defRPr/>
            </a:pPr>
            <a:fld id="{85D4D257-4F1A-5B4F-8BE3-C5A8F8A780E1}" type="slidenum">
              <a:rPr lang="en-US" smtClean="0"/>
              <a:pPr>
                <a:defRPr/>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standards</a:t>
            </a:r>
            <a:endParaRPr lang="en-US" dirty="0"/>
          </a:p>
        </p:txBody>
      </p:sp>
      <p:sp>
        <p:nvSpPr>
          <p:cNvPr id="5" name="Text Placeholder 4"/>
          <p:cNvSpPr>
            <a:spLocks noGrp="1"/>
          </p:cNvSpPr>
          <p:nvPr>
            <p:ph type="body" idx="1"/>
          </p:nvPr>
        </p:nvSpPr>
        <p:spPr>
          <a:xfrm>
            <a:off x="200684" y="2127878"/>
            <a:ext cx="3566160" cy="838200"/>
          </a:xfrm>
        </p:spPr>
        <p:txBody>
          <a:bodyPr/>
          <a:lstStyle/>
          <a:p>
            <a:r>
              <a:rPr lang="en-US" dirty="0">
                <a:solidFill>
                  <a:schemeClr val="tx2">
                    <a:lumMod val="10000"/>
                  </a:schemeClr>
                </a:solidFill>
              </a:rPr>
              <a:t>NIST</a:t>
            </a:r>
          </a:p>
        </p:txBody>
      </p:sp>
      <p:sp>
        <p:nvSpPr>
          <p:cNvPr id="6" name="Content Placeholder 5"/>
          <p:cNvSpPr>
            <a:spLocks noGrp="1"/>
          </p:cNvSpPr>
          <p:nvPr>
            <p:ph sz="half" idx="2"/>
          </p:nvPr>
        </p:nvSpPr>
        <p:spPr>
          <a:xfrm>
            <a:off x="179512" y="2618996"/>
            <a:ext cx="3566160" cy="4007224"/>
          </a:xfrm>
        </p:spPr>
        <p:txBody>
          <a:bodyPr>
            <a:noAutofit/>
          </a:bodyPr>
          <a:lstStyle/>
          <a:p>
            <a:r>
              <a:rPr lang="en-US" sz="1800" dirty="0">
                <a:solidFill>
                  <a:schemeClr val="tx2">
                    <a:lumMod val="10000"/>
                  </a:schemeClr>
                </a:solidFill>
                <a:latin typeface="Times New Roman" panose="02020603050405020304" pitchFamily="18" charset="0"/>
                <a:cs typeface="Times New Roman" panose="02020603050405020304" pitchFamily="18" charset="0"/>
              </a:rPr>
              <a:t>National Institute of Standards and Technology</a:t>
            </a:r>
          </a:p>
          <a:p>
            <a:r>
              <a:rPr lang="en-US" sz="1800" dirty="0">
                <a:solidFill>
                  <a:schemeClr val="tx2">
                    <a:lumMod val="10000"/>
                  </a:schemeClr>
                </a:solidFill>
                <a:latin typeface="Times New Roman" panose="02020603050405020304" pitchFamily="18" charset="0"/>
                <a:cs typeface="Times New Roman" panose="02020603050405020304" pitchFamily="18" charset="0"/>
              </a:rPr>
              <a:t>It is a U.S. federal agency that deals with measurement science, standards, and technology related to U.S. government use and to the promotion of U.S. private-sector innovation</a:t>
            </a:r>
          </a:p>
          <a:p>
            <a:r>
              <a:rPr lang="en-US" sz="1800" dirty="0">
                <a:solidFill>
                  <a:schemeClr val="tx2">
                    <a:lumMod val="10000"/>
                  </a:schemeClr>
                </a:solidFill>
                <a:latin typeface="Times New Roman" panose="02020603050405020304" pitchFamily="18" charset="0"/>
                <a:cs typeface="Times New Roman" panose="02020603050405020304" pitchFamily="18" charset="0"/>
              </a:rPr>
              <a:t>NIST </a:t>
            </a:r>
            <a:r>
              <a:rPr lang="en-US" sz="1800" b="1" dirty="0">
                <a:solidFill>
                  <a:schemeClr val="tx2">
                    <a:lumMod val="10000"/>
                  </a:schemeClr>
                </a:solidFill>
                <a:latin typeface="Times New Roman" panose="02020603050405020304" pitchFamily="18" charset="0"/>
                <a:cs typeface="Times New Roman" panose="02020603050405020304" pitchFamily="18" charset="0"/>
              </a:rPr>
              <a:t>Federal Information Processing Standards </a:t>
            </a:r>
            <a:r>
              <a:rPr lang="en-US" sz="1800" dirty="0">
                <a:solidFill>
                  <a:schemeClr val="tx2">
                    <a:lumMod val="10000"/>
                  </a:schemeClr>
                </a:solidFill>
                <a:latin typeface="Times New Roman" panose="02020603050405020304" pitchFamily="18" charset="0"/>
                <a:cs typeface="Times New Roman" panose="02020603050405020304" pitchFamily="18" charset="0"/>
              </a:rPr>
              <a:t>(FIPS) and </a:t>
            </a:r>
            <a:r>
              <a:rPr lang="en-US" sz="1800" b="1" dirty="0">
                <a:solidFill>
                  <a:schemeClr val="tx2">
                    <a:lumMod val="10000"/>
                  </a:schemeClr>
                </a:solidFill>
                <a:latin typeface="Times New Roman" panose="02020603050405020304" pitchFamily="18" charset="0"/>
                <a:cs typeface="Times New Roman" panose="02020603050405020304" pitchFamily="18" charset="0"/>
              </a:rPr>
              <a:t>Special Publications </a:t>
            </a:r>
            <a:r>
              <a:rPr lang="en-US" sz="1800" dirty="0">
                <a:solidFill>
                  <a:schemeClr val="tx2">
                    <a:lumMod val="10000"/>
                  </a:schemeClr>
                </a:solidFill>
                <a:latin typeface="Times New Roman" panose="02020603050405020304" pitchFamily="18" charset="0"/>
                <a:cs typeface="Times New Roman" panose="02020603050405020304" pitchFamily="18" charset="0"/>
              </a:rPr>
              <a:t>(SP) have a worldwide impact</a:t>
            </a:r>
          </a:p>
        </p:txBody>
      </p:sp>
      <p:sp>
        <p:nvSpPr>
          <p:cNvPr id="7" name="Text Placeholder 6"/>
          <p:cNvSpPr>
            <a:spLocks noGrp="1"/>
          </p:cNvSpPr>
          <p:nvPr>
            <p:ph type="body" sz="quarter" idx="3"/>
          </p:nvPr>
        </p:nvSpPr>
        <p:spPr>
          <a:xfrm>
            <a:off x="5148064" y="2199896"/>
            <a:ext cx="3566160" cy="838200"/>
          </a:xfrm>
        </p:spPr>
        <p:txBody>
          <a:bodyPr/>
          <a:lstStyle/>
          <a:p>
            <a:r>
              <a:rPr lang="en-US" dirty="0">
                <a:solidFill>
                  <a:schemeClr val="tx2">
                    <a:lumMod val="10000"/>
                  </a:schemeClr>
                </a:solidFill>
              </a:rPr>
              <a:t>ISOC</a:t>
            </a:r>
          </a:p>
        </p:txBody>
      </p:sp>
      <p:sp>
        <p:nvSpPr>
          <p:cNvPr id="8" name="Content Placeholder 7"/>
          <p:cNvSpPr>
            <a:spLocks noGrp="1"/>
          </p:cNvSpPr>
          <p:nvPr>
            <p:ph sz="quarter" idx="4"/>
          </p:nvPr>
        </p:nvSpPr>
        <p:spPr>
          <a:xfrm>
            <a:off x="4196011" y="2546978"/>
            <a:ext cx="4968552" cy="4039317"/>
          </a:xfrm>
        </p:spPr>
        <p:txBody>
          <a:bodyPr>
            <a:normAutofit fontScale="85000" lnSpcReduction="10000"/>
          </a:bodyPr>
          <a:lstStyle/>
          <a:p>
            <a:r>
              <a:rPr lang="en-US" dirty="0">
                <a:solidFill>
                  <a:schemeClr val="tx2">
                    <a:lumMod val="10000"/>
                  </a:schemeClr>
                </a:solidFill>
              </a:rPr>
              <a:t>Internet Society</a:t>
            </a:r>
          </a:p>
          <a:p>
            <a:r>
              <a:rPr lang="en-US" dirty="0">
                <a:solidFill>
                  <a:schemeClr val="tx2">
                    <a:lumMod val="10000"/>
                  </a:schemeClr>
                </a:solidFill>
              </a:rPr>
              <a:t>Professional membership society with worldwide organizational and individual membership</a:t>
            </a:r>
          </a:p>
          <a:p>
            <a:r>
              <a:rPr lang="en-US" dirty="0">
                <a:solidFill>
                  <a:schemeClr val="tx2">
                    <a:lumMod val="10000"/>
                  </a:schemeClr>
                </a:solidFill>
              </a:rPr>
              <a:t>Provides </a:t>
            </a:r>
            <a:r>
              <a:rPr lang="en-US" b="1" dirty="0">
                <a:solidFill>
                  <a:schemeClr val="tx2">
                    <a:lumMod val="10000"/>
                  </a:schemeClr>
                </a:solidFill>
              </a:rPr>
              <a:t>leadership</a:t>
            </a:r>
            <a:r>
              <a:rPr lang="en-US" dirty="0">
                <a:solidFill>
                  <a:schemeClr val="tx2">
                    <a:lumMod val="10000"/>
                  </a:schemeClr>
                </a:solidFill>
              </a:rPr>
              <a:t> in addressing issues that confront the </a:t>
            </a:r>
            <a:r>
              <a:rPr lang="en-US" b="1" dirty="0">
                <a:solidFill>
                  <a:schemeClr val="tx2">
                    <a:lumMod val="10000"/>
                  </a:schemeClr>
                </a:solidFill>
              </a:rPr>
              <a:t>future of the Internet</a:t>
            </a:r>
          </a:p>
          <a:p>
            <a:r>
              <a:rPr lang="en-US" dirty="0">
                <a:solidFill>
                  <a:schemeClr val="tx2">
                    <a:lumMod val="10000"/>
                  </a:schemeClr>
                </a:solidFill>
              </a:rPr>
              <a:t>Is the organization home for the groups responsible for Internet infrastructure standards, including </a:t>
            </a:r>
            <a:r>
              <a:rPr lang="en-US" b="1" dirty="0">
                <a:solidFill>
                  <a:schemeClr val="tx2">
                    <a:lumMod val="10000"/>
                  </a:schemeClr>
                </a:solidFill>
              </a:rPr>
              <a:t>the Internet Engineering Task Force (IETF)</a:t>
            </a:r>
            <a:r>
              <a:rPr lang="en-US" dirty="0">
                <a:solidFill>
                  <a:schemeClr val="tx2">
                    <a:lumMod val="10000"/>
                  </a:schemeClr>
                </a:solidFill>
              </a:rPr>
              <a:t> and the </a:t>
            </a:r>
            <a:r>
              <a:rPr lang="en-US" b="1" dirty="0">
                <a:solidFill>
                  <a:schemeClr val="tx2">
                    <a:lumMod val="10000"/>
                  </a:schemeClr>
                </a:solidFill>
              </a:rPr>
              <a:t>Internet Architecture Board (IAB)</a:t>
            </a:r>
          </a:p>
          <a:p>
            <a:r>
              <a:rPr lang="en-US" dirty="0">
                <a:solidFill>
                  <a:schemeClr val="tx2">
                    <a:lumMod val="10000"/>
                  </a:schemeClr>
                </a:solidFill>
              </a:rPr>
              <a:t>Internet standards and related specifications are published as Requests for Comments (RFCs)</a:t>
            </a:r>
          </a:p>
        </p:txBody>
      </p:sp>
      <p:sp>
        <p:nvSpPr>
          <p:cNvPr id="2" name="Slide Number Placeholder 1">
            <a:extLst>
              <a:ext uri="{FF2B5EF4-FFF2-40B4-BE49-F238E27FC236}">
                <a16:creationId xmlns:a16="http://schemas.microsoft.com/office/drawing/2014/main" id="{2EE858E2-D4DE-441C-97F8-D3BE89A5E189}"/>
              </a:ext>
            </a:extLst>
          </p:cNvPr>
          <p:cNvSpPr>
            <a:spLocks noGrp="1"/>
          </p:cNvSpPr>
          <p:nvPr>
            <p:ph type="sldNum" sz="quarter" idx="12"/>
          </p:nvPr>
        </p:nvSpPr>
        <p:spPr/>
        <p:txBody>
          <a:bodyPr/>
          <a:lstStyle/>
          <a:p>
            <a:pPr>
              <a:defRPr/>
            </a:pPr>
            <a:fld id="{9BF0E9EE-BC9F-CF4B-8C67-03F1AE28298F}" type="slidenum">
              <a:rPr lang="en-US" smtClean="0"/>
              <a:pPr>
                <a:defRPr/>
              </a:pPr>
              <a:t>63</a:t>
            </a:fld>
            <a:endParaRPr lang="en-US" dirty="0"/>
          </a:p>
        </p:txBody>
      </p:sp>
      <p:sp>
        <p:nvSpPr>
          <p:cNvPr id="9" name="TextBox 8">
            <a:extLst>
              <a:ext uri="{FF2B5EF4-FFF2-40B4-BE49-F238E27FC236}">
                <a16:creationId xmlns:a16="http://schemas.microsoft.com/office/drawing/2014/main" id="{DD4FA764-D174-447C-9D1D-AFC9E84ECEAD}"/>
              </a:ext>
            </a:extLst>
          </p:cNvPr>
          <p:cNvSpPr txBox="1"/>
          <p:nvPr/>
        </p:nvSpPr>
        <p:spPr>
          <a:xfrm>
            <a:off x="230420" y="1408664"/>
            <a:ext cx="8496944" cy="923330"/>
          </a:xfrm>
          <a:prstGeom prst="rect">
            <a:avLst/>
          </a:prstGeom>
          <a:noFill/>
        </p:spPr>
        <p:txBody>
          <a:bodyPr wrap="square">
            <a:spAutoFit/>
          </a:bodyPr>
          <a:lstStyle/>
          <a:p>
            <a:r>
              <a:rPr lang="en-US" dirty="0">
                <a:solidFill>
                  <a:schemeClr val="bg2"/>
                </a:solidFill>
              </a:rPr>
              <a:t>Many of the </a:t>
            </a:r>
            <a:r>
              <a:rPr lang="en-US" b="1" dirty="0">
                <a:solidFill>
                  <a:schemeClr val="bg2"/>
                </a:solidFill>
              </a:rPr>
              <a:t>security</a:t>
            </a:r>
            <a:r>
              <a:rPr lang="en-US" dirty="0">
                <a:solidFill>
                  <a:schemeClr val="bg2"/>
                </a:solidFill>
              </a:rPr>
              <a:t> </a:t>
            </a:r>
            <a:r>
              <a:rPr lang="en-US" b="1" dirty="0">
                <a:solidFill>
                  <a:schemeClr val="bg2"/>
                </a:solidFill>
              </a:rPr>
              <a:t>techniques</a:t>
            </a:r>
            <a:r>
              <a:rPr lang="en-US" dirty="0">
                <a:solidFill>
                  <a:schemeClr val="bg2"/>
                </a:solidFill>
              </a:rPr>
              <a:t> and </a:t>
            </a:r>
            <a:r>
              <a:rPr lang="en-US" b="1" dirty="0">
                <a:solidFill>
                  <a:schemeClr val="bg2"/>
                </a:solidFill>
              </a:rPr>
              <a:t>applications</a:t>
            </a:r>
            <a:r>
              <a:rPr lang="en-US" dirty="0">
                <a:solidFill>
                  <a:schemeClr val="bg2"/>
                </a:solidFill>
              </a:rPr>
              <a:t> </a:t>
            </a:r>
            <a:r>
              <a:rPr lang="en-US" b="1" dirty="0">
                <a:solidFill>
                  <a:schemeClr val="bg2"/>
                </a:solidFill>
              </a:rPr>
              <a:t>described</a:t>
            </a:r>
            <a:r>
              <a:rPr lang="en-US" dirty="0">
                <a:solidFill>
                  <a:schemeClr val="bg2"/>
                </a:solidFill>
              </a:rPr>
              <a:t> in this book have been specified as standards. Important organizations that involved in development of these standards are as follows.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a:xfrm>
            <a:off x="779463" y="1828800"/>
            <a:ext cx="3566160" cy="4572000"/>
          </a:xfrm>
        </p:spPr>
        <p:txBody>
          <a:bodyPr/>
          <a:lstStyle/>
          <a:p>
            <a:r>
              <a:rPr lang="en-US" dirty="0">
                <a:solidFill>
                  <a:schemeClr val="tx2">
                    <a:lumMod val="10000"/>
                  </a:schemeClr>
                </a:solidFill>
              </a:rPr>
              <a:t>Computer security concepts</a:t>
            </a:r>
          </a:p>
          <a:p>
            <a:pPr lvl="1">
              <a:buClr>
                <a:schemeClr val="bg1"/>
              </a:buClr>
            </a:pPr>
            <a:r>
              <a:rPr lang="en-US" dirty="0">
                <a:solidFill>
                  <a:schemeClr val="tx2">
                    <a:lumMod val="10000"/>
                  </a:schemeClr>
                </a:solidFill>
              </a:rPr>
              <a:t>Definition</a:t>
            </a:r>
          </a:p>
          <a:p>
            <a:pPr lvl="1">
              <a:buClr>
                <a:schemeClr val="bg1"/>
              </a:buClr>
            </a:pPr>
            <a:r>
              <a:rPr lang="en-US" dirty="0">
                <a:solidFill>
                  <a:schemeClr val="tx2">
                    <a:lumMod val="10000"/>
                  </a:schemeClr>
                </a:solidFill>
              </a:rPr>
              <a:t>Examples</a:t>
            </a:r>
          </a:p>
          <a:p>
            <a:pPr lvl="1">
              <a:buClr>
                <a:schemeClr val="bg1"/>
              </a:buClr>
            </a:pPr>
            <a:r>
              <a:rPr lang="en-US" dirty="0">
                <a:solidFill>
                  <a:schemeClr val="tx2">
                    <a:lumMod val="10000"/>
                  </a:schemeClr>
                </a:solidFill>
              </a:rPr>
              <a:t>Challenges </a:t>
            </a:r>
          </a:p>
          <a:p>
            <a:r>
              <a:rPr lang="en-US" dirty="0">
                <a:solidFill>
                  <a:schemeClr val="tx2">
                    <a:lumMod val="10000"/>
                  </a:schemeClr>
                </a:solidFill>
              </a:rPr>
              <a:t>The OSI security architecture</a:t>
            </a:r>
          </a:p>
          <a:p>
            <a:r>
              <a:rPr lang="en-US" dirty="0">
                <a:solidFill>
                  <a:schemeClr val="tx2">
                    <a:lumMod val="10000"/>
                  </a:schemeClr>
                </a:solidFill>
              </a:rPr>
              <a:t>Security attacks</a:t>
            </a:r>
          </a:p>
          <a:p>
            <a:pPr lvl="1">
              <a:buClr>
                <a:schemeClr val="bg1"/>
              </a:buClr>
            </a:pPr>
            <a:r>
              <a:rPr lang="en-US" dirty="0">
                <a:solidFill>
                  <a:schemeClr val="tx2">
                    <a:lumMod val="10000"/>
                  </a:schemeClr>
                </a:solidFill>
              </a:rPr>
              <a:t>Passive attacks</a:t>
            </a:r>
          </a:p>
          <a:p>
            <a:pPr lvl="1">
              <a:buClr>
                <a:schemeClr val="bg1"/>
              </a:buClr>
            </a:pPr>
            <a:r>
              <a:rPr lang="en-US" dirty="0">
                <a:solidFill>
                  <a:schemeClr val="tx2">
                    <a:lumMod val="10000"/>
                  </a:schemeClr>
                </a:solidFill>
              </a:rPr>
              <a:t>Active attacks</a:t>
            </a:r>
            <a:endParaRPr lang="en-AU" dirty="0">
              <a:solidFill>
                <a:schemeClr val="tx2">
                  <a:lumMod val="10000"/>
                </a:schemeClr>
              </a:solidFill>
            </a:endParaRPr>
          </a:p>
        </p:txBody>
      </p:sp>
      <p:sp>
        <p:nvSpPr>
          <p:cNvPr id="76804" name="Content Placeholder 11"/>
          <p:cNvSpPr>
            <a:spLocks noGrp="1"/>
          </p:cNvSpPr>
          <p:nvPr>
            <p:ph sz="half" idx="2"/>
          </p:nvPr>
        </p:nvSpPr>
        <p:spPr>
          <a:xfrm>
            <a:off x="4796791" y="1828800"/>
            <a:ext cx="3566160" cy="4495800"/>
          </a:xfrm>
        </p:spPr>
        <p:txBody>
          <a:bodyPr/>
          <a:lstStyle/>
          <a:p>
            <a:r>
              <a:rPr lang="en-US" dirty="0">
                <a:solidFill>
                  <a:schemeClr val="tx2">
                    <a:lumMod val="10000"/>
                  </a:schemeClr>
                </a:solidFill>
              </a:rPr>
              <a:t>Security services</a:t>
            </a:r>
          </a:p>
          <a:p>
            <a:pPr lvl="1">
              <a:buClr>
                <a:schemeClr val="bg1"/>
              </a:buClr>
            </a:pPr>
            <a:r>
              <a:rPr lang="en-US" dirty="0">
                <a:solidFill>
                  <a:schemeClr val="tx2">
                    <a:lumMod val="10000"/>
                  </a:schemeClr>
                </a:solidFill>
              </a:rPr>
              <a:t>Authentication</a:t>
            </a:r>
          </a:p>
          <a:p>
            <a:pPr lvl="1">
              <a:buClr>
                <a:schemeClr val="bg1"/>
              </a:buClr>
            </a:pPr>
            <a:r>
              <a:rPr lang="en-US" dirty="0">
                <a:solidFill>
                  <a:schemeClr val="tx2">
                    <a:lumMod val="10000"/>
                  </a:schemeClr>
                </a:solidFill>
              </a:rPr>
              <a:t>Access control</a:t>
            </a:r>
          </a:p>
          <a:p>
            <a:pPr lvl="1">
              <a:buClr>
                <a:schemeClr val="bg1"/>
              </a:buClr>
            </a:pPr>
            <a:r>
              <a:rPr lang="en-US" dirty="0">
                <a:solidFill>
                  <a:schemeClr val="tx2">
                    <a:lumMod val="10000"/>
                  </a:schemeClr>
                </a:solidFill>
              </a:rPr>
              <a:t>Data confidentiality</a:t>
            </a:r>
          </a:p>
          <a:p>
            <a:pPr lvl="1">
              <a:buClr>
                <a:schemeClr val="bg1"/>
              </a:buClr>
            </a:pPr>
            <a:r>
              <a:rPr lang="en-US" dirty="0">
                <a:solidFill>
                  <a:schemeClr val="tx2">
                    <a:lumMod val="10000"/>
                  </a:schemeClr>
                </a:solidFill>
              </a:rPr>
              <a:t>Data integrity</a:t>
            </a:r>
          </a:p>
          <a:p>
            <a:pPr lvl="1">
              <a:buClr>
                <a:schemeClr val="bg1"/>
              </a:buClr>
            </a:pPr>
            <a:r>
              <a:rPr lang="en-US" dirty="0">
                <a:solidFill>
                  <a:schemeClr val="tx2">
                    <a:lumMod val="10000"/>
                  </a:schemeClr>
                </a:solidFill>
              </a:rPr>
              <a:t>Nonrepudiation</a:t>
            </a:r>
          </a:p>
          <a:p>
            <a:pPr lvl="1">
              <a:buClr>
                <a:schemeClr val="bg1"/>
              </a:buClr>
            </a:pPr>
            <a:r>
              <a:rPr lang="en-US" dirty="0">
                <a:solidFill>
                  <a:schemeClr val="tx2">
                    <a:lumMod val="10000"/>
                  </a:schemeClr>
                </a:solidFill>
              </a:rPr>
              <a:t>Availability service</a:t>
            </a:r>
          </a:p>
          <a:p>
            <a:r>
              <a:rPr lang="en-US" dirty="0">
                <a:solidFill>
                  <a:schemeClr val="tx2">
                    <a:lumMod val="10000"/>
                  </a:schemeClr>
                </a:solidFill>
              </a:rPr>
              <a:t>Security mechanisms</a:t>
            </a:r>
          </a:p>
          <a:p>
            <a:r>
              <a:rPr lang="en-US" dirty="0">
                <a:solidFill>
                  <a:schemeClr val="tx2">
                    <a:lumMod val="10000"/>
                  </a:schemeClr>
                </a:solidFill>
              </a:rPr>
              <a:t>Model for network security</a:t>
            </a:r>
          </a:p>
          <a:p>
            <a:r>
              <a:rPr lang="en-US" dirty="0">
                <a:solidFill>
                  <a:schemeClr val="tx2">
                    <a:lumMod val="10000"/>
                  </a:schemeClr>
                </a:solidFill>
              </a:rPr>
              <a:t>Standards </a:t>
            </a:r>
          </a:p>
        </p:txBody>
      </p:sp>
      <p:sp>
        <p:nvSpPr>
          <p:cNvPr id="2" name="Slide Number Placeholder 1">
            <a:extLst>
              <a:ext uri="{FF2B5EF4-FFF2-40B4-BE49-F238E27FC236}">
                <a16:creationId xmlns:a16="http://schemas.microsoft.com/office/drawing/2014/main" id="{747A2E13-7CC5-42A2-8195-301A70F448AB}"/>
              </a:ext>
            </a:extLst>
          </p:cNvPr>
          <p:cNvSpPr>
            <a:spLocks noGrp="1"/>
          </p:cNvSpPr>
          <p:nvPr>
            <p:ph type="sldNum" sz="quarter" idx="12"/>
          </p:nvPr>
        </p:nvSpPr>
        <p:spPr/>
        <p:txBody>
          <a:bodyPr/>
          <a:lstStyle/>
          <a:p>
            <a:pPr>
              <a:defRPr/>
            </a:pPr>
            <a:fld id="{E0574C6C-B126-C243-AF3A-473490ECF08E}" type="slidenum">
              <a:rPr lang="en-US" smtClean="0"/>
              <a:pPr>
                <a:defRPr/>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678DAC-4C21-4B53-95DF-E90890375B49}"/>
              </a:ext>
            </a:extLst>
          </p:cNvPr>
          <p:cNvSpPr>
            <a:spLocks noGrp="1"/>
          </p:cNvSpPr>
          <p:nvPr>
            <p:ph type="title"/>
          </p:nvPr>
        </p:nvSpPr>
        <p:spPr/>
        <p:txBody>
          <a:bodyPr/>
          <a:lstStyle/>
          <a:p>
            <a:r>
              <a:rPr lang="en-US" dirty="0"/>
              <a:t>Solve your problem</a:t>
            </a:r>
          </a:p>
        </p:txBody>
      </p:sp>
      <p:sp>
        <p:nvSpPr>
          <p:cNvPr id="7" name="Content Placeholder 6">
            <a:extLst>
              <a:ext uri="{FF2B5EF4-FFF2-40B4-BE49-F238E27FC236}">
                <a16:creationId xmlns:a16="http://schemas.microsoft.com/office/drawing/2014/main" id="{58BEF106-27D6-4708-AB94-D9A14393D468}"/>
              </a:ext>
            </a:extLst>
          </p:cNvPr>
          <p:cNvSpPr>
            <a:spLocks noGrp="1"/>
          </p:cNvSpPr>
          <p:nvPr>
            <p:ph idx="1"/>
          </p:nvPr>
        </p:nvSpPr>
        <p:spPr/>
        <p:txBody>
          <a:bodyPr/>
          <a:lstStyle/>
          <a:p>
            <a:r>
              <a:rPr lang="en-US" dirty="0"/>
              <a:t>How to calculate your assigned problem. </a:t>
            </a:r>
          </a:p>
          <a:p>
            <a:pPr lvl="1"/>
            <a:r>
              <a:rPr lang="en-US" b="1" dirty="0"/>
              <a:t>P=((id -1 ) mod N) +1</a:t>
            </a:r>
          </a:p>
          <a:p>
            <a:r>
              <a:rPr lang="en-US" dirty="0"/>
              <a:t>E.X.,</a:t>
            </a:r>
          </a:p>
          <a:p>
            <a:pPr lvl="1"/>
            <a:r>
              <a:rPr lang="en-US" dirty="0"/>
              <a:t>If there were three problems (N=3) and your group id is 1 or A then you need to solve problem 1. (1-1 % 3)+1==1</a:t>
            </a:r>
          </a:p>
          <a:p>
            <a:pPr lvl="1"/>
            <a:r>
              <a:rPr lang="en-US" dirty="0"/>
              <a:t>If your group id were 3 then (3-1) %3+1== </a:t>
            </a:r>
            <a:r>
              <a:rPr lang="en-US" b="1" dirty="0"/>
              <a:t>3</a:t>
            </a:r>
          </a:p>
          <a:p>
            <a:pPr lvl="1"/>
            <a:r>
              <a:rPr lang="en-US" b="1" dirty="0"/>
              <a:t>Or your group id were 4 then your need to solve (4-1)%3+1==1</a:t>
            </a:r>
          </a:p>
        </p:txBody>
      </p:sp>
      <p:sp>
        <p:nvSpPr>
          <p:cNvPr id="5" name="Slide Number Placeholder 4">
            <a:extLst>
              <a:ext uri="{FF2B5EF4-FFF2-40B4-BE49-F238E27FC236}">
                <a16:creationId xmlns:a16="http://schemas.microsoft.com/office/drawing/2014/main" id="{641E0C93-241B-455F-9AB5-9F3094A19139}"/>
              </a:ext>
            </a:extLst>
          </p:cNvPr>
          <p:cNvSpPr>
            <a:spLocks noGrp="1"/>
          </p:cNvSpPr>
          <p:nvPr>
            <p:ph type="sldNum" sz="quarter" idx="12"/>
          </p:nvPr>
        </p:nvSpPr>
        <p:spPr/>
        <p:txBody>
          <a:bodyPr/>
          <a:lstStyle/>
          <a:p>
            <a:pPr>
              <a:defRPr/>
            </a:pPr>
            <a:fld id="{E0574C6C-B126-C243-AF3A-473490ECF08E}" type="slidenum">
              <a:rPr lang="en-US" smtClean="0"/>
              <a:pPr>
                <a:defRPr/>
              </a:pPr>
              <a:t>65</a:t>
            </a:fld>
            <a:endParaRPr lang="en-US" dirty="0"/>
          </a:p>
        </p:txBody>
      </p:sp>
    </p:spTree>
    <p:extLst>
      <p:ext uri="{BB962C8B-B14F-4D97-AF65-F5344CB8AC3E}">
        <p14:creationId xmlns:p14="http://schemas.microsoft.com/office/powerpoint/2010/main" val="2220096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D781F5-F77A-4D84-81C4-F37DEC463EDD}"/>
              </a:ext>
            </a:extLst>
          </p:cNvPr>
          <p:cNvSpPr>
            <a:spLocks noGrp="1"/>
          </p:cNvSpPr>
          <p:nvPr>
            <p:ph type="title"/>
          </p:nvPr>
        </p:nvSpPr>
        <p:spPr/>
        <p:txBody>
          <a:bodyPr/>
          <a:lstStyle/>
          <a:p>
            <a:r>
              <a:rPr lang="en-US" dirty="0"/>
              <a:t>Problems 1</a:t>
            </a:r>
          </a:p>
        </p:txBody>
      </p:sp>
      <p:sp>
        <p:nvSpPr>
          <p:cNvPr id="7" name="Content Placeholder 6">
            <a:extLst>
              <a:ext uri="{FF2B5EF4-FFF2-40B4-BE49-F238E27FC236}">
                <a16:creationId xmlns:a16="http://schemas.microsoft.com/office/drawing/2014/main" id="{0D937BFC-1970-4A8D-9188-F942A4B83215}"/>
              </a:ext>
            </a:extLst>
          </p:cNvPr>
          <p:cNvSpPr>
            <a:spLocks noGrp="1"/>
          </p:cNvSpPr>
          <p:nvPr>
            <p:ph idx="1"/>
          </p:nvPr>
        </p:nvSpPr>
        <p:spPr/>
        <p:txBody>
          <a:bodyPr/>
          <a:lstStyle/>
          <a:p>
            <a:r>
              <a:rPr lang="en-US" dirty="0"/>
              <a:t>Consider an automated teller machine (ATM) in which users provide a personal identification number (PIN) and a card for account access. Give examples of confidentiality, integrity, and availability requirements associated with the system. In each case, indicate the degree of importance of the requirement. </a:t>
            </a:r>
          </a:p>
        </p:txBody>
      </p:sp>
      <p:sp>
        <p:nvSpPr>
          <p:cNvPr id="5" name="Slide Number Placeholder 4">
            <a:extLst>
              <a:ext uri="{FF2B5EF4-FFF2-40B4-BE49-F238E27FC236}">
                <a16:creationId xmlns:a16="http://schemas.microsoft.com/office/drawing/2014/main" id="{8D72C9AB-C9A9-470A-8273-4ED758410369}"/>
              </a:ext>
            </a:extLst>
          </p:cNvPr>
          <p:cNvSpPr>
            <a:spLocks noGrp="1"/>
          </p:cNvSpPr>
          <p:nvPr>
            <p:ph type="sldNum" sz="quarter" idx="12"/>
          </p:nvPr>
        </p:nvSpPr>
        <p:spPr/>
        <p:txBody>
          <a:bodyPr/>
          <a:lstStyle/>
          <a:p>
            <a:pPr>
              <a:defRPr/>
            </a:pPr>
            <a:fld id="{E0574C6C-B126-C243-AF3A-473490ECF08E}" type="slidenum">
              <a:rPr lang="en-US" smtClean="0"/>
              <a:pPr>
                <a:defRPr/>
              </a:pPr>
              <a:t>66</a:t>
            </a:fld>
            <a:endParaRPr lang="en-US" dirty="0"/>
          </a:p>
        </p:txBody>
      </p:sp>
      <p:sp>
        <p:nvSpPr>
          <p:cNvPr id="9" name="TextBox 8">
            <a:extLst>
              <a:ext uri="{FF2B5EF4-FFF2-40B4-BE49-F238E27FC236}">
                <a16:creationId xmlns:a16="http://schemas.microsoft.com/office/drawing/2014/main" id="{BAD5FABF-EC3D-415C-B75C-17BB8E60C571}"/>
              </a:ext>
            </a:extLst>
          </p:cNvPr>
          <p:cNvSpPr txBox="1"/>
          <p:nvPr/>
        </p:nvSpPr>
        <p:spPr>
          <a:xfrm>
            <a:off x="251520" y="3717032"/>
            <a:ext cx="8664994" cy="2246769"/>
          </a:xfrm>
          <a:prstGeom prst="rect">
            <a:avLst/>
          </a:prstGeom>
          <a:noFill/>
        </p:spPr>
        <p:txBody>
          <a:bodyPr wrap="square">
            <a:spAutoFit/>
          </a:bodyPr>
          <a:lstStyle/>
          <a:p>
            <a:pPr algn="r" rtl="1"/>
            <a:r>
              <a:rPr lang="en-US" sz="2800" dirty="0" err="1">
                <a:solidFill>
                  <a:schemeClr val="bg2"/>
                </a:solidFill>
                <a:cs typeface="B Nazanin" panose="00000400000000000000" pitchFamily="2" charset="-78"/>
              </a:rPr>
              <a:t>یک</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دستگاه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باجه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خودکار</a:t>
            </a:r>
            <a:r>
              <a:rPr lang="en-US" sz="2800" dirty="0">
                <a:solidFill>
                  <a:schemeClr val="bg2"/>
                </a:solidFill>
                <a:cs typeface="B Nazanin" panose="00000400000000000000" pitchFamily="2" charset="-78"/>
              </a:rPr>
              <a:t> (ATM) </a:t>
            </a:r>
            <a:r>
              <a:rPr lang="en-US" sz="2800" dirty="0" err="1">
                <a:solidFill>
                  <a:schemeClr val="bg2"/>
                </a:solidFill>
                <a:cs typeface="B Nazanin" panose="00000400000000000000" pitchFamily="2" charset="-78"/>
              </a:rPr>
              <a:t>را</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نظر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بگیرید</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آن</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کاربران</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یک</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شماره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شناسایی</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شخصی</a:t>
            </a:r>
            <a:r>
              <a:rPr lang="en-US" sz="2800" dirty="0">
                <a:solidFill>
                  <a:schemeClr val="bg2"/>
                </a:solidFill>
                <a:cs typeface="B Nazanin" panose="00000400000000000000" pitchFamily="2" charset="-78"/>
              </a:rPr>
              <a:t> (PIN) و </a:t>
            </a:r>
            <a:r>
              <a:rPr lang="en-US" sz="2800" dirty="0" err="1">
                <a:solidFill>
                  <a:schemeClr val="bg2"/>
                </a:solidFill>
                <a:cs typeface="B Nazanin" panose="00000400000000000000" pitchFamily="2" charset="-78"/>
              </a:rPr>
              <a:t>یک</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کارت</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برای</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دسترسی</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حساب</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ارائه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می</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کنند</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مثال</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هایی</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از</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محرمانه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بودن</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یکپارچگی</a:t>
            </a:r>
            <a:r>
              <a:rPr lang="en-US" sz="2800" dirty="0">
                <a:solidFill>
                  <a:schemeClr val="bg2"/>
                </a:solidFill>
                <a:cs typeface="B Nazanin" panose="00000400000000000000" pitchFamily="2" charset="-78"/>
              </a:rPr>
              <a:t>، و </a:t>
            </a:r>
            <a:r>
              <a:rPr lang="en-US" sz="2800" dirty="0" err="1">
                <a:solidFill>
                  <a:schemeClr val="bg2"/>
                </a:solidFill>
                <a:cs typeface="B Nazanin" panose="00000400000000000000" pitchFamily="2" charset="-78"/>
              </a:rPr>
              <a:t>الزامات</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دسترس</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بودن</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مرتبط</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با</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سیستم</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را</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ذکر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کنید</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هر</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مورد</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درجه</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اهمیت</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مورد</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نیاز</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را</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مشخص</a:t>
            </a:r>
            <a:r>
              <a:rPr lang="en-US" sz="2800" dirty="0">
                <a:solidFill>
                  <a:schemeClr val="bg2"/>
                </a:solidFill>
                <a:cs typeface="B Nazanin" panose="00000400000000000000" pitchFamily="2" charset="-78"/>
              </a:rPr>
              <a:t> </a:t>
            </a:r>
            <a:r>
              <a:rPr lang="en-US" sz="2800" dirty="0" err="1">
                <a:solidFill>
                  <a:schemeClr val="bg2"/>
                </a:solidFill>
                <a:cs typeface="B Nazanin" panose="00000400000000000000" pitchFamily="2" charset="-78"/>
              </a:rPr>
              <a:t>کنید</a:t>
            </a:r>
            <a:r>
              <a:rPr lang="en-US" sz="2800" dirty="0">
                <a:solidFill>
                  <a:schemeClr val="bg2"/>
                </a:solidFill>
                <a:cs typeface="B Nazanin" panose="00000400000000000000" pitchFamily="2" charset="-78"/>
              </a:rPr>
              <a:t>.</a:t>
            </a:r>
          </a:p>
        </p:txBody>
      </p:sp>
    </p:spTree>
    <p:extLst>
      <p:ext uri="{BB962C8B-B14F-4D97-AF65-F5344CB8AC3E}">
        <p14:creationId xmlns:p14="http://schemas.microsoft.com/office/powerpoint/2010/main" val="2255902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D781F5-F77A-4D84-81C4-F37DEC463EDD}"/>
              </a:ext>
            </a:extLst>
          </p:cNvPr>
          <p:cNvSpPr>
            <a:spLocks noGrp="1"/>
          </p:cNvSpPr>
          <p:nvPr>
            <p:ph type="title"/>
          </p:nvPr>
        </p:nvSpPr>
        <p:spPr/>
        <p:txBody>
          <a:bodyPr/>
          <a:lstStyle/>
          <a:p>
            <a:r>
              <a:rPr lang="en-US" dirty="0"/>
              <a:t>Problems 2</a:t>
            </a:r>
          </a:p>
        </p:txBody>
      </p:sp>
      <p:sp>
        <p:nvSpPr>
          <p:cNvPr id="7" name="Content Placeholder 6">
            <a:extLst>
              <a:ext uri="{FF2B5EF4-FFF2-40B4-BE49-F238E27FC236}">
                <a16:creationId xmlns:a16="http://schemas.microsoft.com/office/drawing/2014/main" id="{0D937BFC-1970-4A8D-9188-F942A4B83215}"/>
              </a:ext>
            </a:extLst>
          </p:cNvPr>
          <p:cNvSpPr>
            <a:spLocks noGrp="1"/>
          </p:cNvSpPr>
          <p:nvPr>
            <p:ph idx="1"/>
          </p:nvPr>
        </p:nvSpPr>
        <p:spPr/>
        <p:txBody>
          <a:bodyPr/>
          <a:lstStyle/>
          <a:p>
            <a:r>
              <a:rPr lang="en-US" dirty="0"/>
              <a:t>For a telephone switching system that routes calls through a switching network based on the telephone number requested by the caller. Give examples of confidentiality, integrity, and availability requirements associated with the system. In each case, indicate the degree of importance of the requirement. </a:t>
            </a:r>
          </a:p>
        </p:txBody>
      </p:sp>
      <p:sp>
        <p:nvSpPr>
          <p:cNvPr id="5" name="Slide Number Placeholder 4">
            <a:extLst>
              <a:ext uri="{FF2B5EF4-FFF2-40B4-BE49-F238E27FC236}">
                <a16:creationId xmlns:a16="http://schemas.microsoft.com/office/drawing/2014/main" id="{8D72C9AB-C9A9-470A-8273-4ED758410369}"/>
              </a:ext>
            </a:extLst>
          </p:cNvPr>
          <p:cNvSpPr>
            <a:spLocks noGrp="1"/>
          </p:cNvSpPr>
          <p:nvPr>
            <p:ph type="sldNum" sz="quarter" idx="12"/>
          </p:nvPr>
        </p:nvSpPr>
        <p:spPr/>
        <p:txBody>
          <a:bodyPr/>
          <a:lstStyle/>
          <a:p>
            <a:pPr>
              <a:defRPr/>
            </a:pPr>
            <a:fld id="{E0574C6C-B126-C243-AF3A-473490ECF08E}" type="slidenum">
              <a:rPr lang="en-US" smtClean="0"/>
              <a:pPr>
                <a:defRPr/>
              </a:pPr>
              <a:t>67</a:t>
            </a:fld>
            <a:endParaRPr lang="en-US" dirty="0"/>
          </a:p>
        </p:txBody>
      </p:sp>
      <p:sp>
        <p:nvSpPr>
          <p:cNvPr id="9" name="TextBox 8">
            <a:extLst>
              <a:ext uri="{FF2B5EF4-FFF2-40B4-BE49-F238E27FC236}">
                <a16:creationId xmlns:a16="http://schemas.microsoft.com/office/drawing/2014/main" id="{BAD5FABF-EC3D-415C-B75C-17BB8E60C571}"/>
              </a:ext>
            </a:extLst>
          </p:cNvPr>
          <p:cNvSpPr txBox="1"/>
          <p:nvPr/>
        </p:nvSpPr>
        <p:spPr>
          <a:xfrm>
            <a:off x="251520" y="3717032"/>
            <a:ext cx="8664994" cy="2246769"/>
          </a:xfrm>
          <a:prstGeom prst="rect">
            <a:avLst/>
          </a:prstGeom>
          <a:noFill/>
        </p:spPr>
        <p:txBody>
          <a:bodyPr wrap="square">
            <a:spAutoFit/>
          </a:bodyPr>
          <a:lstStyle/>
          <a:p>
            <a:pPr algn="r" rtl="1"/>
            <a:r>
              <a:rPr lang="fa-IR" sz="2800" dirty="0">
                <a:solidFill>
                  <a:schemeClr val="bg2"/>
                </a:solidFill>
                <a:cs typeface="B Nazanin" panose="00000400000000000000" pitchFamily="2" charset="-78"/>
              </a:rPr>
              <a:t>برای یک سیستم سوئیچینگ تلفن که تماس ها را از طریق یک شبکه سوئیچینگ بر اساس شماره تلفن درخواست شده توسط تماس گیرنده هدایت می کند. مثال هایی از محرمانه بودن، یکپارچگی، و الزامات در دسترس بودن مرتبط با سیستم را ذکر کنید. در هر مورد، درجه اهمیت مورد نیاز را مشخص کنید.</a:t>
            </a:r>
            <a:endParaRPr lang="en-US" sz="2800" dirty="0">
              <a:solidFill>
                <a:schemeClr val="bg2"/>
              </a:solidFill>
              <a:cs typeface="B Nazanin" panose="00000400000000000000" pitchFamily="2" charset="-78"/>
            </a:endParaRPr>
          </a:p>
        </p:txBody>
      </p:sp>
    </p:spTree>
    <p:extLst>
      <p:ext uri="{BB962C8B-B14F-4D97-AF65-F5344CB8AC3E}">
        <p14:creationId xmlns:p14="http://schemas.microsoft.com/office/powerpoint/2010/main" val="3640307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46E5-F226-415D-96F0-922736A001DB}"/>
              </a:ext>
            </a:extLst>
          </p:cNvPr>
          <p:cNvSpPr>
            <a:spLocks noGrp="1"/>
          </p:cNvSpPr>
          <p:nvPr>
            <p:ph type="title"/>
          </p:nvPr>
        </p:nvSpPr>
        <p:spPr/>
        <p:txBody>
          <a:bodyPr/>
          <a:lstStyle/>
          <a:p>
            <a:r>
              <a:rPr lang="en-US" dirty="0"/>
              <a:t>Problem 3</a:t>
            </a:r>
          </a:p>
        </p:txBody>
      </p:sp>
      <p:sp>
        <p:nvSpPr>
          <p:cNvPr id="3" name="Content Placeholder 2">
            <a:extLst>
              <a:ext uri="{FF2B5EF4-FFF2-40B4-BE49-F238E27FC236}">
                <a16:creationId xmlns:a16="http://schemas.microsoft.com/office/drawing/2014/main" id="{75110092-62E3-4026-90FE-3AF1EF4F9C20}"/>
              </a:ext>
            </a:extLst>
          </p:cNvPr>
          <p:cNvSpPr>
            <a:spLocks noGrp="1"/>
          </p:cNvSpPr>
          <p:nvPr>
            <p:ph idx="1"/>
          </p:nvPr>
        </p:nvSpPr>
        <p:spPr>
          <a:xfrm>
            <a:off x="0" y="1484784"/>
            <a:ext cx="9036496" cy="5184576"/>
          </a:xfrm>
        </p:spPr>
        <p:txBody>
          <a:bodyPr>
            <a:noAutofit/>
          </a:bodyPr>
          <a:lstStyle/>
          <a:p>
            <a:pPr marL="0" indent="0">
              <a:spcBef>
                <a:spcPts val="0"/>
              </a:spcBef>
              <a:buNone/>
            </a:pPr>
            <a:r>
              <a:rPr lang="en-US" sz="2000" dirty="0">
                <a:effectLst/>
                <a:latin typeface="Times New Roman" panose="02020603050405020304" pitchFamily="18" charset="0"/>
                <a:cs typeface="Times New Roman" panose="02020603050405020304" pitchFamily="18" charset="0"/>
              </a:rPr>
              <a:t>For each of the following assets, assign a low, moderate, or high impact level for the loss of confidentiality, availability, and integrity, respectively. Justify your answers. </a:t>
            </a:r>
            <a:endParaRPr lang="fa-IR" sz="2000" dirty="0">
              <a:effectLst/>
              <a:latin typeface="Times New Roman" panose="02020603050405020304" pitchFamily="18" charset="0"/>
              <a:cs typeface="Times New Roman" panose="02020603050405020304" pitchFamily="18" charset="0"/>
            </a:endParaRPr>
          </a:p>
          <a:p>
            <a:pPr>
              <a:spcBef>
                <a:spcPts val="0"/>
              </a:spcBef>
            </a:pPr>
            <a:r>
              <a:rPr lang="en-US" sz="2000" dirty="0">
                <a:effectLst/>
                <a:latin typeface="Times New Roman" panose="02020603050405020304" pitchFamily="18" charset="0"/>
                <a:cs typeface="Times New Roman" panose="02020603050405020304" pitchFamily="18" charset="0"/>
              </a:rPr>
              <a:t>a. A portal maintained by the Government to provide information regarding its departments and services. </a:t>
            </a:r>
            <a:endParaRPr lang="fa-IR" sz="2000" dirty="0">
              <a:effectLst/>
              <a:latin typeface="Times New Roman" panose="02020603050405020304" pitchFamily="18" charset="0"/>
              <a:cs typeface="Times New Roman" panose="02020603050405020304" pitchFamily="18" charset="0"/>
            </a:endParaRPr>
          </a:p>
          <a:p>
            <a:pPr>
              <a:spcBef>
                <a:spcPts val="0"/>
              </a:spcBef>
            </a:pPr>
            <a:r>
              <a:rPr lang="en-US" sz="2000" dirty="0">
                <a:effectLst/>
                <a:latin typeface="Times New Roman" panose="02020603050405020304" pitchFamily="18" charset="0"/>
                <a:cs typeface="Times New Roman" panose="02020603050405020304" pitchFamily="18" charset="0"/>
              </a:rPr>
              <a:t>b. A hospital managing the medical records of its patients. </a:t>
            </a:r>
            <a:endParaRPr lang="fa-IR" sz="2000" dirty="0">
              <a:effectLst/>
              <a:latin typeface="Times New Roman" panose="02020603050405020304" pitchFamily="18" charset="0"/>
              <a:cs typeface="Times New Roman" panose="02020603050405020304" pitchFamily="18" charset="0"/>
            </a:endParaRPr>
          </a:p>
          <a:p>
            <a:pPr>
              <a:spcBef>
                <a:spcPts val="0"/>
              </a:spcBef>
            </a:pPr>
            <a:r>
              <a:rPr lang="en-US" sz="2000" dirty="0">
                <a:effectLst/>
                <a:latin typeface="Times New Roman" panose="02020603050405020304" pitchFamily="18" charset="0"/>
                <a:cs typeface="Times New Roman" panose="02020603050405020304" pitchFamily="18" charset="0"/>
              </a:rPr>
              <a:t>c. A financial organization managing routine administrative information (not privacy-related information). </a:t>
            </a:r>
            <a:endParaRPr lang="fa-IR" sz="2000" dirty="0">
              <a:effectLst/>
              <a:latin typeface="Times New Roman" panose="02020603050405020304" pitchFamily="18" charset="0"/>
              <a:cs typeface="Times New Roman" panose="02020603050405020304" pitchFamily="18" charset="0"/>
            </a:endParaRPr>
          </a:p>
          <a:p>
            <a:pPr>
              <a:spcBef>
                <a:spcPts val="0"/>
              </a:spcBef>
            </a:pPr>
            <a:r>
              <a:rPr lang="en-US" sz="2000" dirty="0">
                <a:effectLst/>
                <a:latin typeface="Times New Roman" panose="02020603050405020304" pitchFamily="18" charset="0"/>
                <a:cs typeface="Times New Roman" panose="02020603050405020304" pitchFamily="18" charset="0"/>
              </a:rPr>
              <a:t>d. An information system used for large acquisitions in a contracting organization that contains both sensitive, pre-solicitation phase contract information and routine administrative information. Assess the impact for the two data sets separately and the information system as a whole. </a:t>
            </a:r>
            <a:endParaRPr lang="fa-IR" sz="2000" dirty="0">
              <a:effectLst/>
              <a:latin typeface="Times New Roman" panose="02020603050405020304" pitchFamily="18" charset="0"/>
              <a:cs typeface="Times New Roman" panose="02020603050405020304" pitchFamily="18" charset="0"/>
            </a:endParaRPr>
          </a:p>
          <a:p>
            <a:pPr>
              <a:spcBef>
                <a:spcPts val="0"/>
              </a:spcBef>
            </a:pPr>
            <a:r>
              <a:rPr lang="en-US" sz="2000" dirty="0">
                <a:effectLst/>
                <a:latin typeface="Times New Roman" panose="02020603050405020304" pitchFamily="18" charset="0"/>
                <a:cs typeface="Times New Roman" panose="02020603050405020304" pitchFamily="18" charset="0"/>
              </a:rPr>
              <a:t>e. The Examinations department of a University maintains examination particulars, such as question papers of forthcoming examinations, grades obtained, and examiner details. The University’s administrative department maintains the students’ attendance particulars and internal assessment results. Assess the impact for the two data sets separately and the information system as a whole</a:t>
            </a:r>
          </a:p>
        </p:txBody>
      </p:sp>
      <p:sp>
        <p:nvSpPr>
          <p:cNvPr id="4" name="Slide Number Placeholder 3">
            <a:extLst>
              <a:ext uri="{FF2B5EF4-FFF2-40B4-BE49-F238E27FC236}">
                <a16:creationId xmlns:a16="http://schemas.microsoft.com/office/drawing/2014/main" id="{25D9AD59-3D21-4295-B5BB-C949ED53A9FE}"/>
              </a:ext>
            </a:extLst>
          </p:cNvPr>
          <p:cNvSpPr>
            <a:spLocks noGrp="1"/>
          </p:cNvSpPr>
          <p:nvPr>
            <p:ph type="sldNum" sz="quarter" idx="12"/>
          </p:nvPr>
        </p:nvSpPr>
        <p:spPr/>
        <p:txBody>
          <a:bodyPr/>
          <a:lstStyle/>
          <a:p>
            <a:pPr>
              <a:defRPr/>
            </a:pPr>
            <a:fld id="{85D4D257-4F1A-5B4F-8BE3-C5A8F8A780E1}" type="slidenum">
              <a:rPr lang="en-US" smtClean="0"/>
              <a:pPr>
                <a:defRPr/>
              </a:pPr>
              <a:t>68</a:t>
            </a:fld>
            <a:endParaRPr lang="en-US" dirty="0"/>
          </a:p>
        </p:txBody>
      </p:sp>
    </p:spTree>
    <p:extLst>
      <p:ext uri="{BB962C8B-B14F-4D97-AF65-F5344CB8AC3E}">
        <p14:creationId xmlns:p14="http://schemas.microsoft.com/office/powerpoint/2010/main" val="472587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8D94-EAA8-4692-BD5E-2885B3356721}"/>
              </a:ext>
            </a:extLst>
          </p:cNvPr>
          <p:cNvSpPr>
            <a:spLocks noGrp="1"/>
          </p:cNvSpPr>
          <p:nvPr>
            <p:ph type="title"/>
          </p:nvPr>
        </p:nvSpPr>
        <p:spPr/>
        <p:txBody>
          <a:bodyPr/>
          <a:lstStyle/>
          <a:p>
            <a:r>
              <a:rPr lang="fa-IR" dirty="0"/>
              <a:t>۳</a:t>
            </a:r>
            <a:r>
              <a:rPr lang="en-US" dirty="0"/>
              <a:t> </a:t>
            </a:r>
            <a:r>
              <a:rPr lang="fa-IR" dirty="0"/>
              <a:t>مسئله </a:t>
            </a:r>
            <a:endParaRPr lang="en-US" dirty="0"/>
          </a:p>
        </p:txBody>
      </p:sp>
      <p:sp>
        <p:nvSpPr>
          <p:cNvPr id="3" name="Content Placeholder 2">
            <a:extLst>
              <a:ext uri="{FF2B5EF4-FFF2-40B4-BE49-F238E27FC236}">
                <a16:creationId xmlns:a16="http://schemas.microsoft.com/office/drawing/2014/main" id="{DAF5E0CB-D351-4567-A1A5-1CD0A2568631}"/>
              </a:ext>
            </a:extLst>
          </p:cNvPr>
          <p:cNvSpPr>
            <a:spLocks noGrp="1"/>
          </p:cNvSpPr>
          <p:nvPr>
            <p:ph idx="1"/>
          </p:nvPr>
        </p:nvSpPr>
        <p:spPr/>
        <p:txBody>
          <a:bodyPr>
            <a:normAutofit fontScale="85000" lnSpcReduction="10000"/>
          </a:bodyPr>
          <a:lstStyle/>
          <a:p>
            <a:pPr marL="0" indent="0" algn="r" rtl="1">
              <a:buNone/>
            </a:pPr>
            <a:r>
              <a:rPr lang="fa-IR" dirty="0">
                <a:cs typeface="B Nazanin" panose="00000400000000000000" pitchFamily="2" charset="-78"/>
              </a:rPr>
              <a:t>برای هر یک از موضوعات زیر، به ترتیب یک سطح تاثیر کم، متوسط یا زیاد برای از دست دادن </a:t>
            </a:r>
            <a:r>
              <a:rPr lang="fa-IR" b="1" dirty="0">
                <a:cs typeface="B Nazanin" panose="00000400000000000000" pitchFamily="2" charset="-78"/>
              </a:rPr>
              <a:t>محرمانگی</a:t>
            </a:r>
            <a:r>
              <a:rPr lang="fa-IR" dirty="0">
                <a:cs typeface="B Nazanin" panose="00000400000000000000" pitchFamily="2" charset="-78"/>
              </a:rPr>
              <a:t>، </a:t>
            </a:r>
            <a:r>
              <a:rPr lang="fa-IR" b="1" dirty="0">
                <a:cs typeface="B Nazanin" panose="00000400000000000000" pitchFamily="2" charset="-78"/>
              </a:rPr>
              <a:t>دسترسی</a:t>
            </a:r>
            <a:r>
              <a:rPr lang="fa-IR" dirty="0">
                <a:cs typeface="B Nazanin" panose="00000400000000000000" pitchFamily="2" charset="-78"/>
              </a:rPr>
              <a:t> و </a:t>
            </a:r>
            <a:r>
              <a:rPr lang="fa-IR" b="1" dirty="0">
                <a:cs typeface="B Nazanin" panose="00000400000000000000" pitchFamily="2" charset="-78"/>
              </a:rPr>
              <a:t>یکپارچگی</a:t>
            </a:r>
            <a:r>
              <a:rPr lang="fa-IR" dirty="0">
                <a:cs typeface="B Nazanin" panose="00000400000000000000" pitchFamily="2" charset="-78"/>
              </a:rPr>
              <a:t> تعیین کنید. پاسخ های خود را توجیه کنید.</a:t>
            </a:r>
          </a:p>
          <a:p>
            <a:pPr algn="r" rtl="1"/>
            <a:r>
              <a:rPr lang="fa-IR" dirty="0">
                <a:cs typeface="B Nazanin" panose="00000400000000000000" pitchFamily="2" charset="-78"/>
              </a:rPr>
              <a:t>الف-. درگاهی که توسط دولت برای نمایش اطلاعات مربوط به بخش ها و خدمات خود نگهداری می شود. </a:t>
            </a:r>
          </a:p>
          <a:p>
            <a:pPr algn="r" rtl="1"/>
            <a:r>
              <a:rPr lang="fa-IR" dirty="0">
                <a:cs typeface="B Nazanin" panose="00000400000000000000" pitchFamily="2" charset="-78"/>
              </a:rPr>
              <a:t>ب- بیمارستانی که پرونده های پزشکی بیماران خود را مدیریت می کند.</a:t>
            </a:r>
          </a:p>
          <a:p>
            <a:pPr algn="r" rtl="1"/>
            <a:r>
              <a:rPr lang="fa-IR" dirty="0">
                <a:cs typeface="B Nazanin" panose="00000400000000000000" pitchFamily="2" charset="-78"/>
              </a:rPr>
              <a:t> ج. یک سازمان مالی که اطلاعات اداری معمول را مدیریت می کند (نه اطلاعات مربوط به حریم خصوصی). </a:t>
            </a:r>
          </a:p>
          <a:p>
            <a:pPr algn="r" rtl="1"/>
            <a:r>
              <a:rPr lang="fa-IR" dirty="0">
                <a:cs typeface="B Nazanin" panose="00000400000000000000" pitchFamily="2" charset="-78"/>
              </a:rPr>
              <a:t>د- یک سیستم اطلاعاتی که برای خریدهای بزرگ در یک سازمان پیمانکاری استفاده می‌شود که شامل اطلاعات حساس قرارداد مرحله قبل از درخواست و اطلاعات اداری معمول است. تأثیر دو مجموعه داده را به طور جداگانه و سیستم اطلاعاتی را به عنوان یک کل ارزیابی کنید.</a:t>
            </a:r>
          </a:p>
          <a:p>
            <a:pPr algn="r" rtl="1"/>
            <a:r>
              <a:rPr lang="fa-IR" dirty="0">
                <a:cs typeface="B Nazanin" panose="00000400000000000000" pitchFamily="2" charset="-78"/>
              </a:rPr>
              <a:t> ه. بخش امتحانات یک دانشگاه اطلاعات امتحانی، مانند برگه سوالات امتحانات آینده، نمرات کسب شده و جزئیات امتحان را حفظ می کند. بخش اداری دانشگاه اطلاعات حضور و غیاب دانشجویان و نتایج ارزیابی داخلی را حفظ می کند. تأثیر دو مجموعه داده را به طور جداگانه و سیستم اطلاعاتی را به عنوان یک کل ارزیابی کنید.</a:t>
            </a:r>
            <a:endParaRPr lang="en-US" dirty="0">
              <a:cs typeface="B Nazanin" panose="00000400000000000000" pitchFamily="2" charset="-78"/>
            </a:endParaRPr>
          </a:p>
        </p:txBody>
      </p:sp>
      <p:sp>
        <p:nvSpPr>
          <p:cNvPr id="4" name="Slide Number Placeholder 3">
            <a:extLst>
              <a:ext uri="{FF2B5EF4-FFF2-40B4-BE49-F238E27FC236}">
                <a16:creationId xmlns:a16="http://schemas.microsoft.com/office/drawing/2014/main" id="{97BE02E9-A59A-43AB-827F-9AA6551C3B7A}"/>
              </a:ext>
            </a:extLst>
          </p:cNvPr>
          <p:cNvSpPr>
            <a:spLocks noGrp="1"/>
          </p:cNvSpPr>
          <p:nvPr>
            <p:ph type="sldNum" sz="quarter" idx="12"/>
          </p:nvPr>
        </p:nvSpPr>
        <p:spPr/>
        <p:txBody>
          <a:bodyPr/>
          <a:lstStyle/>
          <a:p>
            <a:pPr>
              <a:defRPr/>
            </a:pPr>
            <a:fld id="{85D4D257-4F1A-5B4F-8BE3-C5A8F8A780E1}" type="slidenum">
              <a:rPr lang="en-US" smtClean="0"/>
              <a:pPr>
                <a:defRPr/>
              </a:pPr>
              <a:t>69</a:t>
            </a:fld>
            <a:endParaRPr lang="en-US" dirty="0"/>
          </a:p>
        </p:txBody>
      </p:sp>
    </p:spTree>
    <p:extLst>
      <p:ext uri="{BB962C8B-B14F-4D97-AF65-F5344CB8AC3E}">
        <p14:creationId xmlns:p14="http://schemas.microsoft.com/office/powerpoint/2010/main" val="338070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a:t>Computer Security Concepts</a:t>
            </a:r>
          </a:p>
        </p:txBody>
      </p:sp>
      <p:sp>
        <p:nvSpPr>
          <p:cNvPr id="3" name="Content Placeholder 2"/>
          <p:cNvSpPr>
            <a:spLocks noGrp="1"/>
          </p:cNvSpPr>
          <p:nvPr>
            <p:ph idx="1"/>
          </p:nvPr>
        </p:nvSpPr>
        <p:spPr>
          <a:xfrm>
            <a:off x="107504" y="1556792"/>
            <a:ext cx="9036496" cy="5072608"/>
          </a:xfrm>
        </p:spPr>
        <p:txBody>
          <a:bodyPr>
            <a:normAutofit/>
          </a:bodyPr>
          <a:lstStyle/>
          <a:p>
            <a:r>
              <a:rPr lang="en-US" sz="2800" dirty="0">
                <a:solidFill>
                  <a:schemeClr val="tx2">
                    <a:lumMod val="10000"/>
                  </a:schemeClr>
                </a:solidFill>
              </a:rPr>
              <a:t>Computer security</a:t>
            </a:r>
          </a:p>
          <a:p>
            <a:pPr lvl="1">
              <a:buClr>
                <a:schemeClr val="bg1"/>
              </a:buClr>
            </a:pPr>
            <a:r>
              <a:rPr lang="en-US" sz="2400" dirty="0">
                <a:solidFill>
                  <a:schemeClr val="tx2">
                    <a:lumMod val="10000"/>
                  </a:schemeClr>
                </a:solidFill>
              </a:rPr>
              <a:t>The generic name for the collection of tools designed to protect data and to thwart hackers</a:t>
            </a:r>
          </a:p>
          <a:p>
            <a:r>
              <a:rPr lang="en-US" sz="2800" dirty="0">
                <a:solidFill>
                  <a:schemeClr val="tx2">
                    <a:lumMod val="10000"/>
                  </a:schemeClr>
                </a:solidFill>
              </a:rPr>
              <a:t>internet security (lower case “</a:t>
            </a:r>
            <a:r>
              <a:rPr lang="en-US" sz="2800" dirty="0" err="1">
                <a:solidFill>
                  <a:schemeClr val="tx2">
                    <a:lumMod val="10000"/>
                  </a:schemeClr>
                </a:solidFill>
              </a:rPr>
              <a:t>i</a:t>
            </a:r>
            <a:r>
              <a:rPr lang="en-US" sz="2800" dirty="0">
                <a:solidFill>
                  <a:schemeClr val="tx2">
                    <a:lumMod val="10000"/>
                  </a:schemeClr>
                </a:solidFill>
              </a:rPr>
              <a:t>” refers to any interconnected collection of network)</a:t>
            </a:r>
          </a:p>
          <a:p>
            <a:pPr lvl="1">
              <a:buClr>
                <a:schemeClr val="bg1"/>
              </a:buClr>
            </a:pPr>
            <a:r>
              <a:rPr lang="en-US" sz="2400" dirty="0">
                <a:solidFill>
                  <a:schemeClr val="tx2">
                    <a:lumMod val="10000"/>
                  </a:schemeClr>
                </a:solidFill>
              </a:rPr>
              <a:t>Consists of measures to deter, prevent, detect, and correct security violations that involve the transmission of information</a:t>
            </a:r>
          </a:p>
          <a:p>
            <a:pPr lvl="1"/>
            <a:endParaRPr lang="en-US" sz="2400" dirty="0"/>
          </a:p>
        </p:txBody>
      </p:sp>
      <p:sp>
        <p:nvSpPr>
          <p:cNvPr id="4" name="Slide Number Placeholder 3">
            <a:extLst>
              <a:ext uri="{FF2B5EF4-FFF2-40B4-BE49-F238E27FC236}">
                <a16:creationId xmlns:a16="http://schemas.microsoft.com/office/drawing/2014/main" id="{BD38040A-6EAA-4D67-B03B-5B430607F1E1}"/>
              </a:ext>
            </a:extLst>
          </p:cNvPr>
          <p:cNvSpPr>
            <a:spLocks noGrp="1"/>
          </p:cNvSpPr>
          <p:nvPr>
            <p:ph type="sldNum" sz="quarter" idx="12"/>
          </p:nvPr>
        </p:nvSpPr>
        <p:spPr/>
        <p:txBody>
          <a:bodyPr/>
          <a:lstStyle/>
          <a:p>
            <a:pPr>
              <a:defRPr/>
            </a:pPr>
            <a:fld id="{9C2FB95B-9CE7-A047-A167-44F68D48CF28}" type="slidenum">
              <a:rPr lang="en-US" smtClean="0"/>
              <a:pPr>
                <a:defRPr/>
              </a:pPr>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1A19-0188-4908-B436-CEB15C3F913B}"/>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E7CA0D45-5093-4FF1-8A4A-FB78FAB0F5C3}"/>
              </a:ext>
            </a:extLst>
          </p:cNvPr>
          <p:cNvSpPr>
            <a:spLocks noGrp="1"/>
          </p:cNvSpPr>
          <p:nvPr>
            <p:ph idx="1"/>
          </p:nvPr>
        </p:nvSpPr>
        <p:spPr>
          <a:xfrm>
            <a:off x="5712" y="1626047"/>
            <a:ext cx="9036496" cy="4752528"/>
          </a:xfrm>
        </p:spPr>
        <p:txBody>
          <a:bodyPr>
            <a:noAutofit/>
          </a:bodyPr>
          <a:lstStyle/>
          <a:p>
            <a:pPr marL="0" indent="0">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Answer A: Confidentiality, integrity, and availability (CIA) are three fundamental aspects of information security in any system, including an automated teller machine (ATM). Let's explore examples of each requirement and their degree of importance:</a:t>
            </a:r>
          </a:p>
          <a:p>
            <a:pPr marL="0" indent="0">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Confidentiality</a:t>
            </a:r>
            <a:r>
              <a:rPr lang="en-US" sz="1400" dirty="0">
                <a:latin typeface="Tahoma" panose="020B0604030504040204" pitchFamily="34" charset="0"/>
                <a:ea typeface="Tahoma" panose="020B0604030504040204" pitchFamily="34" charset="0"/>
                <a:cs typeface="Tahoma" panose="020B0604030504040204" pitchFamily="34" charset="0"/>
              </a:rPr>
              <a:t>: Confidentiality ensures that sensitive information is only accessible to authorized individuals or entities. In the context of an ATM system: Example: Personal Identification Number (PIN) protection</a:t>
            </a:r>
          </a:p>
          <a:p>
            <a:pPr marL="0" indent="0">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Requirement: The ATM system must ensure that the PIN entered by the user remains confidential and is not disclosed to anyone unauthorized. Importance: High. This is crucial because unauthorized access to a user's PIN could lead to unauthorized account access and potential financial loss.</a:t>
            </a:r>
          </a:p>
          <a:p>
            <a:pPr marL="0" indent="0">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Integrity</a:t>
            </a:r>
            <a:r>
              <a:rPr lang="en-US" sz="1400" dirty="0">
                <a:latin typeface="Tahoma" panose="020B0604030504040204" pitchFamily="34" charset="0"/>
                <a:ea typeface="Tahoma" panose="020B0604030504040204" pitchFamily="34" charset="0"/>
                <a:cs typeface="Tahoma" panose="020B0604030504040204" pitchFamily="34" charset="0"/>
              </a:rPr>
              <a:t>: Integrity ensures that data remains accurate and unaltered during storage, processing, and transmission.</a:t>
            </a:r>
          </a:p>
          <a:p>
            <a:pPr marL="0" indent="0">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Example: Transaction data integrity. </a:t>
            </a:r>
            <a:r>
              <a:rPr lang="en-US" sz="1400" u="sng" dirty="0">
                <a:latin typeface="Tahoma" panose="020B0604030504040204" pitchFamily="34" charset="0"/>
                <a:ea typeface="Tahoma" panose="020B0604030504040204" pitchFamily="34" charset="0"/>
                <a:cs typeface="Tahoma" panose="020B0604030504040204" pitchFamily="34" charset="0"/>
              </a:rPr>
              <a:t>Requirement</a:t>
            </a:r>
            <a:r>
              <a:rPr lang="en-US" sz="1400" dirty="0">
                <a:latin typeface="Tahoma" panose="020B0604030504040204" pitchFamily="34" charset="0"/>
                <a:ea typeface="Tahoma" panose="020B0604030504040204" pitchFamily="34" charset="0"/>
                <a:cs typeface="Tahoma" panose="020B0604030504040204" pitchFamily="34" charset="0"/>
              </a:rPr>
              <a:t>: The ATM system must guarantee that the transaction data, such as withdrawal amount and account balance, remain accurate and unaltered throughout the transaction process.</a:t>
            </a:r>
          </a:p>
          <a:p>
            <a:pPr marL="0" indent="0">
              <a:spcBef>
                <a:spcPts val="0"/>
              </a:spcBef>
              <a:buNone/>
            </a:pPr>
            <a:r>
              <a:rPr lang="en-US" sz="1400" u="sng" dirty="0">
                <a:latin typeface="Tahoma" panose="020B0604030504040204" pitchFamily="34" charset="0"/>
                <a:ea typeface="Tahoma" panose="020B0604030504040204" pitchFamily="34" charset="0"/>
                <a:cs typeface="Tahoma" panose="020B0604030504040204" pitchFamily="34" charset="0"/>
              </a:rPr>
              <a:t>Importance</a:t>
            </a:r>
            <a:r>
              <a:rPr lang="en-US" sz="1400" dirty="0">
                <a:latin typeface="Tahoma" panose="020B0604030504040204" pitchFamily="34" charset="0"/>
                <a:ea typeface="Tahoma" panose="020B0604030504040204" pitchFamily="34" charset="0"/>
                <a:cs typeface="Tahoma" panose="020B0604030504040204" pitchFamily="34" charset="0"/>
              </a:rPr>
              <a:t>: High. Any tampering with transaction data could result in financial discrepancies and erode trust in the ATM system.</a:t>
            </a:r>
          </a:p>
          <a:p>
            <a:pPr marL="0" indent="0">
              <a:spcBef>
                <a:spcPts val="0"/>
              </a:spcBef>
              <a:buNone/>
            </a:pPr>
            <a:r>
              <a:rPr lang="en-US" sz="1400" b="1" dirty="0" err="1">
                <a:latin typeface="Tahoma" panose="020B0604030504040204" pitchFamily="34" charset="0"/>
                <a:ea typeface="Tahoma" panose="020B0604030504040204" pitchFamily="34" charset="0"/>
                <a:cs typeface="Tahoma" panose="020B0604030504040204" pitchFamily="34" charset="0"/>
              </a:rPr>
              <a:t>Availability</a:t>
            </a:r>
            <a:r>
              <a:rPr lang="en-US" sz="1400" dirty="0" err="1">
                <a:latin typeface="Tahoma" panose="020B0604030504040204" pitchFamily="34" charset="0"/>
                <a:ea typeface="Tahoma" panose="020B0604030504040204" pitchFamily="34" charset="0"/>
                <a:cs typeface="Tahoma" panose="020B0604030504040204" pitchFamily="34" charset="0"/>
              </a:rPr>
              <a:t>:Availability</a:t>
            </a:r>
            <a:r>
              <a:rPr lang="en-US" sz="1400" dirty="0">
                <a:latin typeface="Tahoma" panose="020B0604030504040204" pitchFamily="34" charset="0"/>
                <a:ea typeface="Tahoma" panose="020B0604030504040204" pitchFamily="34" charset="0"/>
                <a:cs typeface="Tahoma" panose="020B0604030504040204" pitchFamily="34" charset="0"/>
              </a:rPr>
              <a:t> ensures that the system and its resources are accessible and operational when needed.</a:t>
            </a:r>
          </a:p>
          <a:p>
            <a:pPr marL="0" indent="0">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Example: ATM uptime and availability. </a:t>
            </a:r>
            <a:r>
              <a:rPr lang="en-US" sz="1400" u="sng" dirty="0">
                <a:latin typeface="Tahoma" panose="020B0604030504040204" pitchFamily="34" charset="0"/>
                <a:ea typeface="Tahoma" panose="020B0604030504040204" pitchFamily="34" charset="0"/>
                <a:cs typeface="Tahoma" panose="020B0604030504040204" pitchFamily="34" charset="0"/>
              </a:rPr>
              <a:t>Requirement</a:t>
            </a:r>
            <a:r>
              <a:rPr lang="en-US" sz="1400" dirty="0">
                <a:latin typeface="Tahoma" panose="020B0604030504040204" pitchFamily="34" charset="0"/>
                <a:ea typeface="Tahoma" panose="020B0604030504040204" pitchFamily="34" charset="0"/>
                <a:cs typeface="Tahoma" panose="020B0604030504040204" pitchFamily="34" charset="0"/>
              </a:rPr>
              <a:t>: The ATM system must be available for use by customers at all times, except during scheduled maintenance or unforeseen technical issues. </a:t>
            </a:r>
            <a:r>
              <a:rPr lang="en-US" sz="1400" u="sng" dirty="0">
                <a:latin typeface="Tahoma" panose="020B0604030504040204" pitchFamily="34" charset="0"/>
                <a:ea typeface="Tahoma" panose="020B0604030504040204" pitchFamily="34" charset="0"/>
                <a:cs typeface="Tahoma" panose="020B0604030504040204" pitchFamily="34" charset="0"/>
              </a:rPr>
              <a:t>Importance</a:t>
            </a:r>
            <a:r>
              <a:rPr lang="en-US" sz="1400" dirty="0">
                <a:latin typeface="Tahoma" panose="020B0604030504040204" pitchFamily="34" charset="0"/>
                <a:ea typeface="Tahoma" panose="020B0604030504040204" pitchFamily="34" charset="0"/>
                <a:cs typeface="Tahoma" panose="020B0604030504040204" pitchFamily="34" charset="0"/>
              </a:rPr>
              <a:t>: High. ATMs are critical infrastructure for customers to access their funds and conduct financial transactions. Downtime can inconvenience users and may lead to dissatisfaction.</a:t>
            </a:r>
          </a:p>
          <a:p>
            <a:pPr marL="0" indent="0">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The confidentiality of sensitive data, such as PINs, is usually given utmost importance, followed closely by data integrity and system availability. Organizations must implement robust security measures and redundancy to address these requirements effectively and ensure a secure and reliable ATM system.</a:t>
            </a:r>
          </a:p>
        </p:txBody>
      </p:sp>
      <p:sp>
        <p:nvSpPr>
          <p:cNvPr id="4" name="Slide Number Placeholder 3">
            <a:extLst>
              <a:ext uri="{FF2B5EF4-FFF2-40B4-BE49-F238E27FC236}">
                <a16:creationId xmlns:a16="http://schemas.microsoft.com/office/drawing/2014/main" id="{FD9F5AAE-009D-48BA-8E4C-C171E8753B0C}"/>
              </a:ext>
            </a:extLst>
          </p:cNvPr>
          <p:cNvSpPr>
            <a:spLocks noGrp="1"/>
          </p:cNvSpPr>
          <p:nvPr>
            <p:ph type="sldNum" sz="quarter" idx="12"/>
          </p:nvPr>
        </p:nvSpPr>
        <p:spPr/>
        <p:txBody>
          <a:bodyPr/>
          <a:lstStyle/>
          <a:p>
            <a:pPr>
              <a:defRPr/>
            </a:pPr>
            <a:fld id="{85D4D257-4F1A-5B4F-8BE3-C5A8F8A780E1}" type="slidenum">
              <a:rPr lang="en-US" smtClean="0"/>
              <a:pPr>
                <a:defRPr/>
              </a:pPr>
              <a:t>70</a:t>
            </a:fld>
            <a:endParaRPr lang="en-US" dirty="0"/>
          </a:p>
        </p:txBody>
      </p:sp>
    </p:spTree>
    <p:extLst>
      <p:ext uri="{BB962C8B-B14F-4D97-AF65-F5344CB8AC3E}">
        <p14:creationId xmlns:p14="http://schemas.microsoft.com/office/powerpoint/2010/main" val="3915618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30A9-0914-49EC-9A50-D1F5DA677E62}"/>
              </a:ext>
            </a:extLst>
          </p:cNvPr>
          <p:cNvSpPr>
            <a:spLocks noGrp="1"/>
          </p:cNvSpPr>
          <p:nvPr>
            <p:ph type="title"/>
          </p:nvPr>
        </p:nvSpPr>
        <p:spPr/>
        <p:txBody>
          <a:bodyPr/>
          <a:lstStyle/>
          <a:p>
            <a:r>
              <a:rPr lang="en-US" dirty="0"/>
              <a:t>Answer C</a:t>
            </a:r>
          </a:p>
        </p:txBody>
      </p:sp>
      <p:sp>
        <p:nvSpPr>
          <p:cNvPr id="3" name="Content Placeholder 2">
            <a:extLst>
              <a:ext uri="{FF2B5EF4-FFF2-40B4-BE49-F238E27FC236}">
                <a16:creationId xmlns:a16="http://schemas.microsoft.com/office/drawing/2014/main" id="{19D0FC7A-7CCA-4701-92BE-F75907B6D83B}"/>
              </a:ext>
            </a:extLst>
          </p:cNvPr>
          <p:cNvSpPr>
            <a:spLocks noGrp="1"/>
          </p:cNvSpPr>
          <p:nvPr>
            <p:ph idx="1"/>
          </p:nvPr>
        </p:nvSpPr>
        <p:spPr/>
        <p:txBody>
          <a:bodyPr>
            <a:normAutofit fontScale="70000" lnSpcReduction="20000"/>
          </a:bodyPr>
          <a:lstStyle/>
          <a:p>
            <a:pPr marL="0" indent="0" algn="l">
              <a:lnSpc>
                <a:spcPct val="120000"/>
              </a:lnSpc>
              <a:buNone/>
            </a:pPr>
            <a:r>
              <a:rPr lang="en-US" b="0" i="0" dirty="0">
                <a:solidFill>
                  <a:srgbClr val="000000"/>
                </a:solidFill>
                <a:effectLst/>
              </a:rPr>
              <a:t>a. </a:t>
            </a:r>
            <a:r>
              <a:rPr lang="en-US" b="1" i="0" dirty="0">
                <a:solidFill>
                  <a:srgbClr val="000000"/>
                </a:solidFill>
                <a:effectLst/>
              </a:rPr>
              <a:t>Government Portal</a:t>
            </a:r>
            <a:r>
              <a:rPr lang="en-US" b="0" i="0" dirty="0">
                <a:solidFill>
                  <a:srgbClr val="000000"/>
                </a:solidFill>
                <a:effectLst/>
              </a:rPr>
              <a:t>: </a:t>
            </a:r>
            <a:r>
              <a:rPr lang="en-US" b="0" i="0" u="sng" dirty="0">
                <a:solidFill>
                  <a:srgbClr val="000000"/>
                </a:solidFill>
                <a:effectLst/>
              </a:rPr>
              <a:t>Confidentiality</a:t>
            </a:r>
            <a:r>
              <a:rPr lang="en-US" b="0" i="0" dirty="0">
                <a:solidFill>
                  <a:srgbClr val="000000"/>
                </a:solidFill>
                <a:effectLst/>
              </a:rPr>
              <a:t>: Low. The information is intended for public viewing, so loss of confidentiality has a low impact.</a:t>
            </a:r>
          </a:p>
          <a:p>
            <a:pPr marL="0" indent="0" algn="l">
              <a:lnSpc>
                <a:spcPct val="120000"/>
              </a:lnSpc>
              <a:buNone/>
            </a:pPr>
            <a:r>
              <a:rPr lang="en-US" b="0" i="0" u="sng" dirty="0">
                <a:solidFill>
                  <a:srgbClr val="000000"/>
                </a:solidFill>
                <a:effectLst/>
              </a:rPr>
              <a:t>Availability</a:t>
            </a:r>
            <a:r>
              <a:rPr lang="en-US" b="0" i="0" dirty="0">
                <a:solidFill>
                  <a:srgbClr val="000000"/>
                </a:solidFill>
                <a:effectLst/>
              </a:rPr>
              <a:t>: High. The public and various entities rely on this information, so its unavailability can have a high impact.</a:t>
            </a:r>
          </a:p>
          <a:p>
            <a:pPr marL="0" indent="0" algn="l">
              <a:lnSpc>
                <a:spcPct val="120000"/>
              </a:lnSpc>
              <a:buNone/>
            </a:pPr>
            <a:r>
              <a:rPr lang="en-US" b="0" i="0" u="sng" dirty="0">
                <a:solidFill>
                  <a:srgbClr val="000000"/>
                </a:solidFill>
                <a:effectLst/>
              </a:rPr>
              <a:t>Integrity</a:t>
            </a:r>
            <a:r>
              <a:rPr lang="en-US" b="0" i="0" dirty="0">
                <a:solidFill>
                  <a:srgbClr val="000000"/>
                </a:solidFill>
                <a:effectLst/>
              </a:rPr>
              <a:t>: Moderate. While the information is public, any unauthorized changes can cause misinformation.</a:t>
            </a:r>
          </a:p>
          <a:p>
            <a:pPr marL="0" indent="0" algn="l">
              <a:lnSpc>
                <a:spcPct val="120000"/>
              </a:lnSpc>
              <a:buNone/>
            </a:pPr>
            <a:r>
              <a:rPr lang="en-US" b="0" i="0" dirty="0">
                <a:solidFill>
                  <a:srgbClr val="000000"/>
                </a:solidFill>
                <a:effectLst/>
              </a:rPr>
              <a:t>b. </a:t>
            </a:r>
            <a:r>
              <a:rPr lang="en-US" b="1" i="0" dirty="0">
                <a:solidFill>
                  <a:srgbClr val="000000"/>
                </a:solidFill>
                <a:effectLst/>
              </a:rPr>
              <a:t>Hospital Medical Records</a:t>
            </a:r>
            <a:r>
              <a:rPr lang="en-US" b="0" i="0" dirty="0">
                <a:solidFill>
                  <a:srgbClr val="000000"/>
                </a:solidFill>
                <a:effectLst/>
              </a:rPr>
              <a:t>:</a:t>
            </a:r>
          </a:p>
          <a:p>
            <a:pPr marL="0" indent="0" algn="l">
              <a:lnSpc>
                <a:spcPct val="120000"/>
              </a:lnSpc>
              <a:buNone/>
            </a:pPr>
            <a:r>
              <a:rPr lang="en-US" b="0" i="0" dirty="0">
                <a:solidFill>
                  <a:srgbClr val="000000"/>
                </a:solidFill>
                <a:effectLst/>
              </a:rPr>
              <a:t>Confidentiality: High. Medical records contain sensitive patient information. Unauthorized access can lead to serious privacy violations.</a:t>
            </a:r>
          </a:p>
          <a:p>
            <a:pPr marL="0" indent="0" algn="l">
              <a:lnSpc>
                <a:spcPct val="120000"/>
              </a:lnSpc>
              <a:buNone/>
            </a:pPr>
            <a:r>
              <a:rPr lang="en-US" b="0" i="0" dirty="0">
                <a:solidFill>
                  <a:srgbClr val="000000"/>
                </a:solidFill>
                <a:effectLst/>
              </a:rPr>
              <a:t>Availability: High. Healthcare providers need immediate access to these records to provide effective care.</a:t>
            </a:r>
          </a:p>
          <a:p>
            <a:pPr marL="0" indent="0" algn="l">
              <a:lnSpc>
                <a:spcPct val="120000"/>
              </a:lnSpc>
              <a:buNone/>
            </a:pPr>
            <a:r>
              <a:rPr lang="en-US" b="0" i="0" dirty="0">
                <a:solidFill>
                  <a:srgbClr val="000000"/>
                </a:solidFill>
                <a:effectLst/>
              </a:rPr>
              <a:t>Integrity: High. Unauthorized changes can lead to misdiagnosis or incorrect treatment.</a:t>
            </a:r>
          </a:p>
          <a:p>
            <a:pPr marL="0" indent="0" algn="l">
              <a:lnSpc>
                <a:spcPct val="120000"/>
              </a:lnSpc>
              <a:buNone/>
            </a:pPr>
            <a:endParaRPr lang="en-US" dirty="0"/>
          </a:p>
        </p:txBody>
      </p:sp>
      <p:sp>
        <p:nvSpPr>
          <p:cNvPr id="4" name="Slide Number Placeholder 3">
            <a:extLst>
              <a:ext uri="{FF2B5EF4-FFF2-40B4-BE49-F238E27FC236}">
                <a16:creationId xmlns:a16="http://schemas.microsoft.com/office/drawing/2014/main" id="{66E0A4CA-3D22-4255-9489-BE0548C4F260}"/>
              </a:ext>
            </a:extLst>
          </p:cNvPr>
          <p:cNvSpPr>
            <a:spLocks noGrp="1"/>
          </p:cNvSpPr>
          <p:nvPr>
            <p:ph type="sldNum" sz="quarter" idx="12"/>
          </p:nvPr>
        </p:nvSpPr>
        <p:spPr/>
        <p:txBody>
          <a:bodyPr/>
          <a:lstStyle/>
          <a:p>
            <a:pPr>
              <a:defRPr/>
            </a:pPr>
            <a:fld id="{85D4D257-4F1A-5B4F-8BE3-C5A8F8A780E1}" type="slidenum">
              <a:rPr lang="en-US" smtClean="0"/>
              <a:pPr>
                <a:defRPr/>
              </a:pPr>
              <a:t>71</a:t>
            </a:fld>
            <a:endParaRPr lang="en-US" dirty="0"/>
          </a:p>
        </p:txBody>
      </p:sp>
    </p:spTree>
    <p:extLst>
      <p:ext uri="{BB962C8B-B14F-4D97-AF65-F5344CB8AC3E}">
        <p14:creationId xmlns:p14="http://schemas.microsoft.com/office/powerpoint/2010/main" val="248903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AA2D-B8BB-4214-B3AF-C436DF820429}"/>
              </a:ext>
            </a:extLst>
          </p:cNvPr>
          <p:cNvSpPr>
            <a:spLocks noGrp="1"/>
          </p:cNvSpPr>
          <p:nvPr>
            <p:ph type="title"/>
          </p:nvPr>
        </p:nvSpPr>
        <p:spPr/>
        <p:txBody>
          <a:bodyPr/>
          <a:lstStyle/>
          <a:p>
            <a:r>
              <a:rPr lang="en-US" dirty="0"/>
              <a:t>What areas are covered in this book</a:t>
            </a:r>
          </a:p>
        </p:txBody>
      </p:sp>
      <p:sp>
        <p:nvSpPr>
          <p:cNvPr id="3" name="Content Placeholder 2">
            <a:extLst>
              <a:ext uri="{FF2B5EF4-FFF2-40B4-BE49-F238E27FC236}">
                <a16:creationId xmlns:a16="http://schemas.microsoft.com/office/drawing/2014/main" id="{4288C1D0-D132-4885-818F-436E4DC63156}"/>
              </a:ext>
            </a:extLst>
          </p:cNvPr>
          <p:cNvSpPr>
            <a:spLocks noGrp="1"/>
          </p:cNvSpPr>
          <p:nvPr>
            <p:ph idx="1"/>
          </p:nvPr>
        </p:nvSpPr>
        <p:spPr>
          <a:xfrm>
            <a:off x="-36512" y="1417079"/>
            <a:ext cx="9001000" cy="5307596"/>
          </a:xfrm>
        </p:spPr>
        <p:txBody>
          <a:bodyPr>
            <a:noAutofit/>
          </a:bodyPr>
          <a:lstStyle/>
          <a:p>
            <a:pPr marL="0" indent="0">
              <a:buNone/>
            </a:pPr>
            <a:r>
              <a:rPr lang="en-US" sz="1600" dirty="0"/>
              <a:t>Consider the following </a:t>
            </a:r>
            <a:r>
              <a:rPr lang="en-US" sz="1600" b="1" dirty="0"/>
              <a:t>examples</a:t>
            </a:r>
            <a:r>
              <a:rPr lang="en-US" sz="1600" dirty="0"/>
              <a:t> of </a:t>
            </a:r>
            <a:r>
              <a:rPr lang="en-US" sz="1600" b="1" dirty="0"/>
              <a:t>security violations</a:t>
            </a:r>
            <a:r>
              <a:rPr lang="en-US" sz="1600" dirty="0"/>
              <a:t>: </a:t>
            </a:r>
          </a:p>
          <a:p>
            <a:r>
              <a:rPr lang="en-US" sz="1800" dirty="0"/>
              <a:t>1. </a:t>
            </a:r>
            <a:r>
              <a:rPr lang="en-US" sz="1800" b="1" dirty="0"/>
              <a:t>User</a:t>
            </a:r>
            <a:r>
              <a:rPr lang="en-US" sz="1800" dirty="0"/>
              <a:t> </a:t>
            </a:r>
            <a:r>
              <a:rPr lang="en-US" sz="1800" b="1" dirty="0"/>
              <a:t>A</a:t>
            </a:r>
            <a:r>
              <a:rPr lang="en-US" sz="1800" dirty="0"/>
              <a:t> </a:t>
            </a:r>
            <a:r>
              <a:rPr lang="en-US" sz="1800" b="1" dirty="0"/>
              <a:t>transmits</a:t>
            </a:r>
            <a:r>
              <a:rPr lang="en-US" sz="1800" dirty="0"/>
              <a:t> a file to user </a:t>
            </a:r>
            <a:r>
              <a:rPr lang="en-US" sz="1800" b="1" dirty="0"/>
              <a:t>B</a:t>
            </a:r>
            <a:r>
              <a:rPr lang="en-US" sz="1800" dirty="0"/>
              <a:t>. The file contains </a:t>
            </a:r>
            <a:r>
              <a:rPr lang="en-US" sz="1800" b="1" dirty="0"/>
              <a:t>sensitive</a:t>
            </a:r>
            <a:r>
              <a:rPr lang="en-US" sz="1800" dirty="0"/>
              <a:t> </a:t>
            </a:r>
            <a:r>
              <a:rPr lang="en-US" sz="1800" b="1" dirty="0"/>
              <a:t>information</a:t>
            </a:r>
            <a:r>
              <a:rPr lang="en-US" sz="1800" dirty="0"/>
              <a:t> (e.g., </a:t>
            </a:r>
            <a:r>
              <a:rPr lang="en-US" sz="1800" b="1" dirty="0"/>
              <a:t>payroll</a:t>
            </a:r>
            <a:r>
              <a:rPr lang="en-US" sz="1800" dirty="0"/>
              <a:t> </a:t>
            </a:r>
            <a:r>
              <a:rPr lang="en-US" sz="1800" b="1" dirty="0"/>
              <a:t>records</a:t>
            </a:r>
            <a:r>
              <a:rPr lang="en-US" sz="1800" dirty="0"/>
              <a:t>) that is to be protected from disclosure. </a:t>
            </a:r>
            <a:r>
              <a:rPr lang="en-US" sz="1800" b="1" dirty="0"/>
              <a:t>User</a:t>
            </a:r>
            <a:r>
              <a:rPr lang="en-US" sz="1800" dirty="0"/>
              <a:t> C, who is </a:t>
            </a:r>
            <a:r>
              <a:rPr lang="en-US" sz="1800" b="1" dirty="0"/>
              <a:t>not</a:t>
            </a:r>
            <a:r>
              <a:rPr lang="en-US" sz="1800" dirty="0"/>
              <a:t> </a:t>
            </a:r>
            <a:r>
              <a:rPr lang="en-US" sz="1800" b="1" dirty="0"/>
              <a:t>authorized</a:t>
            </a:r>
            <a:r>
              <a:rPr lang="en-US" sz="1800" dirty="0"/>
              <a:t> to read the file, is able to </a:t>
            </a:r>
            <a:r>
              <a:rPr lang="en-US" sz="1800" b="1" dirty="0"/>
              <a:t>monitor</a:t>
            </a:r>
            <a:r>
              <a:rPr lang="en-US" sz="1800" dirty="0"/>
              <a:t> the </a:t>
            </a:r>
            <a:r>
              <a:rPr lang="en-US" sz="1800" b="1" dirty="0"/>
              <a:t>transmission</a:t>
            </a:r>
            <a:r>
              <a:rPr lang="en-US" sz="1800" dirty="0"/>
              <a:t> and capture a </a:t>
            </a:r>
            <a:r>
              <a:rPr lang="en-US" sz="1800" b="1" dirty="0"/>
              <a:t>copy</a:t>
            </a:r>
            <a:r>
              <a:rPr lang="en-US" sz="1800" dirty="0"/>
              <a:t> of the </a:t>
            </a:r>
            <a:r>
              <a:rPr lang="en-US" sz="1800" b="1" dirty="0"/>
              <a:t>file</a:t>
            </a:r>
            <a:r>
              <a:rPr lang="en-US" sz="1800" dirty="0"/>
              <a:t> </a:t>
            </a:r>
            <a:r>
              <a:rPr lang="en-US" sz="1800" b="1" dirty="0"/>
              <a:t>during</a:t>
            </a:r>
            <a:r>
              <a:rPr lang="en-US" sz="1800" dirty="0"/>
              <a:t> its </a:t>
            </a:r>
            <a:r>
              <a:rPr lang="en-US" sz="1800" b="1" dirty="0"/>
              <a:t>transmission</a:t>
            </a:r>
            <a:r>
              <a:rPr lang="en-US" sz="1800" dirty="0"/>
              <a:t>. </a:t>
            </a:r>
          </a:p>
          <a:p>
            <a:r>
              <a:rPr lang="en-US" sz="1800" dirty="0"/>
              <a:t>2. A </a:t>
            </a:r>
            <a:r>
              <a:rPr lang="en-US" sz="1800" b="1" dirty="0"/>
              <a:t>network manager, D</a:t>
            </a:r>
            <a:r>
              <a:rPr lang="en-US" sz="1800" dirty="0"/>
              <a:t>, </a:t>
            </a:r>
            <a:r>
              <a:rPr lang="en-US" sz="1800" b="1" dirty="0"/>
              <a:t>transmits</a:t>
            </a:r>
            <a:r>
              <a:rPr lang="en-US" sz="1800" dirty="0"/>
              <a:t> a message to a computer, </a:t>
            </a:r>
            <a:r>
              <a:rPr lang="en-US" sz="1800" b="1" dirty="0"/>
              <a:t>E, u</a:t>
            </a:r>
            <a:r>
              <a:rPr lang="en-US" sz="1800" dirty="0"/>
              <a:t>nder its management. The message instructs computer E to </a:t>
            </a:r>
            <a:r>
              <a:rPr lang="en-US" sz="1800" b="1" dirty="0"/>
              <a:t>update</a:t>
            </a:r>
            <a:r>
              <a:rPr lang="en-US" sz="1800" dirty="0"/>
              <a:t> an </a:t>
            </a:r>
            <a:r>
              <a:rPr lang="en-US" sz="1800" b="1" dirty="0"/>
              <a:t>authorization</a:t>
            </a:r>
            <a:r>
              <a:rPr lang="en-US" sz="1800" dirty="0"/>
              <a:t> file to </a:t>
            </a:r>
            <a:r>
              <a:rPr lang="en-US" sz="1800" b="1" dirty="0"/>
              <a:t>include</a:t>
            </a:r>
            <a:r>
              <a:rPr lang="en-US" sz="1800" dirty="0"/>
              <a:t> the </a:t>
            </a:r>
            <a:r>
              <a:rPr lang="en-US" sz="1800" b="1" dirty="0"/>
              <a:t>identities</a:t>
            </a:r>
            <a:r>
              <a:rPr lang="en-US" sz="1800" dirty="0"/>
              <a:t> of a number of </a:t>
            </a:r>
            <a:r>
              <a:rPr lang="en-US" sz="1800" b="1" dirty="0"/>
              <a:t>new users </a:t>
            </a:r>
            <a:r>
              <a:rPr lang="en-US" sz="1800" dirty="0"/>
              <a:t>who are to be given access to that computer. </a:t>
            </a:r>
            <a:r>
              <a:rPr lang="en-US" sz="1800" b="1" dirty="0"/>
              <a:t>User F intercepts</a:t>
            </a:r>
            <a:r>
              <a:rPr lang="en-US" sz="1800" dirty="0"/>
              <a:t> the </a:t>
            </a:r>
            <a:r>
              <a:rPr lang="en-US" sz="1800" b="1" dirty="0"/>
              <a:t>message</a:t>
            </a:r>
            <a:r>
              <a:rPr lang="en-US" sz="1800" dirty="0"/>
              <a:t>, </a:t>
            </a:r>
            <a:r>
              <a:rPr lang="en-US" sz="1800" b="1" dirty="0"/>
              <a:t>alters</a:t>
            </a:r>
            <a:r>
              <a:rPr lang="en-US" sz="1800" dirty="0"/>
              <a:t> its </a:t>
            </a:r>
            <a:r>
              <a:rPr lang="en-US" sz="1800" b="1" dirty="0"/>
              <a:t>contents</a:t>
            </a:r>
            <a:r>
              <a:rPr lang="en-US" sz="1800" dirty="0"/>
              <a:t> to add or delete entries, and then </a:t>
            </a:r>
            <a:r>
              <a:rPr lang="en-US" sz="1800" b="1" dirty="0"/>
              <a:t>forwards</a:t>
            </a:r>
            <a:r>
              <a:rPr lang="en-US" sz="1800" dirty="0"/>
              <a:t> the message to </a:t>
            </a:r>
            <a:r>
              <a:rPr lang="en-US" sz="1800" b="1" dirty="0"/>
              <a:t>E</a:t>
            </a:r>
            <a:r>
              <a:rPr lang="en-US" sz="1800" dirty="0"/>
              <a:t>, which accepts the message as coming from manager D and updates its authorization file accordingly. </a:t>
            </a:r>
            <a:endParaRPr lang="fa-IR" sz="1800" dirty="0"/>
          </a:p>
          <a:p>
            <a:r>
              <a:rPr lang="en-US" sz="1800" dirty="0"/>
              <a:t>3. Rather than intercept a message, user </a:t>
            </a:r>
            <a:r>
              <a:rPr lang="en-US" sz="1800" b="1" dirty="0"/>
              <a:t>F constructs its own message </a:t>
            </a:r>
            <a:r>
              <a:rPr lang="en-US" sz="1800" dirty="0"/>
              <a:t>with the desired entries and transmits that message to </a:t>
            </a:r>
            <a:r>
              <a:rPr lang="en-US" sz="1800" b="1" dirty="0"/>
              <a:t>E as if it had come from manager D</a:t>
            </a:r>
            <a:r>
              <a:rPr lang="en-US" sz="1800" dirty="0"/>
              <a:t>. Computer E accepts the message as coming from manager D and updates its authorization file accordingly. </a:t>
            </a:r>
          </a:p>
        </p:txBody>
      </p:sp>
      <p:sp>
        <p:nvSpPr>
          <p:cNvPr id="4" name="Slide Number Placeholder 3">
            <a:extLst>
              <a:ext uri="{FF2B5EF4-FFF2-40B4-BE49-F238E27FC236}">
                <a16:creationId xmlns:a16="http://schemas.microsoft.com/office/drawing/2014/main" id="{1BAD11C3-138E-46CB-8659-97A70F44068A}"/>
              </a:ext>
            </a:extLst>
          </p:cNvPr>
          <p:cNvSpPr>
            <a:spLocks noGrp="1"/>
          </p:cNvSpPr>
          <p:nvPr>
            <p:ph type="sldNum" sz="quarter" idx="12"/>
          </p:nvPr>
        </p:nvSpPr>
        <p:spPr/>
        <p:txBody>
          <a:bodyPr/>
          <a:lstStyle/>
          <a:p>
            <a:pPr>
              <a:defRPr/>
            </a:pPr>
            <a:fld id="{9C2FB95B-9CE7-A047-A167-44F68D48CF28}" type="slidenum">
              <a:rPr lang="en-US" smtClean="0"/>
              <a:pPr>
                <a:defRPr/>
              </a:pPr>
              <a:t>8</a:t>
            </a:fld>
            <a:endParaRPr lang="en-US" dirty="0"/>
          </a:p>
        </p:txBody>
      </p:sp>
    </p:spTree>
    <p:extLst>
      <p:ext uri="{BB962C8B-B14F-4D97-AF65-F5344CB8AC3E}">
        <p14:creationId xmlns:p14="http://schemas.microsoft.com/office/powerpoint/2010/main" val="1479167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AA2D-B8BB-4214-B3AF-C436DF820429}"/>
              </a:ext>
            </a:extLst>
          </p:cNvPr>
          <p:cNvSpPr>
            <a:spLocks noGrp="1"/>
          </p:cNvSpPr>
          <p:nvPr>
            <p:ph type="title"/>
          </p:nvPr>
        </p:nvSpPr>
        <p:spPr/>
        <p:txBody>
          <a:bodyPr/>
          <a:lstStyle/>
          <a:p>
            <a:r>
              <a:rPr lang="en-US" dirty="0"/>
              <a:t>What areas are covered in this book</a:t>
            </a:r>
          </a:p>
        </p:txBody>
      </p:sp>
      <p:sp>
        <p:nvSpPr>
          <p:cNvPr id="3" name="Content Placeholder 2">
            <a:extLst>
              <a:ext uri="{FF2B5EF4-FFF2-40B4-BE49-F238E27FC236}">
                <a16:creationId xmlns:a16="http://schemas.microsoft.com/office/drawing/2014/main" id="{4288C1D0-D132-4885-818F-436E4DC63156}"/>
              </a:ext>
            </a:extLst>
          </p:cNvPr>
          <p:cNvSpPr>
            <a:spLocks noGrp="1"/>
          </p:cNvSpPr>
          <p:nvPr>
            <p:ph idx="1"/>
          </p:nvPr>
        </p:nvSpPr>
        <p:spPr>
          <a:xfrm>
            <a:off x="-36512" y="1417079"/>
            <a:ext cx="9001000" cy="5307596"/>
          </a:xfrm>
        </p:spPr>
        <p:txBody>
          <a:bodyPr>
            <a:noAutofit/>
          </a:bodyPr>
          <a:lstStyle/>
          <a:p>
            <a:pPr marL="0" indent="0">
              <a:lnSpc>
                <a:spcPct val="120000"/>
              </a:lnSpc>
              <a:buNone/>
            </a:pPr>
            <a:r>
              <a:rPr lang="en-US" sz="1600" dirty="0"/>
              <a:t>Consider the following examples of security violations: </a:t>
            </a:r>
          </a:p>
          <a:p>
            <a:pPr>
              <a:lnSpc>
                <a:spcPct val="120000"/>
              </a:lnSpc>
            </a:pPr>
            <a:r>
              <a:rPr lang="en-US" sz="1800" dirty="0"/>
              <a:t>4. An </a:t>
            </a:r>
            <a:r>
              <a:rPr lang="en-US" sz="1800" b="1" dirty="0"/>
              <a:t>employee</a:t>
            </a:r>
            <a:r>
              <a:rPr lang="en-US" sz="1800" dirty="0"/>
              <a:t> is </a:t>
            </a:r>
            <a:r>
              <a:rPr lang="en-US" sz="1800" b="1" dirty="0"/>
              <a:t>fired</a:t>
            </a:r>
            <a:r>
              <a:rPr lang="en-US" sz="1800" dirty="0"/>
              <a:t> </a:t>
            </a:r>
            <a:r>
              <a:rPr lang="en-US" sz="1800" b="1" dirty="0"/>
              <a:t>without</a:t>
            </a:r>
            <a:r>
              <a:rPr lang="en-US" sz="1800" dirty="0"/>
              <a:t> </a:t>
            </a:r>
            <a:r>
              <a:rPr lang="en-US" sz="1800" b="1" dirty="0"/>
              <a:t>warning</a:t>
            </a:r>
            <a:r>
              <a:rPr lang="en-US" sz="1800" dirty="0"/>
              <a:t>. The </a:t>
            </a:r>
            <a:r>
              <a:rPr lang="en-US" sz="1800" b="1" dirty="0"/>
              <a:t>personnel</a:t>
            </a:r>
            <a:r>
              <a:rPr lang="en-US" sz="1800" dirty="0"/>
              <a:t> manager sends a message to a server system to </a:t>
            </a:r>
            <a:r>
              <a:rPr lang="en-US" sz="1800" b="1" dirty="0"/>
              <a:t>invalidate</a:t>
            </a:r>
            <a:r>
              <a:rPr lang="en-US" sz="1800" dirty="0"/>
              <a:t> the </a:t>
            </a:r>
            <a:r>
              <a:rPr lang="en-US" sz="1800" b="1" dirty="0"/>
              <a:t>employee’s</a:t>
            </a:r>
            <a:r>
              <a:rPr lang="en-US" sz="1800" dirty="0"/>
              <a:t> </a:t>
            </a:r>
            <a:r>
              <a:rPr lang="en-US" sz="1800" b="1" dirty="0"/>
              <a:t>account</a:t>
            </a:r>
            <a:r>
              <a:rPr lang="en-US" sz="1800" dirty="0"/>
              <a:t>. When the invalidation is accomplished, the server is to post a notice to the employee’s file as confirmation of the action. The </a:t>
            </a:r>
            <a:r>
              <a:rPr lang="en-US" sz="1800" b="1" dirty="0"/>
              <a:t>employee</a:t>
            </a:r>
            <a:r>
              <a:rPr lang="en-US" sz="1800" dirty="0"/>
              <a:t> is able to </a:t>
            </a:r>
            <a:r>
              <a:rPr lang="en-US" sz="1800" b="1" dirty="0"/>
              <a:t>intercept</a:t>
            </a:r>
            <a:r>
              <a:rPr lang="en-US" sz="1800" dirty="0"/>
              <a:t> the </a:t>
            </a:r>
            <a:r>
              <a:rPr lang="en-US" sz="1800" b="1" dirty="0"/>
              <a:t>message</a:t>
            </a:r>
            <a:r>
              <a:rPr lang="en-US" sz="1800" dirty="0"/>
              <a:t> and </a:t>
            </a:r>
            <a:r>
              <a:rPr lang="en-US" sz="1800" b="1" dirty="0"/>
              <a:t>delay</a:t>
            </a:r>
            <a:r>
              <a:rPr lang="en-US" sz="1800" dirty="0"/>
              <a:t> it long </a:t>
            </a:r>
            <a:r>
              <a:rPr lang="en-US" sz="1800" b="1" dirty="0"/>
              <a:t>enough</a:t>
            </a:r>
            <a:r>
              <a:rPr lang="en-US" sz="1800" dirty="0"/>
              <a:t> to make a final access to the server to retrieve sensitive information. The message is then forwarded, the action taken, and the confirmation posted. </a:t>
            </a:r>
            <a:r>
              <a:rPr lang="en-US" sz="1800" b="1" dirty="0"/>
              <a:t>The employee’s action may go unnoticed for some considerable time. </a:t>
            </a:r>
          </a:p>
          <a:p>
            <a:pPr>
              <a:lnSpc>
                <a:spcPct val="120000"/>
              </a:lnSpc>
            </a:pPr>
            <a:r>
              <a:rPr lang="en-US" sz="1800" dirty="0"/>
              <a:t>5. A </a:t>
            </a:r>
            <a:r>
              <a:rPr lang="en-US" sz="1800" b="1" dirty="0"/>
              <a:t>message</a:t>
            </a:r>
            <a:r>
              <a:rPr lang="en-US" sz="1800" dirty="0"/>
              <a:t> is </a:t>
            </a:r>
            <a:r>
              <a:rPr lang="en-US" sz="1800" b="1" dirty="0"/>
              <a:t>sent</a:t>
            </a:r>
            <a:r>
              <a:rPr lang="en-US" sz="1800" dirty="0"/>
              <a:t> from a </a:t>
            </a:r>
            <a:r>
              <a:rPr lang="en-US" sz="1800" b="1" dirty="0"/>
              <a:t>customer</a:t>
            </a:r>
            <a:r>
              <a:rPr lang="en-US" sz="1800" dirty="0"/>
              <a:t> to a </a:t>
            </a:r>
            <a:r>
              <a:rPr lang="en-US" sz="1800" b="1" dirty="0"/>
              <a:t>stockbroker</a:t>
            </a:r>
            <a:r>
              <a:rPr lang="en-US" sz="1800" dirty="0"/>
              <a:t> with instructions for various </a:t>
            </a:r>
            <a:r>
              <a:rPr lang="en-US" sz="1800" b="1" dirty="0"/>
              <a:t>transactions</a:t>
            </a:r>
            <a:r>
              <a:rPr lang="en-US" sz="1800" dirty="0"/>
              <a:t>. Subsequently, the </a:t>
            </a:r>
            <a:r>
              <a:rPr lang="en-US" sz="1800" b="1" dirty="0"/>
              <a:t>investments</a:t>
            </a:r>
            <a:r>
              <a:rPr lang="en-US" sz="1800" dirty="0"/>
              <a:t> </a:t>
            </a:r>
            <a:r>
              <a:rPr lang="en-US" sz="1800" b="1" dirty="0"/>
              <a:t>lose</a:t>
            </a:r>
            <a:r>
              <a:rPr lang="en-US" sz="1800" dirty="0"/>
              <a:t> </a:t>
            </a:r>
            <a:r>
              <a:rPr lang="en-US" sz="1800" b="1" dirty="0"/>
              <a:t>value</a:t>
            </a:r>
            <a:r>
              <a:rPr lang="en-US" sz="1800" dirty="0"/>
              <a:t> and the </a:t>
            </a:r>
            <a:r>
              <a:rPr lang="en-US" sz="1800" b="1" dirty="0"/>
              <a:t>customer</a:t>
            </a:r>
            <a:r>
              <a:rPr lang="en-US" sz="1800" dirty="0"/>
              <a:t> </a:t>
            </a:r>
            <a:r>
              <a:rPr lang="en-US" sz="1800" b="1" dirty="0"/>
              <a:t>denies</a:t>
            </a:r>
            <a:r>
              <a:rPr lang="en-US" sz="1800" dirty="0"/>
              <a:t> </a:t>
            </a:r>
            <a:r>
              <a:rPr lang="en-US" sz="1800" b="1" dirty="0"/>
              <a:t>sending</a:t>
            </a:r>
            <a:r>
              <a:rPr lang="en-US" sz="1800" dirty="0"/>
              <a:t> the message</a:t>
            </a:r>
          </a:p>
        </p:txBody>
      </p:sp>
      <p:sp>
        <p:nvSpPr>
          <p:cNvPr id="4" name="Slide Number Placeholder 3">
            <a:extLst>
              <a:ext uri="{FF2B5EF4-FFF2-40B4-BE49-F238E27FC236}">
                <a16:creationId xmlns:a16="http://schemas.microsoft.com/office/drawing/2014/main" id="{1BAD11C3-138E-46CB-8659-97A70F44068A}"/>
              </a:ext>
            </a:extLst>
          </p:cNvPr>
          <p:cNvSpPr>
            <a:spLocks noGrp="1"/>
          </p:cNvSpPr>
          <p:nvPr>
            <p:ph type="sldNum" sz="quarter" idx="12"/>
          </p:nvPr>
        </p:nvSpPr>
        <p:spPr/>
        <p:txBody>
          <a:bodyPr/>
          <a:lstStyle/>
          <a:p>
            <a:pPr>
              <a:defRPr/>
            </a:pPr>
            <a:fld id="{9C2FB95B-9CE7-A047-A167-44F68D48CF28}" type="slidenum">
              <a:rPr lang="en-US" smtClean="0"/>
              <a:pPr>
                <a:defRPr/>
              </a:pPr>
              <a:t>9</a:t>
            </a:fld>
            <a:endParaRPr lang="en-US" dirty="0"/>
          </a:p>
        </p:txBody>
      </p:sp>
    </p:spTree>
    <p:extLst>
      <p:ext uri="{BB962C8B-B14F-4D97-AF65-F5344CB8AC3E}">
        <p14:creationId xmlns:p14="http://schemas.microsoft.com/office/powerpoint/2010/main" val="16687925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Precedent.thmx</Template>
  <TotalTime>10601</TotalTime>
  <Words>20860</Words>
  <Application>Microsoft Office PowerPoint</Application>
  <PresentationFormat>On-screen Show (4:3)</PresentationFormat>
  <Paragraphs>1379</Paragraphs>
  <Slides>71</Slides>
  <Notes>67</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71</vt:i4>
      </vt:variant>
    </vt:vector>
  </HeadingPairs>
  <TitlesOfParts>
    <vt:vector size="86" baseType="lpstr">
      <vt:lpstr>-apple-system</vt:lpstr>
      <vt:lpstr>Arial</vt:lpstr>
      <vt:lpstr>BIZ UDPGothic</vt:lpstr>
      <vt:lpstr>Calisto MT</vt:lpstr>
      <vt:lpstr>Candara</vt:lpstr>
      <vt:lpstr>Consolas</vt:lpstr>
      <vt:lpstr>inherit</vt:lpstr>
      <vt:lpstr>Nunito Light</vt:lpstr>
      <vt:lpstr>Perpetua Titling MT</vt:lpstr>
      <vt:lpstr>Roboto</vt:lpstr>
      <vt:lpstr>Tahoma</vt:lpstr>
      <vt:lpstr>Times New Roman</vt:lpstr>
      <vt:lpstr>Wingdings</vt:lpstr>
      <vt:lpstr>Precedent</vt:lpstr>
      <vt:lpstr>1_Precedent</vt:lpstr>
      <vt:lpstr>Information Security</vt:lpstr>
      <vt:lpstr>About This Course</vt:lpstr>
      <vt:lpstr>References</vt:lpstr>
      <vt:lpstr>project assignments that covers a broad range of topics from the text</vt:lpstr>
      <vt:lpstr>Chapter 1</vt:lpstr>
      <vt:lpstr>Computer Security Concepts</vt:lpstr>
      <vt:lpstr>Computer Security Concepts</vt:lpstr>
      <vt:lpstr>What areas are covered in this book</vt:lpstr>
      <vt:lpstr>What areas are covered in this book</vt:lpstr>
      <vt:lpstr>Computer Security</vt:lpstr>
      <vt:lpstr>Computer Security Objectives</vt:lpstr>
      <vt:lpstr>CIA Triad</vt:lpstr>
      <vt:lpstr>Essential Network and Computer Security Requirements</vt:lpstr>
      <vt:lpstr>Possible additional concepts:</vt:lpstr>
      <vt:lpstr>Breach of Security  Levels of Impact</vt:lpstr>
      <vt:lpstr>Examples of Security Requirements</vt:lpstr>
      <vt:lpstr>Computer Security Challenges</vt:lpstr>
      <vt:lpstr>OSI Security Architecture</vt:lpstr>
      <vt:lpstr>Table 1.1    Threats and Attacks (RFC 4949) </vt:lpstr>
      <vt:lpstr>Security Attacks</vt:lpstr>
      <vt:lpstr>Passive Attacks</vt:lpstr>
      <vt:lpstr>Active Attacks</vt:lpstr>
      <vt:lpstr>Active Attacks</vt:lpstr>
      <vt:lpstr>Active Attacks examples</vt:lpstr>
      <vt:lpstr>Security Services</vt:lpstr>
      <vt:lpstr>X.800 Service Categories</vt:lpstr>
      <vt:lpstr>PowerPoint Presentation</vt:lpstr>
      <vt:lpstr>Authentication</vt:lpstr>
      <vt:lpstr>Access Control</vt:lpstr>
      <vt:lpstr>Data Confidentiality</vt:lpstr>
      <vt:lpstr>Data Confidentiality</vt:lpstr>
      <vt:lpstr>Data Integrity</vt:lpstr>
      <vt:lpstr>Data Integrity</vt:lpstr>
      <vt:lpstr>Nonrepudiation </vt:lpstr>
      <vt:lpstr>Nonrepudiation</vt:lpstr>
      <vt:lpstr>Availability service</vt:lpstr>
      <vt:lpstr>PowerPoint Presentation</vt:lpstr>
      <vt:lpstr>Specific Security Mechanisms</vt:lpstr>
      <vt:lpstr>Specific Security Mechanisms</vt:lpstr>
      <vt:lpstr>مکانیزم‌های امنیتی فراگیر  Pervasive Security Mechanisms </vt:lpstr>
      <vt:lpstr>مکانیزم‌های امنیتی فراگیر  Pervasive Security Mechanisms </vt:lpstr>
      <vt:lpstr>مکانیزم‌های امنیتی فراگیر  Pervasive Security Mechanisms </vt:lpstr>
      <vt:lpstr>Security mechanisms</vt:lpstr>
      <vt:lpstr>Security design principles</vt:lpstr>
      <vt:lpstr>Security design principles</vt:lpstr>
      <vt:lpstr>Security design principles</vt:lpstr>
      <vt:lpstr>Security design principles</vt:lpstr>
      <vt:lpstr>Security design principles</vt:lpstr>
      <vt:lpstr>Security design principles</vt:lpstr>
      <vt:lpstr>Attack surfaces</vt:lpstr>
      <vt:lpstr>Attack surfaces سطوح حمله</vt:lpstr>
      <vt:lpstr>Attack surfaces سطوح حمله</vt:lpstr>
      <vt:lpstr>Attack surfaces and attack trees</vt:lpstr>
      <vt:lpstr>Attack surfaces and attack trees</vt:lpstr>
      <vt:lpstr>attack trees</vt:lpstr>
      <vt:lpstr>The analysis to generate this tree considered the three components involved in authentication:</vt:lpstr>
      <vt:lpstr>The analysis to generate this tree considered the three components involved in authentication:</vt:lpstr>
      <vt:lpstr>Model for Network Security</vt:lpstr>
      <vt:lpstr>four basic tasks in designing a particular security service</vt:lpstr>
      <vt:lpstr>Hacker vs intruder</vt:lpstr>
      <vt:lpstr>Network Access Security Model</vt:lpstr>
      <vt:lpstr>Unwanted Access</vt:lpstr>
      <vt:lpstr>standards</vt:lpstr>
      <vt:lpstr>Summary</vt:lpstr>
      <vt:lpstr>Solve your problem</vt:lpstr>
      <vt:lpstr>Problems 1</vt:lpstr>
      <vt:lpstr>Problems 2</vt:lpstr>
      <vt:lpstr>Problem 3</vt:lpstr>
      <vt:lpstr>۳ مسئله </vt:lpstr>
      <vt:lpstr>Answer</vt:lpstr>
      <vt:lpstr>Answer C</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keywords/>
  <dc:description/>
  <cp:lastModifiedBy>ahmad t</cp:lastModifiedBy>
  <cp:revision>245</cp:revision>
  <cp:lastPrinted>2005-09-02T04:15:44Z</cp:lastPrinted>
  <dcterms:created xsi:type="dcterms:W3CDTF">2013-04-23T22:50:45Z</dcterms:created>
  <dcterms:modified xsi:type="dcterms:W3CDTF">2024-01-14T08:48:00Z</dcterms:modified>
  <cp:category/>
</cp:coreProperties>
</file>